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Default Extension="tiff" ContentType="image/tif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32918400" cy="329184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5620"/>
    <p:restoredTop sz="94660"/>
  </p:normalViewPr>
  <p:slideViewPr>
    <p:cSldViewPr snapToGrid="0" snapToObjects="1" showGuides="1">
      <p:cViewPr varScale="1">
        <p:scale>
          <a:sx n="25" d="100"/>
          <a:sy n="25" d="100"/>
        </p:scale>
        <p:origin x="-1896" y="-176"/>
      </p:cViewPr>
      <p:guideLst>
        <p:guide orient="horz" pos="10368"/>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ED0CA6-8FAD-CE47-B87C-E8D87A8C7469}" type="datetimeFigureOut">
              <a:rPr lang="en-US" smtClean="0"/>
              <a:pPr/>
              <a:t>4/9/13</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7EF28A-F82F-E04C-9F3F-C4EA397A18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881012" rtl="0" eaLnBrk="1" latinLnBrk="0" hangingPunct="1">
      <a:defRPr sz="4900" kern="1200">
        <a:solidFill>
          <a:schemeClr val="tx1"/>
        </a:solidFill>
        <a:latin typeface="+mn-lt"/>
        <a:ea typeface="+mn-ea"/>
        <a:cs typeface="+mn-cs"/>
      </a:defRPr>
    </a:lvl1pPr>
    <a:lvl2pPr marL="1881012" algn="l" defTabSz="1881012" rtl="0" eaLnBrk="1" latinLnBrk="0" hangingPunct="1">
      <a:defRPr sz="4900" kern="1200">
        <a:solidFill>
          <a:schemeClr val="tx1"/>
        </a:solidFill>
        <a:latin typeface="+mn-lt"/>
        <a:ea typeface="+mn-ea"/>
        <a:cs typeface="+mn-cs"/>
      </a:defRPr>
    </a:lvl2pPr>
    <a:lvl3pPr marL="3762024" algn="l" defTabSz="1881012" rtl="0" eaLnBrk="1" latinLnBrk="0" hangingPunct="1">
      <a:defRPr sz="4900" kern="1200">
        <a:solidFill>
          <a:schemeClr val="tx1"/>
        </a:solidFill>
        <a:latin typeface="+mn-lt"/>
        <a:ea typeface="+mn-ea"/>
        <a:cs typeface="+mn-cs"/>
      </a:defRPr>
    </a:lvl3pPr>
    <a:lvl4pPr marL="5643037" algn="l" defTabSz="1881012" rtl="0" eaLnBrk="1" latinLnBrk="0" hangingPunct="1">
      <a:defRPr sz="4900" kern="1200">
        <a:solidFill>
          <a:schemeClr val="tx1"/>
        </a:solidFill>
        <a:latin typeface="+mn-lt"/>
        <a:ea typeface="+mn-ea"/>
        <a:cs typeface="+mn-cs"/>
      </a:defRPr>
    </a:lvl4pPr>
    <a:lvl5pPr marL="7524049" algn="l" defTabSz="1881012" rtl="0" eaLnBrk="1" latinLnBrk="0" hangingPunct="1">
      <a:defRPr sz="4900" kern="1200">
        <a:solidFill>
          <a:schemeClr val="tx1"/>
        </a:solidFill>
        <a:latin typeface="+mn-lt"/>
        <a:ea typeface="+mn-ea"/>
        <a:cs typeface="+mn-cs"/>
      </a:defRPr>
    </a:lvl5pPr>
    <a:lvl6pPr marL="9405061" algn="l" defTabSz="1881012" rtl="0" eaLnBrk="1" latinLnBrk="0" hangingPunct="1">
      <a:defRPr sz="4900" kern="1200">
        <a:solidFill>
          <a:schemeClr val="tx1"/>
        </a:solidFill>
        <a:latin typeface="+mn-lt"/>
        <a:ea typeface="+mn-ea"/>
        <a:cs typeface="+mn-cs"/>
      </a:defRPr>
    </a:lvl6pPr>
    <a:lvl7pPr marL="11286073" algn="l" defTabSz="1881012" rtl="0" eaLnBrk="1" latinLnBrk="0" hangingPunct="1">
      <a:defRPr sz="4900" kern="1200">
        <a:solidFill>
          <a:schemeClr val="tx1"/>
        </a:solidFill>
        <a:latin typeface="+mn-lt"/>
        <a:ea typeface="+mn-ea"/>
        <a:cs typeface="+mn-cs"/>
      </a:defRPr>
    </a:lvl7pPr>
    <a:lvl8pPr marL="13167086" algn="l" defTabSz="1881012" rtl="0" eaLnBrk="1" latinLnBrk="0" hangingPunct="1">
      <a:defRPr sz="4900" kern="1200">
        <a:solidFill>
          <a:schemeClr val="tx1"/>
        </a:solidFill>
        <a:latin typeface="+mn-lt"/>
        <a:ea typeface="+mn-ea"/>
        <a:cs typeface="+mn-cs"/>
      </a:defRPr>
    </a:lvl8pPr>
    <a:lvl9pPr marL="15048098" algn="l" defTabSz="1881012" rtl="0" eaLnBrk="1" latinLnBrk="0" hangingPunct="1">
      <a:defRPr sz="4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0226042"/>
            <a:ext cx="279806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8653760"/>
            <a:ext cx="23042880" cy="841248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620EBD-7104-F14A-9622-B4391CD203D0}"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20EBD-7104-F14A-9622-B4391CD203D0}"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318265"/>
            <a:ext cx="740664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318265"/>
            <a:ext cx="2167128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20EBD-7104-F14A-9622-B4391CD203D0}"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20EBD-7104-F14A-9622-B4391CD203D0}"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1153122"/>
            <a:ext cx="27980640" cy="653796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3952225"/>
            <a:ext cx="27980640" cy="72008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620EBD-7104-F14A-9622-B4391CD203D0}"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7680963"/>
            <a:ext cx="14538960" cy="2172462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7680963"/>
            <a:ext cx="14538960" cy="2172462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620EBD-7104-F14A-9622-B4391CD203D0}" type="datetimeFigureOut">
              <a:rPr lang="en-US" smtClean="0"/>
              <a:pPr/>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7368542"/>
            <a:ext cx="14544677"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645920" y="10439400"/>
            <a:ext cx="14544677"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7368542"/>
            <a:ext cx="14550390"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6722092" y="10439400"/>
            <a:ext cx="14550390"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620EBD-7104-F14A-9622-B4391CD203D0}" type="datetimeFigureOut">
              <a:rPr lang="en-US" smtClean="0"/>
              <a:pPr/>
              <a:t>4/9/13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620EBD-7104-F14A-9622-B4391CD203D0}" type="datetimeFigureOut">
              <a:rPr lang="en-US" smtClean="0"/>
              <a:pPr/>
              <a:t>4/9/13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20EBD-7104-F14A-9622-B4391CD203D0}" type="datetimeFigureOut">
              <a:rPr lang="en-US" smtClean="0"/>
              <a:pPr/>
              <a:t>4/9/13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310640"/>
            <a:ext cx="10829927" cy="557784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2870180" y="1310643"/>
            <a:ext cx="18402300" cy="2809494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6888483"/>
            <a:ext cx="10829927" cy="225171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20EBD-7104-F14A-9622-B4391CD203D0}" type="datetimeFigureOut">
              <a:rPr lang="en-US" smtClean="0"/>
              <a:pPr/>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3042880"/>
            <a:ext cx="19751040" cy="272034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6452237" y="2941320"/>
            <a:ext cx="19751040" cy="1975104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6452237" y="25763222"/>
            <a:ext cx="19751040" cy="386333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20EBD-7104-F14A-9622-B4391CD203D0}" type="datetimeFigureOut">
              <a:rPr lang="en-US" smtClean="0"/>
              <a:pPr/>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D26EB-AC24-1345-8FD8-466EBD3D63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7680963"/>
            <a:ext cx="29626560" cy="2172462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0510482"/>
            <a:ext cx="7680960" cy="17526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5E620EBD-7104-F14A-9622-B4391CD203D0}" type="datetimeFigureOut">
              <a:rPr lang="en-US" smtClean="0"/>
              <a:pPr/>
              <a:t>4/9/13</a:t>
            </a:fld>
            <a:endParaRPr lang="en-US"/>
          </a:p>
        </p:txBody>
      </p:sp>
      <p:sp>
        <p:nvSpPr>
          <p:cNvPr id="5" name="Footer Placeholder 4"/>
          <p:cNvSpPr>
            <a:spLocks noGrp="1"/>
          </p:cNvSpPr>
          <p:nvPr>
            <p:ph type="ftr" sz="quarter" idx="3"/>
          </p:nvPr>
        </p:nvSpPr>
        <p:spPr>
          <a:xfrm>
            <a:off x="11247120" y="30510482"/>
            <a:ext cx="10424160" cy="17526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0510482"/>
            <a:ext cx="7680960" cy="17526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E08D26EB-AC24-1345-8FD8-466EBD3D63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12"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1881012" rtl="0" eaLnBrk="1" latinLnBrk="0" hangingPunct="1">
        <a:spcBef>
          <a:spcPct val="20000"/>
        </a:spcBef>
        <a:buFont typeface="Arial"/>
        <a:buChar char="•"/>
        <a:defRPr sz="13200" kern="1200">
          <a:solidFill>
            <a:schemeClr val="tx1"/>
          </a:solidFill>
          <a:latin typeface="+mn-lt"/>
          <a:ea typeface="+mn-ea"/>
          <a:cs typeface="+mn-cs"/>
        </a:defRPr>
      </a:lvl1pPr>
      <a:lvl2pPr marL="3056645" indent="-1175633" algn="l" defTabSz="1881012" rtl="0" eaLnBrk="1" latinLnBrk="0" hangingPunct="1">
        <a:spcBef>
          <a:spcPct val="20000"/>
        </a:spcBef>
        <a:buFont typeface="Arial"/>
        <a:buChar char="–"/>
        <a:defRPr sz="11500" kern="1200">
          <a:solidFill>
            <a:schemeClr val="tx1"/>
          </a:solidFill>
          <a:latin typeface="+mn-lt"/>
          <a:ea typeface="+mn-ea"/>
          <a:cs typeface="+mn-cs"/>
        </a:defRPr>
      </a:lvl2pPr>
      <a:lvl3pPr marL="4702531" indent="-940506" algn="l" defTabSz="1881012" rtl="0" eaLnBrk="1" latinLnBrk="0" hangingPunct="1">
        <a:spcBef>
          <a:spcPct val="20000"/>
        </a:spcBef>
        <a:buFont typeface="Arial"/>
        <a:buChar char="•"/>
        <a:defRPr sz="9900" kern="1200">
          <a:solidFill>
            <a:schemeClr val="tx1"/>
          </a:solidFill>
          <a:latin typeface="+mn-lt"/>
          <a:ea typeface="+mn-ea"/>
          <a:cs typeface="+mn-cs"/>
        </a:defRPr>
      </a:lvl3pPr>
      <a:lvl4pPr marL="6583543" indent="-940506" algn="l" defTabSz="1881012" rtl="0" eaLnBrk="1" latinLnBrk="0" hangingPunct="1">
        <a:spcBef>
          <a:spcPct val="20000"/>
        </a:spcBef>
        <a:buFont typeface="Arial"/>
        <a:buChar char="–"/>
        <a:defRPr sz="8200" kern="1200">
          <a:solidFill>
            <a:schemeClr val="tx1"/>
          </a:solidFill>
          <a:latin typeface="+mn-lt"/>
          <a:ea typeface="+mn-ea"/>
          <a:cs typeface="+mn-cs"/>
        </a:defRPr>
      </a:lvl4pPr>
      <a:lvl5pPr marL="8464555" indent="-940506" algn="l" defTabSz="1881012" rtl="0" eaLnBrk="1" latinLnBrk="0" hangingPunct="1">
        <a:spcBef>
          <a:spcPct val="20000"/>
        </a:spcBef>
        <a:buFont typeface="Arial"/>
        <a:buChar char="»"/>
        <a:defRPr sz="8200" kern="1200">
          <a:solidFill>
            <a:schemeClr val="tx1"/>
          </a:solidFill>
          <a:latin typeface="+mn-lt"/>
          <a:ea typeface="+mn-ea"/>
          <a:cs typeface="+mn-cs"/>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tiff"/><Relationship Id="rId12" Type="http://schemas.openxmlformats.org/officeDocument/2006/relationships/image" Target="../media/image9.jpeg"/><Relationship Id="rId13" Type="http://schemas.openxmlformats.org/officeDocument/2006/relationships/image" Target="../media/image10.jpeg"/><Relationship Id="rId1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1.pdf"/><Relationship Id="rId3" Type="http://schemas.openxmlformats.org/officeDocument/2006/relationships/image" Target="../media/image2.png"/><Relationship Id="rId4" Type="http://schemas.openxmlformats.org/officeDocument/2006/relationships/image" Target="../media/image2.pdf"/><Relationship Id="rId5" Type="http://schemas.openxmlformats.org/officeDocument/2006/relationships/image" Target="../media/image41.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jpeg"/><Relationship Id="rId9" Type="http://schemas.openxmlformats.org/officeDocument/2006/relationships/image" Target="../media/image6.jpeg"/><Relationship Id="rId10"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McMaster.EPS"/>
          <p:cNvPicPr>
            <a:picLocks noChangeAspect="1"/>
          </p:cNvPicPr>
          <p:nvPr/>
        </p:nvPicPr>
        <mc:AlternateContent xmlns:ma="http://schemas.microsoft.com/office/mac/drawingml/2008/main">
          <mc:Choice Requires="ma">
            <p:blipFill>
              <a:blip r:embed="rId2"/>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3"/>
              <a:stretch>
                <a:fillRect/>
              </a:stretch>
            </p:blipFill>
          </mc:Fallback>
        </mc:AlternateContent>
        <p:spPr>
          <a:xfrm>
            <a:off x="21066399" y="3590000"/>
            <a:ext cx="4998718" cy="2763004"/>
          </a:xfrm>
          <a:prstGeom prst="rect">
            <a:avLst/>
          </a:prstGeom>
        </p:spPr>
      </p:pic>
      <p:sp>
        <p:nvSpPr>
          <p:cNvPr id="9" name="TextBox 8"/>
          <p:cNvSpPr txBox="1"/>
          <p:nvPr/>
        </p:nvSpPr>
        <p:spPr>
          <a:xfrm>
            <a:off x="586390" y="6897192"/>
            <a:ext cx="9989818" cy="994118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b="1" u="sng" cap="small" dirty="0" smtClean="0">
                <a:latin typeface="Arial"/>
                <a:cs typeface="Arial"/>
              </a:rPr>
              <a:t>Introduction</a:t>
            </a:r>
          </a:p>
          <a:p>
            <a:r>
              <a:rPr lang="en-US" sz="2800" dirty="0" smtClean="0">
                <a:latin typeface="Arial"/>
                <a:cs typeface="Arial"/>
              </a:rPr>
              <a:t>Since its realization, most traveling wave (TW) imaging has been done in 7T preclinical MR scanners [1,2].  The typical excitation method for such a system is a patch antenna, which is a practical choice for the ultra high field with sufficient bore size (</a:t>
            </a:r>
            <a:r>
              <a:rPr lang="en-US" sz="2800" dirty="0" err="1" smtClean="0">
                <a:latin typeface="Arial"/>
                <a:cs typeface="Arial"/>
              </a:rPr>
              <a:t>D~λ</a:t>
            </a:r>
            <a:r>
              <a:rPr lang="en-US" sz="2800" baseline="-25000" dirty="0" err="1" smtClean="0">
                <a:latin typeface="Arial"/>
                <a:cs typeface="Arial"/>
              </a:rPr>
              <a:t>cr</a:t>
            </a:r>
            <a:r>
              <a:rPr lang="en-US" sz="2800" dirty="0" smtClean="0">
                <a:latin typeface="Arial"/>
                <a:cs typeface="Arial"/>
              </a:rPr>
              <a:t>).  However, for systems with a small bore diameter-to-critical-wavelength ratio (</a:t>
            </a:r>
            <a:r>
              <a:rPr lang="en-US" sz="2800" dirty="0" err="1" smtClean="0">
                <a:latin typeface="Arial"/>
                <a:cs typeface="Arial"/>
              </a:rPr>
              <a:t>λ</a:t>
            </a:r>
            <a:r>
              <a:rPr lang="en-US" sz="2800" baseline="-25000" dirty="0" err="1" smtClean="0">
                <a:latin typeface="Arial"/>
                <a:cs typeface="Arial"/>
              </a:rPr>
              <a:t>cr</a:t>
            </a:r>
            <a:r>
              <a:rPr lang="en-US" sz="2800" dirty="0" smtClean="0">
                <a:latin typeface="Arial"/>
                <a:cs typeface="Arial"/>
              </a:rPr>
              <a:t>), the patch antenna approach, if possible at all, is not the best choice. Previously we have shown that TW excitation can be done with the loop-coil probes and a dielectric insert both at low [3] and ultra high field [4] MRI systems. The main problem with such probes, however, is the relatively low SNR due to linear polarization of the B</a:t>
            </a:r>
            <a:r>
              <a:rPr lang="en-US" sz="2800" baseline="-25000" dirty="0" smtClean="0">
                <a:latin typeface="Arial"/>
                <a:cs typeface="Arial"/>
              </a:rPr>
              <a:t>1</a:t>
            </a:r>
            <a:r>
              <a:rPr lang="en-US" sz="2800" dirty="0" smtClean="0">
                <a:latin typeface="Arial"/>
                <a:cs typeface="Arial"/>
              </a:rPr>
              <a:t> field.</a:t>
            </a:r>
          </a:p>
          <a:p>
            <a:endParaRPr lang="en-US" sz="2800" dirty="0" smtClean="0">
              <a:latin typeface="Arial"/>
              <a:cs typeface="Arial"/>
            </a:endParaRPr>
          </a:p>
          <a:p>
            <a:r>
              <a:rPr lang="en-US" sz="2800" dirty="0" smtClean="0">
                <a:latin typeface="Arial"/>
                <a:cs typeface="Arial"/>
              </a:rPr>
              <a:t>Here we present a novel loop-coil probe concept allowing propagation of a circular polarized B</a:t>
            </a:r>
            <a:r>
              <a:rPr lang="en-US" sz="2800" baseline="-25000" dirty="0" smtClean="0">
                <a:latin typeface="Arial"/>
                <a:cs typeface="Arial"/>
              </a:rPr>
              <a:t>1</a:t>
            </a:r>
            <a:r>
              <a:rPr lang="en-US" sz="2800" dirty="0" smtClean="0">
                <a:latin typeface="Arial"/>
                <a:cs typeface="Arial"/>
              </a:rPr>
              <a:t> field. Unlike patch antennas, such probes can be used in systems with low bore diameter-to-critical-wavelength ratio, and can directly couple the TW mode to a dielectric waveguide or other load. We analyze the performance of this coil using an unmodified GE (Waukesha, WI, USA) Discovery 750 3T clinical system. </a:t>
            </a:r>
            <a:endParaRPr lang="en-US" sz="2800" baseline="-25000" dirty="0" smtClean="0">
              <a:latin typeface="Arial"/>
              <a:cs typeface="Arial"/>
            </a:endParaRPr>
          </a:p>
          <a:p>
            <a:endParaRPr lang="en-US" sz="4000" dirty="0"/>
          </a:p>
        </p:txBody>
      </p:sp>
      <p:pic>
        <p:nvPicPr>
          <p:cNvPr id="10" name="Picture 9" descr="SJHH Logo EPS.eps"/>
          <p:cNvPicPr>
            <a:picLocks noChangeAspect="1"/>
          </p:cNvPicPr>
          <p:nvPr/>
        </p:nvPicPr>
        <mc:AlternateContent xmlns:ma="http://schemas.microsoft.com/office/mac/drawingml/2008/main">
          <mc:Choice Requires="ma">
            <p:blipFill>
              <a:blip r:embed="rId4"/>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5"/>
              <a:stretch>
                <a:fillRect/>
              </a:stretch>
            </p:blipFill>
          </mc:Fallback>
        </mc:AlternateContent>
        <p:spPr>
          <a:xfrm>
            <a:off x="17399276" y="-2180368"/>
            <a:ext cx="12569133" cy="8088470"/>
          </a:xfrm>
          <a:prstGeom prst="rect">
            <a:avLst/>
          </a:prstGeom>
        </p:spPr>
      </p:pic>
      <p:sp>
        <p:nvSpPr>
          <p:cNvPr id="13" name="TextBox 12"/>
          <p:cNvSpPr txBox="1"/>
          <p:nvPr/>
        </p:nvSpPr>
        <p:spPr>
          <a:xfrm>
            <a:off x="566777" y="16613189"/>
            <a:ext cx="9999624" cy="16650705"/>
          </a:xfrm>
          <a:prstGeom prst="rect">
            <a:avLst/>
          </a:prstGeom>
          <a:noFill/>
          <a:ln>
            <a:noFill/>
          </a:ln>
        </p:spPr>
        <p:txBody>
          <a:bodyPr wrap="square" rtlCol="0">
            <a:spAutoFit/>
          </a:bodyPr>
          <a:lstStyle/>
          <a:p>
            <a:r>
              <a:rPr lang="en-US" sz="4000" b="1" u="sng" cap="small" dirty="0" smtClean="0">
                <a:latin typeface="Arial"/>
                <a:cs typeface="Arial"/>
              </a:rPr>
              <a:t>Materials and Methods</a:t>
            </a:r>
          </a:p>
          <a:p>
            <a:r>
              <a:rPr lang="en-US" sz="2800" dirty="0" smtClean="0">
                <a:latin typeface="Arial"/>
                <a:cs typeface="Arial"/>
              </a:rPr>
              <a:t>In our previous experiments [3], we utilized a parallel loop-coil probe [5], where its B</a:t>
            </a:r>
            <a:r>
              <a:rPr lang="en-US" sz="2800" baseline="-25000" dirty="0" smtClean="0">
                <a:latin typeface="Arial"/>
                <a:cs typeface="Arial"/>
              </a:rPr>
              <a:t>1</a:t>
            </a:r>
            <a:r>
              <a:rPr lang="en-US" sz="2800" dirty="0" smtClean="0">
                <a:latin typeface="Arial"/>
                <a:cs typeface="Arial"/>
              </a:rPr>
              <a:t> field was parallel to the B</a:t>
            </a:r>
            <a:r>
              <a:rPr lang="en-US" sz="2800" baseline="-25000" dirty="0" smtClean="0">
                <a:latin typeface="Arial"/>
                <a:cs typeface="Arial"/>
              </a:rPr>
              <a:t>0</a:t>
            </a:r>
            <a:r>
              <a:rPr lang="en-US" sz="2800" dirty="0" smtClean="0">
                <a:latin typeface="Arial"/>
                <a:cs typeface="Arial"/>
              </a:rPr>
              <a:t> field (insert 1). Alternatively, we used an orthogonal loop-coil with B</a:t>
            </a:r>
            <a:r>
              <a:rPr lang="en-US" sz="2800" baseline="-25000" dirty="0" smtClean="0">
                <a:latin typeface="Arial"/>
                <a:cs typeface="Arial"/>
              </a:rPr>
              <a:t>1</a:t>
            </a:r>
            <a:r>
              <a:rPr lang="en-US" sz="2800" dirty="0" smtClean="0">
                <a:latin typeface="Arial"/>
                <a:cs typeface="Arial"/>
              </a:rPr>
              <a:t> orthogonal to B</a:t>
            </a:r>
            <a:r>
              <a:rPr lang="en-US" sz="2800" baseline="-25000" dirty="0" smtClean="0">
                <a:latin typeface="Arial"/>
                <a:cs typeface="Arial"/>
              </a:rPr>
              <a:t>0 </a:t>
            </a:r>
            <a:r>
              <a:rPr lang="en-US" sz="2800" dirty="0" smtClean="0">
                <a:latin typeface="Arial"/>
                <a:cs typeface="Arial"/>
              </a:rPr>
              <a:t>(insert 2). Neither of these probes allow for a circular polarized B</a:t>
            </a:r>
            <a:r>
              <a:rPr lang="en-US" sz="2800" baseline="-25000" dirty="0" smtClean="0">
                <a:latin typeface="Arial"/>
                <a:cs typeface="Arial"/>
              </a:rPr>
              <a:t>1</a:t>
            </a:r>
            <a:r>
              <a:rPr lang="en-US" sz="2800" dirty="0" smtClean="0">
                <a:latin typeface="Arial"/>
                <a:cs typeface="Arial"/>
              </a:rPr>
              <a:t> field. Our new probe consists of two loop-coils (diameter = 15cm) placed orthogonal to each other (insert 3), and positioned such that each B</a:t>
            </a:r>
            <a:r>
              <a:rPr lang="en-US" sz="2800" baseline="-25000" dirty="0" smtClean="0">
                <a:latin typeface="Arial"/>
                <a:cs typeface="Arial"/>
              </a:rPr>
              <a:t>1</a:t>
            </a:r>
            <a:r>
              <a:rPr lang="en-US" sz="2800" dirty="0" smtClean="0">
                <a:latin typeface="Arial"/>
                <a:cs typeface="Arial"/>
              </a:rPr>
              <a:t> field is orthogonal to B</a:t>
            </a:r>
            <a:r>
              <a:rPr lang="en-US" sz="2800" baseline="-25000" dirty="0" smtClean="0">
                <a:latin typeface="Arial"/>
                <a:cs typeface="Arial"/>
              </a:rPr>
              <a:t>0</a:t>
            </a:r>
            <a:r>
              <a:rPr lang="en-US" sz="2800" dirty="0" smtClean="0">
                <a:latin typeface="Arial"/>
                <a:cs typeface="Arial"/>
              </a:rPr>
              <a:t>. </a:t>
            </a: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a:p>
            <a:endParaRPr lang="en-US" sz="2800" dirty="0" smtClean="0">
              <a:latin typeface="Arial"/>
              <a:cs typeface="Arial"/>
            </a:endParaRPr>
          </a:p>
          <a:p>
            <a:r>
              <a:rPr lang="en-US" sz="2800" dirty="0" smtClean="0">
                <a:latin typeface="Arial"/>
                <a:cs typeface="Arial"/>
              </a:rPr>
              <a:t>The loop-coils were mounted on an acrylic frame to ensure that they remain orthogonal, and hence completely decoupled.  Isolation between the loops was measured to be -18dB.  The loops were driven in </a:t>
            </a:r>
            <a:r>
              <a:rPr lang="en-US" sz="2800" dirty="0" err="1" smtClean="0">
                <a:latin typeface="Arial"/>
                <a:cs typeface="Arial"/>
              </a:rPr>
              <a:t>quadrature</a:t>
            </a:r>
            <a:r>
              <a:rPr lang="en-US" sz="2800" dirty="0" smtClean="0">
                <a:latin typeface="Arial"/>
                <a:cs typeface="Arial"/>
              </a:rPr>
              <a:t> using a </a:t>
            </a:r>
            <a:r>
              <a:rPr lang="en-US" sz="2800" dirty="0" err="1" smtClean="0">
                <a:latin typeface="Arial"/>
                <a:cs typeface="Arial"/>
              </a:rPr>
              <a:t>quadrature</a:t>
            </a:r>
            <a:r>
              <a:rPr lang="en-US" sz="2800" dirty="0" smtClean="0">
                <a:latin typeface="Arial"/>
                <a:cs typeface="Arial"/>
              </a:rPr>
              <a:t> hybrid splitter connected to the coil inputs.  The </a:t>
            </a:r>
            <a:r>
              <a:rPr lang="en-US" sz="2800" dirty="0" err="1" smtClean="0">
                <a:latin typeface="Arial"/>
                <a:cs typeface="Arial"/>
              </a:rPr>
              <a:t>quadrature</a:t>
            </a:r>
            <a:r>
              <a:rPr lang="en-US" sz="2800" dirty="0" smtClean="0">
                <a:latin typeface="Arial"/>
                <a:cs typeface="Arial"/>
              </a:rPr>
              <a:t> hybrid divides the transmit signal in two, introduces a 90</a:t>
            </a:r>
            <a:r>
              <a:rPr lang="en-US" sz="2800" baseline="30000" dirty="0" smtClean="0">
                <a:latin typeface="Arial"/>
                <a:cs typeface="Arial"/>
              </a:rPr>
              <a:t>o</a:t>
            </a:r>
            <a:r>
              <a:rPr lang="en-US" sz="2800" dirty="0" smtClean="0">
                <a:latin typeface="Arial"/>
                <a:cs typeface="Arial"/>
              </a:rPr>
              <a:t> phase shift between the divided signal to drive the two coils.  The received MR signal also passes through the </a:t>
            </a:r>
            <a:r>
              <a:rPr lang="en-US" sz="2800" dirty="0" err="1" smtClean="0">
                <a:latin typeface="Arial"/>
                <a:cs typeface="Arial"/>
              </a:rPr>
              <a:t>quadrature</a:t>
            </a:r>
            <a:r>
              <a:rPr lang="en-US" sz="2800" dirty="0" smtClean="0">
                <a:latin typeface="Arial"/>
                <a:cs typeface="Arial"/>
              </a:rPr>
              <a:t> hybrid which serves to recombine the MR signal into a single line.  A </a:t>
            </a:r>
            <a:r>
              <a:rPr lang="en-US" sz="2800" dirty="0" err="1" smtClean="0">
                <a:latin typeface="Arial"/>
                <a:cs typeface="Arial"/>
              </a:rPr>
              <a:t>balun</a:t>
            </a:r>
            <a:r>
              <a:rPr lang="en-US" sz="2800" dirty="0" smtClean="0">
                <a:latin typeface="Arial"/>
                <a:cs typeface="Arial"/>
              </a:rPr>
              <a:t> is present at each coil input to minimize currents flowing on the cable shields.  The connection between the </a:t>
            </a:r>
            <a:r>
              <a:rPr lang="en-US" sz="2800" dirty="0" err="1" smtClean="0">
                <a:latin typeface="Arial"/>
                <a:cs typeface="Arial"/>
              </a:rPr>
              <a:t>quadrature</a:t>
            </a:r>
            <a:r>
              <a:rPr lang="en-US" sz="2800" dirty="0" smtClean="0">
                <a:latin typeface="Arial"/>
                <a:cs typeface="Arial"/>
              </a:rPr>
              <a:t> hybrid and scanner is accomplished using an interface board with a low-impedance preamplifier and coil-ID functionality. The coils were loaded with the dielectric rod inside the magnet bore and carefully tuned to 127.8 MHz, 50Ω impedance matched, with a typical return loss of less than -20dB for each loop-coil (Fig. 1b).  In-bore tuning was accomplished using an MRI-compatible vector impedance analyzer (VIA Echo MRI, AEA technologies, Carlsbad, CA, USA).</a:t>
            </a:r>
          </a:p>
          <a:p>
            <a:endParaRPr lang="en-US" sz="2800" dirty="0" smtClean="0">
              <a:latin typeface="Arial"/>
              <a:cs typeface="Arial"/>
            </a:endParaRPr>
          </a:p>
        </p:txBody>
      </p:sp>
      <p:sp>
        <p:nvSpPr>
          <p:cNvPr id="14" name="TextBox 13"/>
          <p:cNvSpPr txBox="1"/>
          <p:nvPr/>
        </p:nvSpPr>
        <p:spPr>
          <a:xfrm>
            <a:off x="11611289" y="23603535"/>
            <a:ext cx="9953710" cy="7602081"/>
          </a:xfrm>
          <a:prstGeom prst="rect">
            <a:avLst/>
          </a:prstGeom>
          <a:noFill/>
          <a:ln>
            <a:noFill/>
          </a:ln>
        </p:spPr>
        <p:txBody>
          <a:bodyPr wrap="square" rtlCol="0">
            <a:spAutoFit/>
          </a:bodyPr>
          <a:lstStyle/>
          <a:p>
            <a:r>
              <a:rPr lang="en-US" sz="4000" b="1" u="sng" cap="small" dirty="0" smtClean="0">
                <a:latin typeface="Arial"/>
                <a:cs typeface="Arial"/>
              </a:rPr>
              <a:t>Results</a:t>
            </a:r>
          </a:p>
          <a:p>
            <a:r>
              <a:rPr lang="en-US" sz="2800" dirty="0" smtClean="0">
                <a:latin typeface="Arial"/>
                <a:cs typeface="Arial"/>
              </a:rPr>
              <a:t>We obtained images of the dielectric rod and compared it with a single loop-coil placed orthogonal to the guide edge (Figure 2). Data were acquired using a standard GRE pulse sequence: TR=100ms, TE=18.5ms, flip angle=45</a:t>
            </a:r>
            <a:r>
              <a:rPr lang="en-US" sz="2800" baseline="30000" dirty="0" smtClean="0">
                <a:latin typeface="Arial"/>
                <a:cs typeface="Arial"/>
              </a:rPr>
              <a:t>0</a:t>
            </a:r>
            <a:r>
              <a:rPr lang="en-US" sz="2800" dirty="0" smtClean="0">
                <a:latin typeface="Arial"/>
                <a:cs typeface="Arial"/>
              </a:rPr>
              <a:t>, (128x128) matrix, </a:t>
            </a:r>
            <a:r>
              <a:rPr lang="en-US" sz="2800" dirty="0" err="1" smtClean="0">
                <a:latin typeface="Arial"/>
                <a:cs typeface="Arial"/>
              </a:rPr>
              <a:t>FoV</a:t>
            </a:r>
            <a:r>
              <a:rPr lang="en-US" sz="2800" dirty="0" smtClean="0">
                <a:latin typeface="Arial"/>
                <a:cs typeface="Arial"/>
              </a:rPr>
              <a:t>=240mm, slice=10mm, bandwidth=2.1kHz, 8 </a:t>
            </a:r>
            <a:r>
              <a:rPr lang="en-US" sz="2800" dirty="0" err="1" smtClean="0">
                <a:latin typeface="Arial"/>
                <a:cs typeface="Arial"/>
              </a:rPr>
              <a:t>nex</a:t>
            </a:r>
            <a:r>
              <a:rPr lang="en-US" sz="2800" dirty="0" smtClean="0">
                <a:latin typeface="Arial"/>
                <a:cs typeface="Arial"/>
              </a:rPr>
              <a:t>, 1:46 scan time, distance from coil to </a:t>
            </a:r>
            <a:r>
              <a:rPr lang="en-US" sz="2800" dirty="0" err="1" smtClean="0">
                <a:latin typeface="Arial"/>
                <a:cs typeface="Arial"/>
              </a:rPr>
              <a:t>isocentre</a:t>
            </a:r>
            <a:r>
              <a:rPr lang="en-US" sz="2800" dirty="0" smtClean="0">
                <a:latin typeface="Arial"/>
                <a:cs typeface="Arial"/>
              </a:rPr>
              <a:t> was 30cm.  </a:t>
            </a:r>
          </a:p>
          <a:p>
            <a:endParaRPr lang="en-US" sz="2800" dirty="0" smtClean="0">
              <a:latin typeface="Arial"/>
              <a:cs typeface="Arial"/>
            </a:endParaRPr>
          </a:p>
          <a:p>
            <a:r>
              <a:rPr lang="en-US" sz="2800" dirty="0" smtClean="0">
                <a:latin typeface="Arial"/>
                <a:cs typeface="Arial"/>
              </a:rPr>
              <a:t>To quantify coil performance, we measured the SNR in a 1-litre bottle of 0.9% saline imaged with both the </a:t>
            </a:r>
            <a:r>
              <a:rPr lang="en-US" sz="2800" dirty="0" err="1" smtClean="0">
                <a:latin typeface="Arial"/>
                <a:cs typeface="Arial"/>
              </a:rPr>
              <a:t>quadrature</a:t>
            </a:r>
            <a:r>
              <a:rPr lang="en-US" sz="2800" dirty="0" smtClean="0">
                <a:latin typeface="Arial"/>
                <a:cs typeface="Arial"/>
              </a:rPr>
              <a:t> (Figure 3a) and linear coils using an axial image on a slice 30cm from the edge of the coils.  The SNR was 26.6 for the </a:t>
            </a:r>
            <a:r>
              <a:rPr lang="en-US" sz="2800" dirty="0" err="1" smtClean="0">
                <a:latin typeface="Arial"/>
                <a:cs typeface="Arial"/>
              </a:rPr>
              <a:t>quadrature</a:t>
            </a:r>
            <a:r>
              <a:rPr lang="en-US" sz="2800" dirty="0" smtClean="0">
                <a:latin typeface="Arial"/>
                <a:cs typeface="Arial"/>
              </a:rPr>
              <a:t> coils and 16.8 for the linear coil.  Image uniformity was also greatly improved with the use of the </a:t>
            </a:r>
            <a:r>
              <a:rPr lang="en-US" sz="2800" dirty="0" err="1" smtClean="0">
                <a:latin typeface="Arial"/>
                <a:cs typeface="Arial"/>
              </a:rPr>
              <a:t>quadrature</a:t>
            </a:r>
            <a:r>
              <a:rPr lang="en-US" sz="2800" dirty="0" smtClean="0">
                <a:latin typeface="Arial"/>
                <a:cs typeface="Arial"/>
              </a:rPr>
              <a:t> coil.</a:t>
            </a:r>
          </a:p>
          <a:p>
            <a:endParaRPr lang="en-US" sz="2800" dirty="0" smtClean="0">
              <a:latin typeface="Arial"/>
              <a:cs typeface="Arial"/>
            </a:endParaRPr>
          </a:p>
          <a:p>
            <a:r>
              <a:rPr lang="en-US" sz="2800" dirty="0" smtClean="0">
                <a:latin typeface="Arial"/>
                <a:cs typeface="Arial"/>
              </a:rPr>
              <a:t>Further examples of images, including biological samples, obtained with this coil are shown on poster 2798. </a:t>
            </a:r>
            <a:endParaRPr lang="en-US" sz="2800" b="1" u="sng" cap="small" dirty="0" smtClean="0">
              <a:latin typeface="Arial"/>
              <a:cs typeface="Arial"/>
            </a:endParaRPr>
          </a:p>
        </p:txBody>
      </p:sp>
      <p:sp>
        <p:nvSpPr>
          <p:cNvPr id="15" name="TextBox 14"/>
          <p:cNvSpPr txBox="1"/>
          <p:nvPr/>
        </p:nvSpPr>
        <p:spPr>
          <a:xfrm>
            <a:off x="22428199" y="23425735"/>
            <a:ext cx="9989909" cy="5878533"/>
          </a:xfrm>
          <a:prstGeom prst="rect">
            <a:avLst/>
          </a:prstGeom>
          <a:noFill/>
          <a:ln>
            <a:noFill/>
          </a:ln>
        </p:spPr>
        <p:txBody>
          <a:bodyPr wrap="square" rtlCol="0">
            <a:spAutoFit/>
          </a:bodyPr>
          <a:lstStyle/>
          <a:p>
            <a:r>
              <a:rPr lang="en-US" sz="4000" b="1" u="sng" cap="small" dirty="0" smtClean="0">
                <a:latin typeface="Arial"/>
                <a:cs typeface="Arial"/>
              </a:rPr>
              <a:t>Conclusions</a:t>
            </a:r>
          </a:p>
          <a:p>
            <a:r>
              <a:rPr lang="en-US" sz="2800" dirty="0" smtClean="0">
                <a:latin typeface="Arial"/>
                <a:cs typeface="Arial"/>
              </a:rPr>
              <a:t>We have designed and evaluated a novel </a:t>
            </a:r>
            <a:r>
              <a:rPr lang="en-US" sz="2800" dirty="0" err="1" smtClean="0">
                <a:latin typeface="Arial"/>
                <a:cs typeface="Arial"/>
              </a:rPr>
              <a:t>quadrature</a:t>
            </a:r>
            <a:r>
              <a:rPr lang="en-US" sz="2800" dirty="0" smtClean="0">
                <a:latin typeface="Arial"/>
                <a:cs typeface="Arial"/>
              </a:rPr>
              <a:t> loop coil for TW excitation, which allows for a circular polarized B</a:t>
            </a:r>
            <a:r>
              <a:rPr lang="en-US" sz="2800" baseline="-25000" dirty="0" smtClean="0">
                <a:latin typeface="Arial"/>
                <a:cs typeface="Arial"/>
              </a:rPr>
              <a:t>1</a:t>
            </a:r>
            <a:r>
              <a:rPr lang="en-US" sz="2800" dirty="0" smtClean="0">
                <a:latin typeface="Arial"/>
                <a:cs typeface="Arial"/>
              </a:rPr>
              <a:t> field excitation. With a dielectric rod insert, the TW concept can be applied to clinical field strength (3T) MRI with the potential application of accessing hard to reach areas, as well as for dealing with B</a:t>
            </a:r>
            <a:r>
              <a:rPr lang="en-US" sz="2800" baseline="-25000" dirty="0" smtClean="0">
                <a:latin typeface="Arial"/>
                <a:cs typeface="Arial"/>
              </a:rPr>
              <a:t>1</a:t>
            </a:r>
            <a:r>
              <a:rPr lang="en-US" sz="2800" dirty="0" smtClean="0">
                <a:latin typeface="Arial"/>
                <a:cs typeface="Arial"/>
              </a:rPr>
              <a:t> field </a:t>
            </a:r>
            <a:r>
              <a:rPr lang="en-US" sz="2800" dirty="0" err="1" smtClean="0">
                <a:latin typeface="Arial"/>
                <a:cs typeface="Arial"/>
              </a:rPr>
              <a:t>inhomogeneity</a:t>
            </a:r>
            <a:r>
              <a:rPr lang="en-US" sz="2800" dirty="0" smtClean="0">
                <a:latin typeface="Arial"/>
                <a:cs typeface="Arial"/>
              </a:rPr>
              <a:t> issues at 3T. We have demonstrated a much higher SNR with the new coils than with the previously available linear polarized coils. The efficiency improvement at low field MRI also offers the opportunity to adapt far-field imaging concepts [7] to clinical applications. The coils are also suitable to replace a patch antenna TW excitation at ultra-high fields.</a:t>
            </a:r>
            <a:endParaRPr lang="en-US" sz="2800" u="sng" cap="small" dirty="0">
              <a:latin typeface="Arial"/>
              <a:cs typeface="Arial"/>
            </a:endParaRPr>
          </a:p>
        </p:txBody>
      </p:sp>
      <p:sp>
        <p:nvSpPr>
          <p:cNvPr id="16" name="TextBox 15"/>
          <p:cNvSpPr txBox="1"/>
          <p:nvPr/>
        </p:nvSpPr>
        <p:spPr>
          <a:xfrm>
            <a:off x="22464398" y="29271393"/>
            <a:ext cx="10060657" cy="3293209"/>
          </a:xfrm>
          <a:prstGeom prst="rect">
            <a:avLst/>
          </a:prstGeom>
          <a:noFill/>
          <a:ln>
            <a:noFill/>
          </a:ln>
        </p:spPr>
        <p:txBody>
          <a:bodyPr wrap="square" rtlCol="0">
            <a:spAutoFit/>
          </a:bodyPr>
          <a:lstStyle/>
          <a:p>
            <a:r>
              <a:rPr lang="en-US" sz="3200" b="1" u="sng" cap="small" dirty="0" smtClean="0">
                <a:latin typeface="Arial"/>
                <a:cs typeface="Arial"/>
              </a:rPr>
              <a:t>References</a:t>
            </a:r>
          </a:p>
          <a:p>
            <a:pPr marL="742950" indent="-742950">
              <a:buAutoNum type="arabicPeriod"/>
            </a:pPr>
            <a:r>
              <a:rPr lang="en-US" sz="2400" dirty="0" smtClean="0">
                <a:latin typeface="Arial"/>
                <a:cs typeface="Arial"/>
              </a:rPr>
              <a:t>Brunner D.O. et al., Nature 2009, 457:994-999</a:t>
            </a:r>
          </a:p>
          <a:p>
            <a:pPr marL="742950" indent="-742950">
              <a:buAutoNum type="arabicPeriod"/>
            </a:pPr>
            <a:r>
              <a:rPr lang="en-US" sz="2400" dirty="0" smtClean="0">
                <a:latin typeface="Arial"/>
                <a:cs typeface="Arial"/>
              </a:rPr>
              <a:t>Brunner D.O. et al., MRM 2011, 66:290-300</a:t>
            </a:r>
          </a:p>
          <a:p>
            <a:pPr marL="742950" indent="-742950">
              <a:buAutoNum type="arabicPeriod"/>
            </a:pPr>
            <a:r>
              <a:rPr lang="en-US" sz="2400" dirty="0" err="1" smtClean="0">
                <a:latin typeface="Arial"/>
                <a:cs typeface="Arial"/>
              </a:rPr>
              <a:t>Tonyushkin</a:t>
            </a:r>
            <a:r>
              <a:rPr lang="en-US" sz="2400" dirty="0" smtClean="0">
                <a:latin typeface="Arial"/>
                <a:cs typeface="Arial"/>
              </a:rPr>
              <a:t> A. Konyer N.B. et al., Proc. ISMRM 2012, 2698</a:t>
            </a:r>
          </a:p>
          <a:p>
            <a:pPr marL="742950" indent="-742950">
              <a:buAutoNum type="arabicPeriod"/>
            </a:pPr>
            <a:r>
              <a:rPr lang="en-US" sz="2400" dirty="0" err="1" smtClean="0">
                <a:latin typeface="Arial"/>
                <a:cs typeface="Arial"/>
              </a:rPr>
              <a:t>Tonyushkin</a:t>
            </a:r>
            <a:r>
              <a:rPr lang="en-US" sz="2400" dirty="0" smtClean="0">
                <a:latin typeface="Arial"/>
                <a:cs typeface="Arial"/>
              </a:rPr>
              <a:t> A. et al., Proc. ISMRM 2012, 2693</a:t>
            </a:r>
          </a:p>
          <a:p>
            <a:pPr marL="742950" indent="-742950">
              <a:buAutoNum type="arabicPeriod"/>
            </a:pPr>
            <a:r>
              <a:rPr lang="en-US" sz="2400" dirty="0" smtClean="0">
                <a:latin typeface="Arial"/>
                <a:cs typeface="Arial"/>
              </a:rPr>
              <a:t>Webb A.G. et al., MRM 2010, 63:297-302</a:t>
            </a:r>
          </a:p>
          <a:p>
            <a:pPr marL="742950" indent="-742950">
              <a:buAutoNum type="arabicPeriod"/>
            </a:pPr>
            <a:r>
              <a:rPr lang="en-US" sz="2400" dirty="0" err="1" smtClean="0">
                <a:latin typeface="Arial"/>
                <a:cs typeface="Arial"/>
              </a:rPr>
              <a:t>Tonyushkin</a:t>
            </a:r>
            <a:r>
              <a:rPr lang="en-US" sz="2400" dirty="0" smtClean="0">
                <a:latin typeface="Arial"/>
                <a:cs typeface="Arial"/>
              </a:rPr>
              <a:t> A. and </a:t>
            </a:r>
            <a:r>
              <a:rPr lang="en-US" sz="2400" dirty="0" err="1" smtClean="0">
                <a:latin typeface="Arial"/>
                <a:cs typeface="Arial"/>
              </a:rPr>
              <a:t>Kiruluta</a:t>
            </a:r>
            <a:r>
              <a:rPr lang="en-US" sz="2400" dirty="0" smtClean="0">
                <a:latin typeface="Arial"/>
                <a:cs typeface="Arial"/>
              </a:rPr>
              <a:t> A.J.M, Proc. ISMRM 2011</a:t>
            </a:r>
          </a:p>
          <a:p>
            <a:pPr marL="742950" indent="-742950">
              <a:buAutoNum type="arabicPeriod"/>
            </a:pPr>
            <a:r>
              <a:rPr lang="en-US" sz="2400" dirty="0" err="1" smtClean="0">
                <a:latin typeface="Arial"/>
                <a:cs typeface="Arial"/>
              </a:rPr>
              <a:t>Kiruluta</a:t>
            </a:r>
            <a:r>
              <a:rPr lang="en-US" sz="2400" dirty="0" smtClean="0">
                <a:latin typeface="Arial"/>
                <a:cs typeface="Arial"/>
              </a:rPr>
              <a:t> A.J.M., JMR 2006, 182:308-314</a:t>
            </a:r>
            <a:endParaRPr lang="en-US" sz="2400" dirty="0">
              <a:latin typeface="Arial"/>
              <a:cs typeface="Arial"/>
            </a:endParaRPr>
          </a:p>
        </p:txBody>
      </p:sp>
      <p:cxnSp>
        <p:nvCxnSpPr>
          <p:cNvPr id="18" name="Straight Connector 17"/>
          <p:cNvCxnSpPr/>
          <p:nvPr/>
        </p:nvCxnSpPr>
        <p:spPr>
          <a:xfrm>
            <a:off x="586390" y="16357600"/>
            <a:ext cx="9999624" cy="1588"/>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7771111" y="3458700"/>
            <a:ext cx="3752596" cy="30394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2571345" y="29269805"/>
            <a:ext cx="9953710"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1353402" y="23241000"/>
            <a:ext cx="21171653"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6124869" y="4051300"/>
            <a:ext cx="3522031" cy="28829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86390" y="973857"/>
            <a:ext cx="19606172" cy="5683947"/>
          </a:xfrm>
          <a:prstGeom prst="roundRect">
            <a:avLst/>
          </a:prstGeom>
          <a:no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916507" y="627501"/>
            <a:ext cx="19606172" cy="5509201"/>
          </a:xfrm>
          <a:prstGeom prst="rect">
            <a:avLst/>
          </a:prstGeom>
          <a:noFill/>
          <a:ln w="15875" cap="sq">
            <a:noFill/>
          </a:ln>
          <a:effectLst/>
        </p:spPr>
        <p:txBody>
          <a:bodyPr wrap="none" rtlCol="0">
            <a:spAutoFit/>
          </a:bodyPr>
          <a:lstStyle/>
          <a:p>
            <a:pPr algn="ctr"/>
            <a:r>
              <a:rPr lang="en-US" sz="8000" b="1" cap="small" dirty="0" smtClean="0">
                <a:latin typeface="Arial"/>
                <a:cs typeface="Arial"/>
              </a:rPr>
              <a:t>Circularly Polarized Coil</a:t>
            </a:r>
          </a:p>
          <a:p>
            <a:pPr algn="ctr"/>
            <a:r>
              <a:rPr lang="en-US" sz="8000" b="1" cap="small" dirty="0" smtClean="0">
                <a:latin typeface="Arial"/>
                <a:cs typeface="Arial"/>
              </a:rPr>
              <a:t> for Traveling Wave MRI</a:t>
            </a:r>
          </a:p>
          <a:p>
            <a:pPr algn="ctr"/>
            <a:r>
              <a:rPr lang="en-US" sz="4800" dirty="0" smtClean="0"/>
              <a:t>N.B. Konyer</a:t>
            </a:r>
            <a:r>
              <a:rPr lang="en-US" sz="4800" baseline="30000" dirty="0" smtClean="0"/>
              <a:t>1</a:t>
            </a:r>
            <a:r>
              <a:rPr lang="en-US" sz="4800" dirty="0" smtClean="0"/>
              <a:t>, A. A. Tonyushkin</a:t>
            </a:r>
            <a:r>
              <a:rPr lang="en-US" sz="4800" baseline="30000" dirty="0" smtClean="0"/>
              <a:t>2,3</a:t>
            </a:r>
            <a:r>
              <a:rPr lang="en-US" sz="4800" dirty="0" smtClean="0"/>
              <a:t>, A.J.M. Kiruluta</a:t>
            </a:r>
            <a:r>
              <a:rPr lang="en-US" sz="4800" baseline="30000" dirty="0" smtClean="0"/>
              <a:t>2,3</a:t>
            </a:r>
            <a:r>
              <a:rPr lang="en-US" sz="4800" dirty="0" smtClean="0"/>
              <a:t>, M.D. Noseworthy</a:t>
            </a:r>
            <a:r>
              <a:rPr lang="en-US" sz="4800" baseline="30000" dirty="0" smtClean="0"/>
              <a:t>1,4</a:t>
            </a:r>
          </a:p>
          <a:p>
            <a:pPr algn="ctr"/>
            <a:r>
              <a:rPr lang="en-US" sz="3600" i="1" baseline="30000" dirty="0" smtClean="0"/>
              <a:t>1</a:t>
            </a:r>
            <a:r>
              <a:rPr lang="en-US" sz="3600" i="1" dirty="0" smtClean="0"/>
              <a:t>Imaging Research Centre, St. Joseph’s Healthcare, Hamilton, Ontario, Canada</a:t>
            </a:r>
          </a:p>
          <a:p>
            <a:pPr algn="ctr"/>
            <a:r>
              <a:rPr lang="en-US" sz="3600" i="1" dirty="0" smtClean="0"/>
              <a:t> </a:t>
            </a:r>
            <a:r>
              <a:rPr lang="en-US" sz="3600" i="1" baseline="30000" dirty="0" smtClean="0"/>
              <a:t>2</a:t>
            </a:r>
            <a:r>
              <a:rPr lang="en-US" sz="3600" i="1" dirty="0" smtClean="0"/>
              <a:t>Department of Radiology, Massachusetts General Hospital, Harvard Medical School, Boston, MA, USA</a:t>
            </a:r>
          </a:p>
          <a:p>
            <a:pPr algn="ctr"/>
            <a:r>
              <a:rPr lang="en-US" sz="3600" i="1" dirty="0" smtClean="0"/>
              <a:t> </a:t>
            </a:r>
            <a:r>
              <a:rPr lang="en-US" sz="3600" i="1" baseline="30000" dirty="0" smtClean="0"/>
              <a:t>3</a:t>
            </a:r>
            <a:r>
              <a:rPr lang="en-US" sz="3600" i="1" dirty="0" smtClean="0"/>
              <a:t>Department of Physics, Harvard University, Cambridge, MA, USA </a:t>
            </a:r>
          </a:p>
          <a:p>
            <a:pPr algn="ctr"/>
            <a:r>
              <a:rPr lang="en-US" sz="3600" i="1" baseline="30000" dirty="0" smtClean="0"/>
              <a:t>4</a:t>
            </a:r>
            <a:r>
              <a:rPr lang="en-US" sz="3600" i="1" dirty="0" smtClean="0"/>
              <a:t>Department of Electrical and Computer Engineering, McMaster University, Hamilton, Ontario, Canada</a:t>
            </a:r>
            <a:r>
              <a:rPr lang="en-US" sz="3600" dirty="0" smtClean="0"/>
              <a:t> </a:t>
            </a:r>
            <a:endParaRPr lang="en-US" sz="8000" b="1" cap="small" dirty="0" smtClean="0">
              <a:latin typeface="Arial"/>
              <a:cs typeface="Arial"/>
            </a:endParaRPr>
          </a:p>
        </p:txBody>
      </p:sp>
      <p:cxnSp>
        <p:nvCxnSpPr>
          <p:cNvPr id="27" name="Straight Connector 26"/>
          <p:cNvCxnSpPr/>
          <p:nvPr/>
        </p:nvCxnSpPr>
        <p:spPr>
          <a:xfrm rot="16200000" flipH="1">
            <a:off x="-1695016" y="19603603"/>
            <a:ext cx="25337220"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17665174" y="27990991"/>
            <a:ext cx="8562445"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86390" y="6657804"/>
            <a:ext cx="31831718"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1611288" y="31802026"/>
            <a:ext cx="9851835" cy="584776"/>
          </a:xfrm>
          <a:prstGeom prst="rect">
            <a:avLst/>
          </a:prstGeom>
          <a:noFill/>
        </p:spPr>
        <p:txBody>
          <a:bodyPr wrap="square" rtlCol="0">
            <a:spAutoFit/>
          </a:bodyPr>
          <a:lstStyle/>
          <a:p>
            <a:r>
              <a:rPr lang="en-US" sz="3200" i="1" dirty="0" smtClean="0">
                <a:solidFill>
                  <a:srgbClr val="FF0000"/>
                </a:solidFill>
                <a:latin typeface="Arial Italic"/>
                <a:cs typeface="Arial Italic"/>
              </a:rPr>
              <a:t>For more information contact: </a:t>
            </a:r>
            <a:r>
              <a:rPr lang="en-US" sz="3200" i="1" dirty="0" err="1" smtClean="0">
                <a:solidFill>
                  <a:srgbClr val="FF0000"/>
                </a:solidFill>
                <a:latin typeface="Arial Italic"/>
                <a:cs typeface="Arial Italic"/>
              </a:rPr>
              <a:t>nkonyer@stjoes.ca</a:t>
            </a:r>
            <a:endParaRPr lang="en-US" sz="3200" i="1" dirty="0">
              <a:solidFill>
                <a:srgbClr val="FF0000"/>
              </a:solidFill>
              <a:latin typeface="Arial Italic"/>
              <a:cs typeface="Arial Italic"/>
            </a:endParaRPr>
          </a:p>
        </p:txBody>
      </p:sp>
      <p:pic>
        <p:nvPicPr>
          <p:cNvPr id="44" name="Picture 43" descr="fig2_abs1.png"/>
          <p:cNvPicPr>
            <a:picLocks noChangeAspect="1"/>
          </p:cNvPicPr>
          <p:nvPr/>
        </p:nvPicPr>
        <p:blipFill>
          <a:blip r:embed="rId6"/>
          <a:stretch>
            <a:fillRect/>
          </a:stretch>
        </p:blipFill>
        <p:spPr>
          <a:xfrm>
            <a:off x="22464398" y="6868974"/>
            <a:ext cx="4920208" cy="7532826"/>
          </a:xfrm>
          <a:prstGeom prst="rect">
            <a:avLst/>
          </a:prstGeom>
        </p:spPr>
      </p:pic>
      <p:sp>
        <p:nvSpPr>
          <p:cNvPr id="45" name="TextBox 44"/>
          <p:cNvSpPr txBox="1"/>
          <p:nvPr/>
        </p:nvSpPr>
        <p:spPr>
          <a:xfrm>
            <a:off x="27771111" y="8346112"/>
            <a:ext cx="4303806" cy="4401205"/>
          </a:xfrm>
          <a:prstGeom prst="rect">
            <a:avLst/>
          </a:prstGeom>
          <a:noFill/>
        </p:spPr>
        <p:txBody>
          <a:bodyPr wrap="square" rtlCol="0">
            <a:spAutoFit/>
          </a:bodyPr>
          <a:lstStyle/>
          <a:p>
            <a:r>
              <a:rPr lang="en-US" sz="2800" b="1" i="1" dirty="0" smtClean="0">
                <a:latin typeface="Arial"/>
                <a:cs typeface="Arial"/>
              </a:rPr>
              <a:t>Figure 2</a:t>
            </a:r>
            <a:r>
              <a:rPr lang="en-US" sz="2800" i="1" dirty="0" smtClean="0">
                <a:latin typeface="Arial"/>
                <a:cs typeface="Arial"/>
              </a:rPr>
              <a:t> </a:t>
            </a:r>
            <a:r>
              <a:rPr lang="en-US" sz="2800" b="1" i="1" dirty="0" smtClean="0">
                <a:latin typeface="Arial"/>
                <a:cs typeface="Arial"/>
              </a:rPr>
              <a:t>: </a:t>
            </a:r>
            <a:r>
              <a:rPr lang="en-US" sz="2800" i="1" dirty="0" smtClean="0">
                <a:latin typeface="Arial"/>
                <a:cs typeface="Arial"/>
              </a:rPr>
              <a:t>MRI images of the tube filled with saline: (a) axial and (</a:t>
            </a:r>
            <a:r>
              <a:rPr lang="en-US" sz="2800" i="1" dirty="0" err="1" smtClean="0">
                <a:latin typeface="Arial"/>
                <a:cs typeface="Arial"/>
              </a:rPr>
              <a:t>b</a:t>
            </a:r>
            <a:r>
              <a:rPr lang="en-US" sz="2800" i="1" dirty="0" smtClean="0">
                <a:latin typeface="Arial"/>
                <a:cs typeface="Arial"/>
              </a:rPr>
              <a:t>) </a:t>
            </a:r>
            <a:r>
              <a:rPr lang="en-US" sz="2800" i="1" dirty="0" err="1" smtClean="0">
                <a:latin typeface="Arial"/>
                <a:cs typeface="Arial"/>
              </a:rPr>
              <a:t>sagittal</a:t>
            </a:r>
            <a:r>
              <a:rPr lang="en-US" sz="2800" i="1" dirty="0" smtClean="0">
                <a:latin typeface="Arial"/>
                <a:cs typeface="Arial"/>
              </a:rPr>
              <a:t> slices taken with circular polarized coils; (</a:t>
            </a:r>
            <a:r>
              <a:rPr lang="en-US" sz="2800" i="1" dirty="0" err="1" smtClean="0">
                <a:latin typeface="Arial"/>
                <a:cs typeface="Arial"/>
              </a:rPr>
              <a:t>c</a:t>
            </a:r>
            <a:r>
              <a:rPr lang="en-US" sz="2800" i="1" dirty="0" smtClean="0">
                <a:latin typeface="Arial"/>
                <a:cs typeface="Arial"/>
              </a:rPr>
              <a:t>) axial and (</a:t>
            </a:r>
            <a:r>
              <a:rPr lang="en-US" sz="2800" i="1" dirty="0" err="1" smtClean="0">
                <a:latin typeface="Arial"/>
                <a:cs typeface="Arial"/>
              </a:rPr>
              <a:t>d</a:t>
            </a:r>
            <a:r>
              <a:rPr lang="en-US" sz="2800" i="1" dirty="0" smtClean="0">
                <a:latin typeface="Arial"/>
                <a:cs typeface="Arial"/>
              </a:rPr>
              <a:t>) </a:t>
            </a:r>
            <a:r>
              <a:rPr lang="en-US" sz="2800" i="1" dirty="0" err="1" smtClean="0">
                <a:latin typeface="Arial"/>
                <a:cs typeface="Arial"/>
              </a:rPr>
              <a:t>sagittal</a:t>
            </a:r>
            <a:r>
              <a:rPr lang="en-US" sz="2800" i="1" dirty="0" smtClean="0">
                <a:latin typeface="Arial"/>
                <a:cs typeface="Arial"/>
              </a:rPr>
              <a:t> slices taken with linear polarized coil.  Axial images were acquired at a distance of 30cm from the T/R coils.  </a:t>
            </a:r>
            <a:endParaRPr lang="en-US" dirty="0">
              <a:latin typeface="Arial"/>
              <a:cs typeface="Arial"/>
            </a:endParaRPr>
          </a:p>
        </p:txBody>
      </p:sp>
      <p:pic>
        <p:nvPicPr>
          <p:cNvPr id="46" name="Picture 45" descr="abs1_fig3.png"/>
          <p:cNvPicPr>
            <a:picLocks noChangeAspect="1"/>
          </p:cNvPicPr>
          <p:nvPr/>
        </p:nvPicPr>
        <p:blipFill>
          <a:blip r:embed="rId7"/>
          <a:srcRect t="9091" r="8562" b="16043"/>
          <a:stretch>
            <a:fillRect/>
          </a:stretch>
        </p:blipFill>
        <p:spPr>
          <a:xfrm>
            <a:off x="12232950" y="16838373"/>
            <a:ext cx="8452499" cy="3840209"/>
          </a:xfrm>
          <a:prstGeom prst="rect">
            <a:avLst/>
          </a:prstGeom>
        </p:spPr>
      </p:pic>
      <p:sp>
        <p:nvSpPr>
          <p:cNvPr id="47" name="TextBox 46"/>
          <p:cNvSpPr txBox="1"/>
          <p:nvPr/>
        </p:nvSpPr>
        <p:spPr>
          <a:xfrm>
            <a:off x="11611289" y="21412200"/>
            <a:ext cx="9953710" cy="1815882"/>
          </a:xfrm>
          <a:prstGeom prst="rect">
            <a:avLst/>
          </a:prstGeom>
          <a:noFill/>
        </p:spPr>
        <p:txBody>
          <a:bodyPr wrap="square" rtlCol="0">
            <a:spAutoFit/>
          </a:bodyPr>
          <a:lstStyle/>
          <a:p>
            <a:r>
              <a:rPr lang="en-US" sz="2800" b="1" dirty="0" smtClean="0">
                <a:latin typeface="Arial"/>
                <a:cs typeface="Arial"/>
              </a:rPr>
              <a:t>Figure 3: </a:t>
            </a:r>
            <a:r>
              <a:rPr lang="en-US" sz="2800" i="1" dirty="0" smtClean="0">
                <a:latin typeface="Arial"/>
                <a:cs typeface="Arial"/>
              </a:rPr>
              <a:t>MRI axial image with </a:t>
            </a:r>
            <a:r>
              <a:rPr lang="en-US" sz="2800" i="1" dirty="0" err="1" smtClean="0">
                <a:latin typeface="Arial"/>
                <a:cs typeface="Arial"/>
              </a:rPr>
              <a:t>quadrature</a:t>
            </a:r>
            <a:r>
              <a:rPr lang="en-US" sz="2800" i="1" dirty="0" smtClean="0">
                <a:latin typeface="Arial"/>
                <a:cs typeface="Arial"/>
              </a:rPr>
              <a:t> coils a) and simulations of B1 field map </a:t>
            </a:r>
            <a:r>
              <a:rPr lang="en-US" sz="2800" i="1" dirty="0" err="1" smtClean="0">
                <a:latin typeface="Arial"/>
                <a:cs typeface="Arial"/>
              </a:rPr>
              <a:t>b</a:t>
            </a:r>
            <a:r>
              <a:rPr lang="en-US" sz="2800" i="1" dirty="0" smtClean="0">
                <a:latin typeface="Arial"/>
                <a:cs typeface="Arial"/>
              </a:rPr>
              <a:t>) of a dielectric rod and a bottle phantom placed next to it and 20 cm away from the coils.</a:t>
            </a:r>
            <a:endParaRPr lang="en-US" sz="2800" dirty="0" smtClean="0">
              <a:latin typeface="Arial"/>
              <a:cs typeface="Arial"/>
            </a:endParaRPr>
          </a:p>
          <a:p>
            <a:endParaRPr lang="en-US" sz="2800" dirty="0">
              <a:latin typeface="Arial"/>
              <a:cs typeface="Arial"/>
            </a:endParaRPr>
          </a:p>
        </p:txBody>
      </p:sp>
      <p:sp>
        <p:nvSpPr>
          <p:cNvPr id="51" name="TextBox 50"/>
          <p:cNvSpPr txBox="1"/>
          <p:nvPr/>
        </p:nvSpPr>
        <p:spPr>
          <a:xfrm>
            <a:off x="11353402" y="14579600"/>
            <a:ext cx="10211597" cy="1384995"/>
          </a:xfrm>
          <a:prstGeom prst="rect">
            <a:avLst/>
          </a:prstGeom>
          <a:noFill/>
        </p:spPr>
        <p:txBody>
          <a:bodyPr wrap="square" rtlCol="0">
            <a:spAutoFit/>
          </a:bodyPr>
          <a:lstStyle/>
          <a:p>
            <a:r>
              <a:rPr lang="en-US" sz="2800" b="1" dirty="0" smtClean="0">
                <a:latin typeface="Arial"/>
                <a:cs typeface="Arial"/>
              </a:rPr>
              <a:t>Figure 1: </a:t>
            </a:r>
            <a:r>
              <a:rPr lang="en-US" sz="2800" i="1" dirty="0" smtClean="0">
                <a:latin typeface="Arial"/>
                <a:cs typeface="Arial"/>
              </a:rPr>
              <a:t>(top) Schematic of 15cm diameter </a:t>
            </a:r>
            <a:r>
              <a:rPr lang="en-US" sz="2800" i="1" dirty="0" err="1" smtClean="0">
                <a:latin typeface="Arial"/>
                <a:cs typeface="Arial"/>
              </a:rPr>
              <a:t>quadrature</a:t>
            </a:r>
            <a:r>
              <a:rPr lang="en-US" sz="2800" i="1" dirty="0" smtClean="0">
                <a:latin typeface="Arial"/>
                <a:cs typeface="Arial"/>
              </a:rPr>
              <a:t> loop coils.  Typical return loss plots (bottom, red curves) for the two orthogonal coils with minimum at -20dB and -18dB.</a:t>
            </a:r>
            <a:endParaRPr lang="en-US" sz="2800" dirty="0">
              <a:latin typeface="Arial"/>
              <a:cs typeface="Arial"/>
            </a:endParaRPr>
          </a:p>
        </p:txBody>
      </p:sp>
      <p:pic>
        <p:nvPicPr>
          <p:cNvPr id="31" name="Picture 30" descr="coil1_tune_matlab-fig.jpg"/>
          <p:cNvPicPr>
            <a:picLocks noChangeAspect="1"/>
          </p:cNvPicPr>
          <p:nvPr/>
        </p:nvPicPr>
        <p:blipFill>
          <a:blip r:embed="rId8"/>
          <a:stretch>
            <a:fillRect/>
          </a:stretch>
        </p:blipFill>
        <p:spPr>
          <a:xfrm>
            <a:off x="11005140" y="10356184"/>
            <a:ext cx="5486400" cy="4114800"/>
          </a:xfrm>
          <a:prstGeom prst="rect">
            <a:avLst/>
          </a:prstGeom>
        </p:spPr>
      </p:pic>
      <p:pic>
        <p:nvPicPr>
          <p:cNvPr id="32" name="Picture 31" descr="coil2_tune_matlab-fig.jpg"/>
          <p:cNvPicPr>
            <a:picLocks noChangeAspect="1"/>
          </p:cNvPicPr>
          <p:nvPr/>
        </p:nvPicPr>
        <p:blipFill>
          <a:blip r:embed="rId9"/>
          <a:stretch>
            <a:fillRect/>
          </a:stretch>
        </p:blipFill>
        <p:spPr>
          <a:xfrm>
            <a:off x="16408400" y="10356184"/>
            <a:ext cx="5486400" cy="4114800"/>
          </a:xfrm>
          <a:prstGeom prst="rect">
            <a:avLst/>
          </a:prstGeom>
        </p:spPr>
      </p:pic>
      <p:sp>
        <p:nvSpPr>
          <p:cNvPr id="33" name="TextBox 32"/>
          <p:cNvSpPr txBox="1"/>
          <p:nvPr/>
        </p:nvSpPr>
        <p:spPr>
          <a:xfrm>
            <a:off x="14728799" y="10934121"/>
            <a:ext cx="877915" cy="461665"/>
          </a:xfrm>
          <a:prstGeom prst="rect">
            <a:avLst/>
          </a:prstGeom>
          <a:noFill/>
        </p:spPr>
        <p:txBody>
          <a:bodyPr wrap="none" rtlCol="0">
            <a:spAutoFit/>
          </a:bodyPr>
          <a:lstStyle/>
          <a:p>
            <a:r>
              <a:rPr lang="en-US" sz="2400" dirty="0" smtClean="0"/>
              <a:t>Coil 1</a:t>
            </a:r>
            <a:endParaRPr lang="en-US" sz="2400" dirty="0"/>
          </a:p>
        </p:txBody>
      </p:sp>
      <p:sp>
        <p:nvSpPr>
          <p:cNvPr id="35" name="TextBox 34"/>
          <p:cNvSpPr txBox="1"/>
          <p:nvPr/>
        </p:nvSpPr>
        <p:spPr>
          <a:xfrm>
            <a:off x="20246491" y="10934121"/>
            <a:ext cx="877915" cy="461665"/>
          </a:xfrm>
          <a:prstGeom prst="rect">
            <a:avLst/>
          </a:prstGeom>
          <a:noFill/>
        </p:spPr>
        <p:txBody>
          <a:bodyPr wrap="none" rtlCol="0">
            <a:spAutoFit/>
          </a:bodyPr>
          <a:lstStyle/>
          <a:p>
            <a:r>
              <a:rPr lang="en-US" sz="2400" dirty="0" smtClean="0"/>
              <a:t>Coil 2</a:t>
            </a:r>
            <a:endParaRPr lang="en-US" sz="2400" dirty="0"/>
          </a:p>
        </p:txBody>
      </p:sp>
      <p:sp>
        <p:nvSpPr>
          <p:cNvPr id="41" name="TextBox 40"/>
          <p:cNvSpPr txBox="1"/>
          <p:nvPr/>
        </p:nvSpPr>
        <p:spPr>
          <a:xfrm>
            <a:off x="22380599" y="21412200"/>
            <a:ext cx="9953710" cy="1384995"/>
          </a:xfrm>
          <a:prstGeom prst="rect">
            <a:avLst/>
          </a:prstGeom>
          <a:noFill/>
        </p:spPr>
        <p:txBody>
          <a:bodyPr wrap="square" rtlCol="0">
            <a:spAutoFit/>
          </a:bodyPr>
          <a:lstStyle/>
          <a:p>
            <a:r>
              <a:rPr lang="en-US" sz="2800" b="1" dirty="0" smtClean="0">
                <a:latin typeface="Arial"/>
                <a:cs typeface="Arial"/>
              </a:rPr>
              <a:t>Figure 4: </a:t>
            </a:r>
            <a:r>
              <a:rPr lang="en-US" sz="2800" i="1" dirty="0" smtClean="0">
                <a:latin typeface="Arial"/>
                <a:cs typeface="Arial"/>
              </a:rPr>
              <a:t>Sketch of experimental setup used to characterize the </a:t>
            </a:r>
            <a:r>
              <a:rPr lang="en-US" sz="2800" i="1" dirty="0" err="1" smtClean="0">
                <a:latin typeface="Arial"/>
                <a:cs typeface="Arial"/>
              </a:rPr>
              <a:t>quadrature</a:t>
            </a:r>
            <a:r>
              <a:rPr lang="en-US" sz="2800" i="1" dirty="0" smtClean="0">
                <a:latin typeface="Arial"/>
                <a:cs typeface="Arial"/>
              </a:rPr>
              <a:t> loop coils.</a:t>
            </a:r>
            <a:endParaRPr lang="en-US" sz="2800" dirty="0" smtClean="0">
              <a:latin typeface="Arial"/>
              <a:cs typeface="Arial"/>
            </a:endParaRPr>
          </a:p>
          <a:p>
            <a:endParaRPr lang="en-US" sz="2800" dirty="0">
              <a:latin typeface="Arial"/>
              <a:cs typeface="Arial"/>
            </a:endParaRPr>
          </a:p>
        </p:txBody>
      </p:sp>
      <p:pic>
        <p:nvPicPr>
          <p:cNvPr id="43" name="Picture 42" descr="setup.tif"/>
          <p:cNvPicPr>
            <a:picLocks noChangeAspect="1"/>
          </p:cNvPicPr>
          <p:nvPr/>
        </p:nvPicPr>
        <p:blipFill>
          <a:blip r:embed="rId10"/>
          <a:stretch>
            <a:fillRect/>
          </a:stretch>
        </p:blipFill>
        <p:spPr>
          <a:xfrm>
            <a:off x="22286598" y="14834967"/>
            <a:ext cx="10291979" cy="6219127"/>
          </a:xfrm>
          <a:prstGeom prst="rect">
            <a:avLst/>
          </a:prstGeom>
        </p:spPr>
      </p:pic>
      <p:sp>
        <p:nvSpPr>
          <p:cNvPr id="52" name="Rectangle 51"/>
          <p:cNvSpPr/>
          <p:nvPr/>
        </p:nvSpPr>
        <p:spPr>
          <a:xfrm>
            <a:off x="31445200" y="4978400"/>
            <a:ext cx="629717"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descr="coils.tif"/>
          <p:cNvPicPr>
            <a:picLocks noChangeAspect="1"/>
          </p:cNvPicPr>
          <p:nvPr/>
        </p:nvPicPr>
        <p:blipFill>
          <a:blip r:embed="rId11"/>
          <a:stretch>
            <a:fillRect/>
          </a:stretch>
        </p:blipFill>
        <p:spPr>
          <a:xfrm>
            <a:off x="12017689" y="6713588"/>
            <a:ext cx="9074160" cy="3642596"/>
          </a:xfrm>
          <a:prstGeom prst="rect">
            <a:avLst/>
          </a:prstGeom>
        </p:spPr>
      </p:pic>
      <p:pic>
        <p:nvPicPr>
          <p:cNvPr id="36" name="Picture 48" descr="images.jpg"/>
          <p:cNvPicPr>
            <a:picLocks noChangeAspect="1"/>
          </p:cNvPicPr>
          <p:nvPr/>
        </p:nvPicPr>
        <p:blipFill>
          <a:blip r:embed="rId12"/>
          <a:srcRect/>
          <a:stretch>
            <a:fillRect/>
          </a:stretch>
        </p:blipFill>
        <p:spPr bwMode="auto">
          <a:xfrm>
            <a:off x="28423816" y="2814234"/>
            <a:ext cx="2271112" cy="2697566"/>
          </a:xfrm>
          <a:prstGeom prst="rect">
            <a:avLst/>
          </a:prstGeom>
          <a:noFill/>
          <a:ln w="9525">
            <a:noFill/>
            <a:miter lim="800000"/>
            <a:headEnd/>
            <a:tailEnd/>
          </a:ln>
        </p:spPr>
      </p:pic>
      <p:pic>
        <p:nvPicPr>
          <p:cNvPr id="38" name="Picture 37" descr="MGH_RGB_logo.jpg"/>
          <p:cNvPicPr>
            <a:picLocks noChangeAspect="1"/>
          </p:cNvPicPr>
          <p:nvPr/>
        </p:nvPicPr>
        <p:blipFill>
          <a:blip r:embed="rId13"/>
          <a:stretch>
            <a:fillRect/>
          </a:stretch>
        </p:blipFill>
        <p:spPr>
          <a:xfrm>
            <a:off x="26489719" y="1445554"/>
            <a:ext cx="6319762" cy="1327150"/>
          </a:xfrm>
          <a:prstGeom prst="rect">
            <a:avLst/>
          </a:prstGeom>
        </p:spPr>
      </p:pic>
      <p:grpSp>
        <p:nvGrpSpPr>
          <p:cNvPr id="56" name="Group 55"/>
          <p:cNvGrpSpPr/>
          <p:nvPr/>
        </p:nvGrpSpPr>
        <p:grpSpPr>
          <a:xfrm>
            <a:off x="2420976" y="20373782"/>
            <a:ext cx="6414427" cy="3648718"/>
            <a:chOff x="3835401" y="25967682"/>
            <a:chExt cx="3813200" cy="2474811"/>
          </a:xfrm>
        </p:grpSpPr>
        <p:sp>
          <p:nvSpPr>
            <p:cNvPr id="55" name="Rectangle 54"/>
            <p:cNvSpPr/>
            <p:nvPr/>
          </p:nvSpPr>
          <p:spPr>
            <a:xfrm>
              <a:off x="3835401" y="25967682"/>
              <a:ext cx="3813200" cy="247481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4" name="Picture 53" descr="coils.png"/>
            <p:cNvPicPr>
              <a:picLocks noChangeAspect="1"/>
            </p:cNvPicPr>
            <p:nvPr/>
          </p:nvPicPr>
          <p:blipFill>
            <a:blip r:embed="rId14"/>
            <a:stretch>
              <a:fillRect/>
            </a:stretch>
          </p:blipFill>
          <p:spPr>
            <a:xfrm>
              <a:off x="4134485" y="25967682"/>
              <a:ext cx="3437915" cy="2474811"/>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1423</TotalTime>
  <Words>1211</Words>
  <Application>Microsoft Macintosh PowerPoint</Application>
  <PresentationFormat>Custom</PresentationFormat>
  <Paragraphs>45</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St. Joseph's Healthcare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Norm Konyer</dc:creator>
  <cp:lastModifiedBy>Alexey Tonyushkin</cp:lastModifiedBy>
  <cp:revision>33</cp:revision>
  <cp:lastPrinted>2013-02-22T20:52:59Z</cp:lastPrinted>
  <dcterms:created xsi:type="dcterms:W3CDTF">2013-04-09T18:18:52Z</dcterms:created>
  <dcterms:modified xsi:type="dcterms:W3CDTF">2013-04-09T18:32:47Z</dcterms:modified>
</cp:coreProperties>
</file>