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335" r:id="rId2"/>
    <p:sldId id="336" r:id="rId3"/>
    <p:sldId id="256" r:id="rId4"/>
    <p:sldId id="285" r:id="rId5"/>
    <p:sldId id="257" r:id="rId6"/>
    <p:sldId id="306" r:id="rId7"/>
    <p:sldId id="286" r:id="rId8"/>
    <p:sldId id="313" r:id="rId9"/>
    <p:sldId id="326" r:id="rId10"/>
    <p:sldId id="259" r:id="rId11"/>
    <p:sldId id="260" r:id="rId12"/>
    <p:sldId id="328" r:id="rId13"/>
    <p:sldId id="261" r:id="rId14"/>
    <p:sldId id="288" r:id="rId15"/>
    <p:sldId id="262" r:id="rId16"/>
    <p:sldId id="263" r:id="rId17"/>
    <p:sldId id="327" r:id="rId18"/>
    <p:sldId id="266" r:id="rId19"/>
    <p:sldId id="267" r:id="rId20"/>
    <p:sldId id="268" r:id="rId21"/>
    <p:sldId id="320" r:id="rId22"/>
    <p:sldId id="321" r:id="rId23"/>
    <p:sldId id="324" r:id="rId24"/>
    <p:sldId id="329" r:id="rId25"/>
    <p:sldId id="270" r:id="rId26"/>
    <p:sldId id="271" r:id="rId27"/>
    <p:sldId id="272" r:id="rId28"/>
    <p:sldId id="273" r:id="rId29"/>
    <p:sldId id="330" r:id="rId30"/>
    <p:sldId id="289" r:id="rId31"/>
    <p:sldId id="275" r:id="rId32"/>
    <p:sldId id="339" r:id="rId33"/>
    <p:sldId id="276" r:id="rId34"/>
    <p:sldId id="331" r:id="rId35"/>
    <p:sldId id="278" r:id="rId36"/>
    <p:sldId id="282" r:id="rId37"/>
    <p:sldId id="293" r:id="rId38"/>
    <p:sldId id="294" r:id="rId39"/>
    <p:sldId id="298" r:id="rId40"/>
    <p:sldId id="300" r:id="rId41"/>
  </p:sldIdLst>
  <p:sldSz cx="9144000" cy="6858000" type="screen4x3"/>
  <p:notesSz cx="6653213" cy="9664700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ＭＳ Ｐゴシック" pitchFamily="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8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84" y="1782"/>
      </p:cViewPr>
      <p:guideLst>
        <p:guide orient="horz" pos="3043"/>
        <p:guide pos="20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325" y="73025"/>
            <a:ext cx="2544763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/>
              <a:t>CPSC-313: Introduction to Computer Systems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889250" y="73025"/>
            <a:ext cx="35877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000"/>
              <a:t>Process Synchronization: Critical Sections, Semaphores, Monitors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269038" y="9336088"/>
            <a:ext cx="328612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CAA4BA2D-20A7-4A81-95A6-088DAF234054}" type="slidenum">
              <a:rPr lang="en-US" sz="100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04339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592638"/>
            <a:ext cx="4878387" cy="434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1838"/>
            <a:ext cx="4813300" cy="3609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0267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ＭＳ Ｐゴシック" pitchFamily="73" charset="-128"/>
        <a:cs typeface="ＭＳ Ｐゴシック" pitchFamily="7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28" charset="0"/>
        <a:ea typeface="ＭＳ Ｐゴシック" pitchFamily="-2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84" charset="-128"/>
              </a:rPr>
              <a:t>Problem: Indefinite wait!</a:t>
            </a:r>
          </a:p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  <a:p>
            <a:r>
              <a:rPr lang="en-US" smtClean="0">
                <a:latin typeface="Times New Roman" pitchFamily="18" charset="0"/>
                <a:ea typeface="ＭＳ Ｐゴシック" pitchFamily="84" charset="-128"/>
              </a:rPr>
              <a:t>For this, need to realize </a:t>
            </a:r>
            <a:r>
              <a:rPr lang="en-US" u="sng" smtClean="0">
                <a:latin typeface="Times New Roman" pitchFamily="18" charset="0"/>
                <a:ea typeface="ＭＳ Ｐゴシック" pitchFamily="84" charset="-128"/>
              </a:rPr>
              <a:t>bounded-waiting</a:t>
            </a:r>
            <a:r>
              <a:rPr lang="en-US" smtClean="0">
                <a:latin typeface="Times New Roman" pitchFamily="18" charset="0"/>
                <a:ea typeface="ＭＳ Ｐゴシック" pitchFamily="84" charset="-128"/>
              </a:rPr>
              <a:t> mutual exclusion!</a:t>
            </a:r>
          </a:p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  <a:p>
            <a:r>
              <a:rPr lang="en-US" smtClean="0">
                <a:latin typeface="Times New Roman" pitchFamily="18" charset="0"/>
                <a:ea typeface="ＭＳ Ｐゴシック" pitchFamily="84" charset="-128"/>
              </a:rPr>
              <a:t>ANOTHER PROBLEM IS PRIORITY INVERSION: HOW ABOUT A HIGH-PRIORITY TASK WANTS THE LOCK, AND A LOW-PRIORITY TASK WANTS TO RELEASE IT…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400">
                <a:solidFill>
                  <a:srgbClr val="FF000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B75CD-7274-4C97-B037-F389BAD9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9D4A1-48DF-4E79-AAA5-B6CA5527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A9349-497F-4499-BDB0-2BA886956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1000" y="990600"/>
            <a:ext cx="8458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1000" y="6477000"/>
            <a:ext cx="8458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>
            <a:lvl1pPr>
              <a:defRPr sz="26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1800">
                <a:latin typeface="Comic Sans MS" pitchFamily="66" charset="0"/>
              </a:defRPr>
            </a:lvl3pPr>
            <a:lvl4pPr>
              <a:defRPr sz="1600">
                <a:latin typeface="Comic Sans MS" pitchFamily="66" charset="0"/>
              </a:defRPr>
            </a:lvl4pPr>
            <a:lvl5pPr>
              <a:defRPr sz="1400">
                <a:latin typeface="Comic Sans MS" pitchFamily="66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001000" y="6477000"/>
            <a:ext cx="838200" cy="365125"/>
          </a:xfrm>
        </p:spPr>
        <p:txBody>
          <a:bodyPr/>
          <a:lstStyle>
            <a:lvl1pPr>
              <a:defRPr sz="800">
                <a:latin typeface="Comic Sans MS" pitchFamily="66" charset="0"/>
              </a:defRPr>
            </a:lvl1pPr>
          </a:lstStyle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0" y="6492875"/>
            <a:ext cx="1371600" cy="2889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39054-8BDC-45AD-980D-B95407B66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12ABA-24A6-400F-AE0D-A2BA606CC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88D0-E3FF-44A9-994F-26C3C8323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AA48-077B-43EA-B416-240DBC0CC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201A3-7F55-45DB-B0F2-0B34E69AD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837AB-E6A3-4838-8F43-B8C2308CF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EBFC7-F7A2-4032-96E9-43DE8DE39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9/21/2010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C25962-353D-445A-AD0F-D128BCCCA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CSCE 313: Introduction to Computer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2016</a:t>
            </a:r>
          </a:p>
          <a:p>
            <a:endParaRPr lang="en-US" dirty="0" smtClean="0"/>
          </a:p>
          <a:p>
            <a:r>
              <a:rPr lang="en-US" dirty="0" smtClean="0"/>
              <a:t>Dr. Radu Stoleru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758950" y="2667000"/>
            <a:ext cx="4406900" cy="349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Critical Sections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2074863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>
                <a:ea typeface="ＭＳ Ｐゴシック" pitchFamily="84" charset="-128"/>
              </a:rPr>
              <a:t>Execution of critical section by processes must be </a:t>
            </a:r>
            <a:r>
              <a:rPr lang="en-US" sz="2000" dirty="0" smtClean="0">
                <a:solidFill>
                  <a:schemeClr val="accent2"/>
                </a:solidFill>
                <a:ea typeface="ＭＳ Ｐゴシック" pitchFamily="84" charset="-128"/>
              </a:rPr>
              <a:t>mutually exclusive</a:t>
            </a:r>
            <a:r>
              <a:rPr lang="en-US" sz="2000" dirty="0" smtClean="0">
                <a:ea typeface="ＭＳ Ｐゴシック" pitchFamily="84" charset="-128"/>
              </a:rPr>
              <a:t>.</a:t>
            </a:r>
          </a:p>
          <a:p>
            <a:r>
              <a:rPr lang="en-US" sz="2000" dirty="0" smtClean="0">
                <a:ea typeface="ＭＳ Ｐゴシック" pitchFamily="84" charset="-128"/>
              </a:rPr>
              <a:t>Typically due to manipulation of shared variables.</a:t>
            </a:r>
          </a:p>
          <a:p>
            <a:r>
              <a:rPr lang="en-US" sz="2000" dirty="0" smtClean="0">
                <a:ea typeface="ＭＳ Ｐゴシック" pitchFamily="84" charset="-128"/>
              </a:rPr>
              <a:t>Need protocol to </a:t>
            </a:r>
            <a:r>
              <a:rPr lang="en-US" sz="2000" dirty="0" smtClean="0">
                <a:solidFill>
                  <a:schemeClr val="accent2"/>
                </a:solidFill>
                <a:ea typeface="ＭＳ Ｐゴシック" pitchFamily="84" charset="-128"/>
              </a:rPr>
              <a:t>enforce mutual exclusion</a:t>
            </a:r>
            <a:r>
              <a:rPr lang="en-US" sz="2000" dirty="0" smtClean="0">
                <a:ea typeface="ＭＳ Ｐゴシック" pitchFamily="84" charset="-128"/>
              </a:rPr>
              <a:t>.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265363" y="2686050"/>
            <a:ext cx="4445000" cy="344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 dirty="0">
                <a:latin typeface="Comic Sans MS" pitchFamily="66" charset="0"/>
              </a:rPr>
              <a:t>while</a:t>
            </a:r>
            <a:r>
              <a:rPr lang="en-US" sz="2000" dirty="0">
                <a:latin typeface="Comic Sans MS" pitchFamily="66" charset="0"/>
              </a:rPr>
              <a:t> (TRUE) {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enter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i="1" dirty="0">
                <a:latin typeface="Comic Sans MS" pitchFamily="66" charset="0"/>
              </a:rPr>
              <a:t>critical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 exit section;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i="1" dirty="0">
                <a:latin typeface="Comic Sans MS" pitchFamily="66" charset="0"/>
              </a:rPr>
              <a:t>remainder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438400" y="3276600"/>
            <a:ext cx="26670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438400" y="4495800"/>
            <a:ext cx="25908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Criteria for a Solution of the C.S.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066800"/>
            <a:ext cx="8305800" cy="5486400"/>
          </a:xfrm>
          <a:noFill/>
        </p:spPr>
        <p:txBody>
          <a:bodyPr lIns="90488" tIns="44450" rIns="90488" bIns="44450"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sz="2000" smtClean="0">
                <a:ea typeface="ＭＳ Ｐゴシック" pitchFamily="84" charset="-128"/>
              </a:rPr>
              <a:t>1. Only one process at a time can enter the critical section.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000" smtClean="0">
                <a:ea typeface="ＭＳ Ｐゴシック" pitchFamily="84" charset="-128"/>
              </a:rPr>
              <a:t>2.	A process that halts in non-critical section cannot prevent other processes from entering the critical section.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000" smtClean="0">
                <a:ea typeface="ＭＳ Ｐゴシック" pitchFamily="84" charset="-128"/>
              </a:rPr>
              <a:t>3.	A process requesting to enter a critical section should not be delayed indefinitely.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000" smtClean="0">
                <a:ea typeface="ＭＳ Ｐゴシック" pitchFamily="84" charset="-128"/>
              </a:rPr>
              <a:t>4.	When no process is in a critical section, any process that requests to enter the critical section should be permitted to enter without delay.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000" smtClean="0">
                <a:ea typeface="ＭＳ Ｐゴシック" pitchFamily="84" charset="-128"/>
              </a:rPr>
              <a:t>5.	Make no assumptions about the relative speed of processors (or their number).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000" smtClean="0">
                <a:ea typeface="ＭＳ Ｐゴシック" pitchFamily="84" charset="-128"/>
              </a:rPr>
              <a:t>6.	A process remains within a critical section for a finite time only.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  <a:noFill/>
        </p:spPr>
        <p:txBody>
          <a:bodyPr lIns="90488" tIns="44450" rIns="90488" bIns="44450"/>
          <a:lstStyle/>
          <a:p>
            <a:r>
              <a:rPr lang="en-US" sz="2800" dirty="0" smtClean="0">
                <a:ea typeface="ＭＳ Ｐゴシック" pitchFamily="84" charset="-128"/>
              </a:rPr>
              <a:t>Synchronization: Critical Sections &amp; Semaphores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4102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Why?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 	Examples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What?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The Critical Section Problem</a:t>
            </a:r>
            <a:endParaRPr lang="en-US" sz="2800" smtClean="0">
              <a:ea typeface="ＭＳ Ｐゴシック" pitchFamily="84" charset="-128"/>
            </a:endParaRP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accent2"/>
                </a:solidFill>
                <a:ea typeface="ＭＳ Ｐゴシック" pitchFamily="84" charset="-128"/>
              </a:rPr>
              <a:t>How?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</a:t>
            </a:r>
            <a:r>
              <a:rPr lang="en-US" sz="2800" smtClean="0">
                <a:ea typeface="ＭＳ Ｐゴシック" pitchFamily="84" charset="-128"/>
              </a:rPr>
              <a:t>Software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	Hardware-supported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The basic synchronization mechanism: Semaphores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Classical synchronization problems</a:t>
            </a:r>
            <a:endParaRPr lang="en-US" sz="2800" smtClean="0">
              <a:ea typeface="ＭＳ Ｐゴシック" pitchFamily="8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A (Wrong) Solution to the C.S. Problem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990600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>
                <a:ea typeface="ＭＳ Ｐゴシック" pitchFamily="84" charset="-128"/>
              </a:rPr>
              <a:t>Two processes </a:t>
            </a:r>
            <a:r>
              <a:rPr lang="en-US" sz="2000" dirty="0" smtClean="0">
                <a:solidFill>
                  <a:schemeClr val="accent2"/>
                </a:solidFill>
                <a:ea typeface="ＭＳ Ｐゴシック" pitchFamily="84" charset="-128"/>
              </a:rPr>
              <a:t>P</a:t>
            </a:r>
            <a:r>
              <a:rPr lang="en-US" sz="2000" baseline="-25000" dirty="0" smtClean="0">
                <a:solidFill>
                  <a:schemeClr val="accent2"/>
                </a:solidFill>
                <a:ea typeface="ＭＳ Ｐゴシック" pitchFamily="84" charset="-128"/>
              </a:rPr>
              <a:t>0</a:t>
            </a:r>
            <a:r>
              <a:rPr lang="en-US" sz="2000" dirty="0" smtClean="0">
                <a:ea typeface="ＭＳ Ｐゴシック" pitchFamily="84" charset="-128"/>
              </a:rPr>
              <a:t> and </a:t>
            </a:r>
            <a:r>
              <a:rPr lang="en-US" sz="2000" dirty="0" smtClean="0">
                <a:solidFill>
                  <a:schemeClr val="accent2"/>
                </a:solidFill>
                <a:ea typeface="ＭＳ Ｐゴシック" pitchFamily="84" charset="-128"/>
              </a:rPr>
              <a:t>P</a:t>
            </a:r>
            <a:r>
              <a:rPr lang="en-US" sz="2000" baseline="-25000" dirty="0" smtClean="0">
                <a:solidFill>
                  <a:schemeClr val="accent2"/>
                </a:solidFill>
                <a:ea typeface="ＭＳ Ｐゴシック" pitchFamily="84" charset="-128"/>
              </a:rPr>
              <a:t>1</a:t>
            </a:r>
          </a:p>
          <a:p>
            <a:pPr>
              <a:buNone/>
            </a:pPr>
            <a:r>
              <a:rPr lang="en-US" sz="2000" dirty="0" smtClean="0">
                <a:ea typeface="ＭＳ Ｐゴシック" pitchFamily="84" charset="-128"/>
              </a:rPr>
              <a:t> </a:t>
            </a:r>
            <a:r>
              <a:rPr lang="en-US" sz="2000" b="1" dirty="0" err="1" smtClean="0">
                <a:ea typeface="ＭＳ Ｐゴシック" pitchFamily="84" charset="-128"/>
              </a:rPr>
              <a:t>int</a:t>
            </a:r>
            <a:r>
              <a:rPr lang="en-US" sz="2000" dirty="0" smtClean="0">
                <a:ea typeface="ＭＳ Ｐゴシック" pitchFamily="84" charset="-128"/>
              </a:rPr>
              <a:t> turn;  /* turn == </a:t>
            </a:r>
            <a:r>
              <a:rPr lang="en-US" sz="2000" dirty="0" err="1" smtClean="0">
                <a:ea typeface="ＭＳ Ｐゴシック" pitchFamily="84" charset="-128"/>
              </a:rPr>
              <a:t>i</a:t>
            </a:r>
            <a:r>
              <a:rPr lang="en-US" sz="2000" dirty="0" smtClean="0">
                <a:ea typeface="ＭＳ Ｐゴシック" pitchFamily="84" charset="-128"/>
              </a:rPr>
              <a:t> : </a:t>
            </a:r>
            <a:r>
              <a:rPr lang="en-US" sz="2000" dirty="0" smtClean="0">
                <a:solidFill>
                  <a:schemeClr val="accent2"/>
                </a:solidFill>
                <a:ea typeface="ＭＳ Ｐゴシック" pitchFamily="84" charset="-128"/>
              </a:rPr>
              <a:t>P</a:t>
            </a:r>
            <a:r>
              <a:rPr lang="en-US" sz="2000" baseline="-25000" dirty="0" smtClean="0">
                <a:solidFill>
                  <a:schemeClr val="accent2"/>
                </a:solidFill>
                <a:ea typeface="ＭＳ Ｐゴシック" pitchFamily="84" charset="-128"/>
              </a:rPr>
              <a:t>i</a:t>
            </a:r>
            <a:r>
              <a:rPr lang="en-US" sz="2000" dirty="0" smtClean="0">
                <a:ea typeface="ＭＳ Ｐゴシック" pitchFamily="84" charset="-128"/>
              </a:rPr>
              <a:t> is allowed to enter </a:t>
            </a:r>
            <a:r>
              <a:rPr lang="en-US" sz="2000" dirty="0" err="1" smtClean="0">
                <a:ea typeface="ＭＳ Ｐゴシック" pitchFamily="84" charset="-128"/>
              </a:rPr>
              <a:t>c.s</a:t>
            </a:r>
            <a:r>
              <a:rPr lang="en-US" sz="2000" dirty="0" smtClean="0">
                <a:ea typeface="ＭＳ Ｐゴシック" pitchFamily="84" charset="-128"/>
              </a:rPr>
              <a:t>. */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225550" y="2444750"/>
            <a:ext cx="5099050" cy="364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731963" y="2540000"/>
            <a:ext cx="4516437" cy="344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mic Sans MS" pitchFamily="66" charset="0"/>
              </a:rPr>
              <a:t>P</a:t>
            </a:r>
            <a:r>
              <a:rPr lang="en-US" sz="2000" b="1" baseline="-25000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000" b="1" dirty="0">
                <a:latin typeface="Comic Sans MS" pitchFamily="66" charset="0"/>
              </a:rPr>
              <a:t>: while</a:t>
            </a:r>
            <a:r>
              <a:rPr lang="en-US" sz="2000" dirty="0">
                <a:latin typeface="Comic Sans MS" pitchFamily="66" charset="0"/>
              </a:rPr>
              <a:t> (TRUE) {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while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(turn !=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no_op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i="1" dirty="0">
                <a:latin typeface="Comic Sans MS" pitchFamily="66" charset="0"/>
              </a:rPr>
              <a:t>critical section;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turn = j; 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 </a:t>
            </a:r>
            <a:r>
              <a:rPr lang="en-US" sz="2000" i="1" dirty="0">
                <a:latin typeface="Comic Sans MS" pitchFamily="66" charset="0"/>
              </a:rPr>
              <a:t>remainder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}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981200" y="3124200"/>
            <a:ext cx="32766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981200" y="4419600"/>
            <a:ext cx="32766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>
                <a:ea typeface="ＭＳ Ｐゴシック" pitchFamily="84" charset="-128"/>
              </a:rPr>
              <a:t>Another Wrong Solution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963613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000" b="1" dirty="0" err="1" smtClean="0">
                <a:ea typeface="ＭＳ Ｐゴシック" pitchFamily="84" charset="-128"/>
              </a:rPr>
              <a:t>bool</a:t>
            </a:r>
            <a:r>
              <a:rPr lang="en-US" sz="2000" dirty="0" smtClean="0">
                <a:ea typeface="ＭＳ Ｐゴシック" pitchFamily="84" charset="-128"/>
              </a:rPr>
              <a:t> flag[2]; /* initialize to FALSE */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/* flag[</a:t>
            </a:r>
            <a:r>
              <a:rPr lang="en-US" sz="2000" dirty="0" err="1" smtClean="0">
                <a:ea typeface="ＭＳ Ｐゴシック" pitchFamily="84" charset="-128"/>
              </a:rPr>
              <a:t>i</a:t>
            </a:r>
            <a:r>
              <a:rPr lang="en-US" sz="2000" dirty="0" smtClean="0">
                <a:ea typeface="ＭＳ Ｐゴシック" pitchFamily="84" charset="-128"/>
              </a:rPr>
              <a:t>] == TRUE : </a:t>
            </a:r>
            <a:r>
              <a:rPr lang="en-US" sz="2000" dirty="0" smtClean="0">
                <a:solidFill>
                  <a:schemeClr val="accent2"/>
                </a:solidFill>
                <a:ea typeface="ＭＳ Ｐゴシック" pitchFamily="84" charset="-128"/>
              </a:rPr>
              <a:t>P</a:t>
            </a:r>
            <a:r>
              <a:rPr lang="en-US" sz="2000" baseline="-25000" dirty="0" smtClean="0">
                <a:solidFill>
                  <a:schemeClr val="accent2"/>
                </a:solidFill>
                <a:ea typeface="ＭＳ Ｐゴシック" pitchFamily="84" charset="-128"/>
              </a:rPr>
              <a:t>i</a:t>
            </a:r>
            <a:r>
              <a:rPr lang="en-US" sz="2000" dirty="0" smtClean="0">
                <a:ea typeface="ＭＳ Ｐゴシック" pitchFamily="84" charset="-128"/>
              </a:rPr>
              <a:t> intends to enter </a:t>
            </a:r>
            <a:r>
              <a:rPr lang="en-US" sz="2000" dirty="0" err="1" smtClean="0">
                <a:ea typeface="ＭＳ Ｐゴシック" pitchFamily="84" charset="-128"/>
              </a:rPr>
              <a:t>c.s</a:t>
            </a:r>
            <a:r>
              <a:rPr lang="en-US" sz="2000" dirty="0" smtClean="0">
                <a:ea typeface="ＭＳ Ｐゴシック" pitchFamily="84" charset="-128"/>
              </a:rPr>
              <a:t>.*/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752600" y="2444750"/>
            <a:ext cx="5321300" cy="394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966913" y="2546350"/>
            <a:ext cx="5346700" cy="374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mic Sans MS" pitchFamily="66" charset="0"/>
              </a:rPr>
              <a:t>P</a:t>
            </a:r>
            <a:r>
              <a:rPr lang="en-US" sz="1800" b="1" baseline="-25000" dirty="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1800" b="1" dirty="0">
                <a:latin typeface="Comic Sans MS" pitchFamily="66" charset="0"/>
              </a:rPr>
              <a:t>: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2000" b="1" dirty="0">
                <a:latin typeface="Comic Sans MS" pitchFamily="66" charset="0"/>
              </a:rPr>
              <a:t>while</a:t>
            </a:r>
            <a:r>
              <a:rPr lang="en-US" sz="2000" dirty="0">
                <a:latin typeface="Comic Sans MS" pitchFamily="66" charset="0"/>
              </a:rPr>
              <a:t> (TRUE) {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b="1" dirty="0">
                <a:latin typeface="Comic Sans MS" pitchFamily="66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while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(flag[j])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no_op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;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flag[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] = TRUE;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</a:t>
            </a:r>
            <a:r>
              <a:rPr lang="en-US" sz="2000" i="1" dirty="0">
                <a:latin typeface="Comic Sans MS" pitchFamily="66" charset="0"/>
              </a:rPr>
              <a:t>critical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flag[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] = FALSE;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  </a:t>
            </a:r>
            <a:r>
              <a:rPr lang="en-US" sz="2000" i="1" dirty="0">
                <a:latin typeface="Comic Sans MS" pitchFamily="66" charset="0"/>
              </a:rPr>
              <a:t>remainder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}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286000" y="3124200"/>
            <a:ext cx="33528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286000" y="4648200"/>
            <a:ext cx="33528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Yet Another Wrong Solution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963613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000" b="1" dirty="0" err="1" smtClean="0">
                <a:ea typeface="ＭＳ Ｐゴシック" pitchFamily="84" charset="-128"/>
              </a:rPr>
              <a:t>bool</a:t>
            </a:r>
            <a:r>
              <a:rPr lang="en-US" sz="2000" dirty="0" smtClean="0">
                <a:ea typeface="ＭＳ Ｐゴシック" pitchFamily="84" charset="-128"/>
              </a:rPr>
              <a:t> flag[2]; /* initialize to FALSE */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/* flag[</a:t>
            </a:r>
            <a:r>
              <a:rPr lang="en-US" sz="2000" dirty="0" err="1" smtClean="0">
                <a:ea typeface="ＭＳ Ｐゴシック" pitchFamily="84" charset="-128"/>
              </a:rPr>
              <a:t>i</a:t>
            </a:r>
            <a:r>
              <a:rPr lang="en-US" sz="2000" dirty="0" smtClean="0">
                <a:ea typeface="ＭＳ Ｐゴシック" pitchFamily="84" charset="-128"/>
              </a:rPr>
              <a:t>] == TRUE : </a:t>
            </a:r>
            <a:r>
              <a:rPr lang="en-US" sz="2000" dirty="0" smtClean="0">
                <a:solidFill>
                  <a:schemeClr val="accent2"/>
                </a:solidFill>
                <a:ea typeface="ＭＳ Ｐゴシック" pitchFamily="84" charset="-128"/>
              </a:rPr>
              <a:t>P</a:t>
            </a:r>
            <a:r>
              <a:rPr lang="en-US" sz="2000" baseline="-25000" dirty="0" smtClean="0">
                <a:solidFill>
                  <a:schemeClr val="accent2"/>
                </a:solidFill>
                <a:ea typeface="ＭＳ Ｐゴシック" pitchFamily="84" charset="-128"/>
              </a:rPr>
              <a:t>i</a:t>
            </a:r>
            <a:r>
              <a:rPr lang="en-US" sz="2000" dirty="0" smtClean="0">
                <a:ea typeface="ＭＳ Ｐゴシック" pitchFamily="84" charset="-128"/>
              </a:rPr>
              <a:t> intends to enter </a:t>
            </a:r>
            <a:r>
              <a:rPr lang="en-US" sz="2000" dirty="0" err="1" smtClean="0">
                <a:ea typeface="ＭＳ Ｐゴシック" pitchFamily="84" charset="-128"/>
              </a:rPr>
              <a:t>c.s</a:t>
            </a:r>
            <a:r>
              <a:rPr lang="en-US" sz="2000" dirty="0" smtClean="0">
                <a:ea typeface="ＭＳ Ｐゴシック" pitchFamily="84" charset="-128"/>
              </a:rPr>
              <a:t>.*/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454150" y="2444750"/>
            <a:ext cx="5321300" cy="394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966913" y="2546350"/>
            <a:ext cx="5346700" cy="374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Pi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sz="2000" b="1" dirty="0">
                <a:latin typeface="Comic Sans MS" pitchFamily="66" charset="0"/>
              </a:rPr>
              <a:t>while</a:t>
            </a:r>
            <a:r>
              <a:rPr lang="en-US" sz="2000" dirty="0">
                <a:latin typeface="Comic Sans MS" pitchFamily="66" charset="0"/>
              </a:rPr>
              <a:t> (TRUE) {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flag[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] = TRUE;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 while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(flag[j])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no_op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i="1" dirty="0">
                <a:latin typeface="Comic Sans MS" pitchFamily="66" charset="0"/>
              </a:rPr>
              <a:t>critical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flag[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] = FALSE;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i="1" dirty="0">
                <a:latin typeface="Comic Sans MS" pitchFamily="66" charset="0"/>
              </a:rPr>
              <a:t>remainder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139950" y="3130550"/>
            <a:ext cx="41783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139950" y="4654550"/>
            <a:ext cx="4178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A Combined Solution (Petersen)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077200" cy="1143000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1800" b="1" dirty="0" err="1" smtClean="0">
                <a:ea typeface="ＭＳ Ｐゴシック" pitchFamily="84" charset="-128"/>
              </a:rPr>
              <a:t>int</a:t>
            </a:r>
            <a:r>
              <a:rPr lang="en-US" sz="1800" dirty="0" smtClean="0">
                <a:ea typeface="ＭＳ Ｐゴシック" pitchFamily="84" charset="-128"/>
              </a:rPr>
              <a:t> turn;</a:t>
            </a:r>
          </a:p>
          <a:p>
            <a:pPr>
              <a:buFontTx/>
              <a:buNone/>
            </a:pPr>
            <a:r>
              <a:rPr lang="en-US" sz="1800" b="1" dirty="0" err="1" smtClean="0">
                <a:ea typeface="ＭＳ Ｐゴシック" pitchFamily="84" charset="-128"/>
              </a:rPr>
              <a:t>bool</a:t>
            </a:r>
            <a:r>
              <a:rPr lang="en-US" sz="1800" dirty="0" smtClean="0">
                <a:ea typeface="ＭＳ Ｐゴシック" pitchFamily="84" charset="-128"/>
              </a:rPr>
              <a:t> flag[2]; /* initialize to FALSE */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2057400"/>
            <a:ext cx="7537450" cy="4260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662113" y="2209800"/>
            <a:ext cx="6870700" cy="405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Pi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sz="2000" b="1" dirty="0">
                <a:latin typeface="Comic Sans MS" pitchFamily="66" charset="0"/>
              </a:rPr>
              <a:t>while</a:t>
            </a:r>
            <a:r>
              <a:rPr lang="en-US" sz="2000" dirty="0">
                <a:latin typeface="Comic Sans MS" pitchFamily="66" charset="0"/>
              </a:rPr>
              <a:t> (TRUE) {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flag[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] = TRUE;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 turn    = j;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 while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 (flag[j]) &amp;&amp; (turn == j) 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no_op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i="1" dirty="0">
                <a:latin typeface="Comic Sans MS" pitchFamily="66" charset="0"/>
              </a:rPr>
              <a:t>critical section;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flag[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] = FALSE;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i="1" dirty="0">
                <a:latin typeface="Comic Sans MS" pitchFamily="66" charset="0"/>
              </a:rPr>
              <a:t>remainder section;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835150" y="2819400"/>
            <a:ext cx="487045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1835150" y="4648200"/>
            <a:ext cx="487045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Synchronization: Critical Sections &amp; Semaphores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4102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Why?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 	Examples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What?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The Critical Section Problem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accent2"/>
                </a:solidFill>
                <a:ea typeface="ＭＳ Ｐゴシック" pitchFamily="84" charset="-128"/>
              </a:rPr>
              <a:t>How?</a:t>
            </a:r>
            <a:r>
              <a:rPr lang="en-US" sz="2800" smtClean="0">
                <a:ea typeface="ＭＳ Ｐゴシック" pitchFamily="84" charset="-128"/>
              </a:rPr>
              <a:t> 	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Software solutions</a:t>
            </a:r>
            <a:endParaRPr lang="en-US" sz="2800" smtClean="0">
              <a:ea typeface="ＭＳ Ｐゴシック" pitchFamily="84" charset="-128"/>
            </a:endParaRPr>
          </a:p>
          <a:p>
            <a:pPr>
              <a:lnSpc>
                <a:spcPct val="120000"/>
              </a:lnSpc>
            </a:pPr>
            <a:r>
              <a:rPr lang="en-US" sz="2800" smtClean="0">
                <a:ea typeface="ＭＳ Ｐゴシック" pitchFamily="84" charset="-128"/>
              </a:rPr>
              <a:t> 		Hardware-supported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The basic synchronization mechanism: Semaphores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Classical synchronization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Hardware Support For Synchronization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b="1" smtClean="0">
                <a:solidFill>
                  <a:schemeClr val="accent2"/>
                </a:solidFill>
                <a:ea typeface="ＭＳ Ｐゴシック" pitchFamily="84" charset="-128"/>
              </a:rPr>
              <a:t>Disallow interrupts</a:t>
            </a:r>
          </a:p>
          <a:p>
            <a:pPr lvl="1"/>
            <a:r>
              <a:rPr lang="en-US" smtClean="0">
                <a:ea typeface="ＭＳ Ｐゴシック" pitchFamily="84" charset="-128"/>
              </a:rPr>
              <a:t>simplicity</a:t>
            </a:r>
          </a:p>
          <a:p>
            <a:pPr lvl="1"/>
            <a:r>
              <a:rPr lang="en-US" smtClean="0">
                <a:ea typeface="ＭＳ Ｐゴシック" pitchFamily="84" charset="-128"/>
              </a:rPr>
              <a:t>widely used</a:t>
            </a:r>
          </a:p>
          <a:p>
            <a:pPr lvl="1"/>
            <a:r>
              <a:rPr lang="en-US" smtClean="0">
                <a:ea typeface="ＭＳ Ｐゴシック" pitchFamily="84" charset="-128"/>
              </a:rPr>
              <a:t>problem: interrupt service latency</a:t>
            </a:r>
          </a:p>
          <a:p>
            <a:pPr lvl="1"/>
            <a:r>
              <a:rPr lang="en-US" smtClean="0">
                <a:ea typeface="ＭＳ Ｐゴシック" pitchFamily="84" charset="-128"/>
              </a:rPr>
              <a:t>problem: what about multiprocessors?</a:t>
            </a:r>
            <a:br>
              <a:rPr lang="en-US" smtClean="0">
                <a:ea typeface="ＭＳ Ｐゴシック" pitchFamily="84" charset="-128"/>
              </a:rPr>
            </a:br>
            <a:endParaRPr lang="en-US" smtClean="0">
              <a:ea typeface="ＭＳ Ｐゴシック" pitchFamily="84" charset="-128"/>
            </a:endParaRPr>
          </a:p>
          <a:p>
            <a:r>
              <a:rPr lang="en-US" b="1" smtClean="0">
                <a:solidFill>
                  <a:schemeClr val="accent2"/>
                </a:solidFill>
                <a:ea typeface="ＭＳ Ｐゴシック" pitchFamily="84" charset="-128"/>
              </a:rPr>
              <a:t>Atomic</a:t>
            </a:r>
            <a:r>
              <a:rPr lang="en-US" smtClean="0">
                <a:ea typeface="ＭＳ Ｐゴシック" pitchFamily="84" charset="-128"/>
              </a:rPr>
              <a:t> operations:</a:t>
            </a:r>
          </a:p>
          <a:p>
            <a:pPr lvl="1"/>
            <a:r>
              <a:rPr lang="en-US" smtClean="0">
                <a:ea typeface="ＭＳ Ｐゴシック" pitchFamily="84" charset="-128"/>
              </a:rPr>
              <a:t>Operations that check and modify memory areas </a:t>
            </a:r>
            <a:r>
              <a:rPr lang="en-US" smtClean="0">
                <a:solidFill>
                  <a:schemeClr val="accent2"/>
                </a:solidFill>
                <a:ea typeface="ＭＳ Ｐゴシック" pitchFamily="84" charset="-128"/>
              </a:rPr>
              <a:t>in a single step</a:t>
            </a:r>
            <a:r>
              <a:rPr lang="en-US" u="sng" smtClean="0">
                <a:ea typeface="ＭＳ Ｐゴシック" pitchFamily="84" charset="-128"/>
              </a:rPr>
              <a:t> </a:t>
            </a:r>
            <a:r>
              <a:rPr lang="en-US" smtClean="0">
                <a:ea typeface="ＭＳ Ｐゴシック" pitchFamily="84" charset="-128"/>
              </a:rPr>
              <a:t>(i.e. operation can not be interrupted)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a typeface="ＭＳ Ｐゴシック" pitchFamily="84" charset="-128"/>
              </a:rPr>
              <a:t>Test-And-Set</a:t>
            </a:r>
          </a:p>
          <a:p>
            <a:pPr lvl="1"/>
            <a:r>
              <a:rPr lang="en-US" b="1" smtClean="0">
                <a:solidFill>
                  <a:srgbClr val="FF0000"/>
                </a:solidFill>
                <a:ea typeface="ＭＳ Ｐゴシック" pitchFamily="84" charset="-128"/>
              </a:rPr>
              <a:t>Exchange/Swap, Compare-And-Swap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4950" y="1073150"/>
            <a:ext cx="5397500" cy="257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Test-And-Set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xfrm>
            <a:off x="539750" y="1290638"/>
            <a:ext cx="4822825" cy="2222500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000" b="1" dirty="0" err="1" smtClean="0">
                <a:ea typeface="ＭＳ Ｐゴシック" pitchFamily="84" charset="-128"/>
              </a:rPr>
              <a:t>bool</a:t>
            </a:r>
            <a:r>
              <a:rPr lang="en-US" sz="2000" dirty="0" smtClean="0">
                <a:ea typeface="ＭＳ Ｐゴシック" pitchFamily="84" charset="-128"/>
              </a:rPr>
              <a:t> </a:t>
            </a:r>
            <a:r>
              <a:rPr lang="en-US" sz="2000" i="1" dirty="0" err="1" smtClean="0">
                <a:ea typeface="ＭＳ Ｐゴシック" pitchFamily="84" charset="-128"/>
              </a:rPr>
              <a:t>TestAndSet</a:t>
            </a:r>
            <a:r>
              <a:rPr lang="en-US" sz="2000" i="1" dirty="0" smtClean="0">
                <a:ea typeface="ＭＳ Ｐゴシック" pitchFamily="84" charset="-128"/>
              </a:rPr>
              <a:t> </a:t>
            </a:r>
            <a:r>
              <a:rPr lang="en-US" sz="2000" dirty="0" smtClean="0">
                <a:ea typeface="ＭＳ Ｐゴシック" pitchFamily="84" charset="-128"/>
              </a:rPr>
              <a:t>(</a:t>
            </a:r>
            <a:r>
              <a:rPr lang="en-US" sz="2000" b="1" dirty="0" err="1" smtClean="0">
                <a:ea typeface="ＭＳ Ｐゴシック" pitchFamily="84" charset="-128"/>
              </a:rPr>
              <a:t>bool</a:t>
            </a:r>
            <a:r>
              <a:rPr lang="en-US" sz="2000" dirty="0" smtClean="0">
                <a:ea typeface="ＭＳ Ｐゴシック" pitchFamily="84" charset="-128"/>
              </a:rPr>
              <a:t> &amp; </a:t>
            </a:r>
            <a:r>
              <a:rPr lang="en-US" sz="2000" dirty="0" err="1" smtClean="0">
                <a:ea typeface="ＭＳ Ｐゴシック" pitchFamily="84" charset="-128"/>
              </a:rPr>
              <a:t>var</a:t>
            </a:r>
            <a:r>
              <a:rPr lang="en-US" sz="2000" dirty="0" smtClean="0">
                <a:ea typeface="ＭＳ Ｐゴシック" pitchFamily="84" charset="-128"/>
              </a:rPr>
              <a:t>) {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	  </a:t>
            </a:r>
            <a:r>
              <a:rPr lang="en-US" sz="2000" b="1" dirty="0" err="1" smtClean="0">
                <a:ea typeface="ＭＳ Ｐゴシック" pitchFamily="84" charset="-128"/>
              </a:rPr>
              <a:t>bool</a:t>
            </a:r>
            <a:r>
              <a:rPr lang="en-US" sz="2000" dirty="0" smtClean="0">
                <a:ea typeface="ＭＳ Ｐゴシック" pitchFamily="84" charset="-128"/>
              </a:rPr>
              <a:t> temp;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	  temp = </a:t>
            </a:r>
            <a:r>
              <a:rPr lang="en-US" sz="2000" dirty="0" err="1" smtClean="0">
                <a:ea typeface="ＭＳ Ｐゴシック" pitchFamily="84" charset="-128"/>
              </a:rPr>
              <a:t>var</a:t>
            </a:r>
            <a:r>
              <a:rPr lang="en-US" sz="2000" dirty="0" smtClean="0">
                <a:ea typeface="ＭＳ Ｐゴシック" pitchFamily="84" charset="-128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	  </a:t>
            </a:r>
            <a:r>
              <a:rPr lang="en-US" sz="2000" dirty="0" err="1" smtClean="0">
                <a:ea typeface="ＭＳ Ｐゴシック" pitchFamily="84" charset="-128"/>
              </a:rPr>
              <a:t>var</a:t>
            </a:r>
            <a:r>
              <a:rPr lang="en-US" sz="2000" dirty="0" smtClean="0">
                <a:ea typeface="ＭＳ Ｐゴシック" pitchFamily="84" charset="-128"/>
              </a:rPr>
              <a:t>  = TRUE;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	  </a:t>
            </a:r>
            <a:r>
              <a:rPr lang="en-US" sz="2000" b="1" dirty="0" smtClean="0">
                <a:ea typeface="ＭＳ Ｐゴシック" pitchFamily="84" charset="-128"/>
              </a:rPr>
              <a:t>return</a:t>
            </a:r>
            <a:r>
              <a:rPr lang="en-US" sz="2000" dirty="0" smtClean="0">
                <a:ea typeface="ＭＳ Ｐゴシック" pitchFamily="84" charset="-128"/>
              </a:rPr>
              <a:t> temp;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}</a:t>
            </a:r>
            <a:endParaRPr lang="en-US" sz="2800" dirty="0" smtClean="0">
              <a:ea typeface="ＭＳ Ｐゴシック" pitchFamily="84" charset="-128"/>
            </a:endParaRPr>
          </a:p>
          <a:p>
            <a:pPr>
              <a:buFontTx/>
              <a:buNone/>
            </a:pPr>
            <a:endParaRPr lang="en-US" sz="2800" dirty="0" smtClean="0">
              <a:ea typeface="ＭＳ Ｐゴシック" pitchFamily="84" charset="-128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82950" y="2057400"/>
            <a:ext cx="5702300" cy="433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430588" y="2205038"/>
            <a:ext cx="5330825" cy="405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 dirty="0" err="1">
                <a:latin typeface="Comic Sans MS" pitchFamily="66" charset="0"/>
              </a:rPr>
              <a:t>bool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lock; </a:t>
            </a:r>
            <a:r>
              <a:rPr lang="en-US" sz="2000" i="1" dirty="0">
                <a:latin typeface="Comic Sans MS" pitchFamily="66" charset="0"/>
              </a:rPr>
              <a:t>/* init to FALSE */</a:t>
            </a:r>
            <a:endParaRPr lang="en-US" sz="2000" b="1" dirty="0">
              <a:latin typeface="Comic Sans MS" pitchFamily="66" charset="0"/>
            </a:endParaRPr>
          </a:p>
          <a:p>
            <a:endParaRPr lang="en-US" sz="2000" b="1" dirty="0">
              <a:latin typeface="Comic Sans MS" pitchFamily="66" charset="0"/>
            </a:endParaRPr>
          </a:p>
          <a:p>
            <a:r>
              <a:rPr lang="en-US" sz="2000" b="1" dirty="0">
                <a:latin typeface="Comic Sans MS" pitchFamily="66" charset="0"/>
              </a:rPr>
              <a:t>while</a:t>
            </a:r>
            <a:r>
              <a:rPr lang="en-US" sz="2000" dirty="0">
                <a:latin typeface="Comic Sans MS" pitchFamily="66" charset="0"/>
              </a:rPr>
              <a:t> (TRUE) {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    while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mic Sans MS" pitchFamily="66" charset="0"/>
              </a:rPr>
              <a:t>TestAndSet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(lock)) </a:t>
            </a:r>
            <a:r>
              <a:rPr lang="en-US" sz="2000" b="1" dirty="0" err="1">
                <a:solidFill>
                  <a:srgbClr val="FF0000"/>
                </a:solidFill>
                <a:latin typeface="Comic Sans MS" pitchFamily="66" charset="0"/>
              </a:rPr>
              <a:t>no_op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r>
              <a:rPr lang="en-US" sz="2000" dirty="0">
                <a:latin typeface="Comic Sans MS" pitchFamily="66" charset="0"/>
              </a:rPr>
              <a:t>  </a:t>
            </a:r>
          </a:p>
          <a:p>
            <a:r>
              <a:rPr lang="en-US" sz="2000" i="1" dirty="0">
                <a:latin typeface="Comic Sans MS" pitchFamily="66" charset="0"/>
              </a:rPr>
              <a:t>  critical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      lock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 FALSE;</a:t>
            </a:r>
          </a:p>
          <a:p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i="1" dirty="0">
                <a:latin typeface="Comic Sans MS" pitchFamily="66" charset="0"/>
              </a:rPr>
              <a:t>remainder 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740150" y="3352800"/>
            <a:ext cx="41846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740150" y="4572000"/>
            <a:ext cx="41846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762000" y="1682750"/>
            <a:ext cx="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 rot="-5400000">
            <a:off x="137319" y="2110582"/>
            <a:ext cx="879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atomic!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19113" y="4168775"/>
            <a:ext cx="251992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Mutual Exclusion with</a:t>
            </a:r>
          </a:p>
          <a:p>
            <a:r>
              <a:rPr lang="en-US" sz="1800" i="1" dirty="0">
                <a:latin typeface="Comic Sans MS" pitchFamily="66" charset="0"/>
              </a:rPr>
              <a:t>Test-And-Set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2209800" y="4648200"/>
            <a:ext cx="908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84" charset="-128"/>
              </a:rPr>
              <a:t>Synchronization: Critical Sections &amp; Semaphores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Slides adopted and modified from Dr. </a:t>
            </a:r>
            <a:r>
              <a:rPr lang="en-US" sz="1800" dirty="0" err="1" smtClean="0"/>
              <a:t>Bettati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34950" y="1066800"/>
            <a:ext cx="6013450" cy="2584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Exchange/Swap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xfrm>
            <a:off x="539750" y="1290638"/>
            <a:ext cx="5851525" cy="2222500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000" b="1" dirty="0" smtClean="0">
                <a:ea typeface="ＭＳ Ｐゴシック" pitchFamily="84" charset="-128"/>
              </a:rPr>
              <a:t>void</a:t>
            </a:r>
            <a:r>
              <a:rPr lang="en-US" sz="2000" dirty="0" smtClean="0">
                <a:ea typeface="ＭＳ Ｐゴシック" pitchFamily="84" charset="-128"/>
              </a:rPr>
              <a:t> </a:t>
            </a:r>
            <a:r>
              <a:rPr lang="en-US" sz="2000" i="1" dirty="0" smtClean="0">
                <a:ea typeface="ＭＳ Ｐゴシック" pitchFamily="84" charset="-128"/>
              </a:rPr>
              <a:t>Exchange</a:t>
            </a:r>
            <a:r>
              <a:rPr lang="en-US" sz="2000" dirty="0" smtClean="0">
                <a:ea typeface="ＭＳ Ｐゴシック" pitchFamily="84" charset="-128"/>
              </a:rPr>
              <a:t>(</a:t>
            </a:r>
            <a:r>
              <a:rPr lang="en-US" sz="2000" b="1" dirty="0" err="1" smtClean="0">
                <a:ea typeface="ＭＳ Ｐゴシック" pitchFamily="84" charset="-128"/>
              </a:rPr>
              <a:t>bool</a:t>
            </a:r>
            <a:r>
              <a:rPr lang="en-US" sz="2000" dirty="0" smtClean="0">
                <a:ea typeface="ＭＳ Ｐゴシック" pitchFamily="84" charset="-128"/>
              </a:rPr>
              <a:t> &amp; a, </a:t>
            </a:r>
            <a:r>
              <a:rPr lang="en-US" sz="2000" b="1" dirty="0" err="1" smtClean="0">
                <a:ea typeface="ＭＳ Ｐゴシック" pitchFamily="84" charset="-128"/>
              </a:rPr>
              <a:t>bool</a:t>
            </a:r>
            <a:r>
              <a:rPr lang="en-US" sz="2000" dirty="0" smtClean="0">
                <a:ea typeface="ＭＳ Ｐゴシック" pitchFamily="84" charset="-128"/>
              </a:rPr>
              <a:t> &amp; b){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	  </a:t>
            </a:r>
            <a:r>
              <a:rPr lang="en-US" sz="2000" b="1" dirty="0" err="1" smtClean="0">
                <a:ea typeface="ＭＳ Ｐゴシック" pitchFamily="84" charset="-128"/>
              </a:rPr>
              <a:t>bool</a:t>
            </a:r>
            <a:r>
              <a:rPr lang="en-US" sz="2000" dirty="0" smtClean="0">
                <a:ea typeface="ＭＳ Ｐゴシック" pitchFamily="84" charset="-128"/>
              </a:rPr>
              <a:t> temp;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	  temp = a;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	  a    = b;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	  b    = temp;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}</a:t>
            </a:r>
            <a:endParaRPr lang="en-US" sz="2800" dirty="0" smtClean="0">
              <a:ea typeface="ＭＳ Ｐゴシック" pitchFamily="84" charset="-128"/>
            </a:endParaRPr>
          </a:p>
          <a:p>
            <a:pPr>
              <a:buFontTx/>
              <a:buNone/>
            </a:pPr>
            <a:endParaRPr lang="en-US" sz="2800" dirty="0" smtClean="0">
              <a:ea typeface="ＭＳ Ｐゴシック" pitchFamily="84" charset="-128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124200" y="1820863"/>
            <a:ext cx="5702300" cy="4579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271838" y="1968500"/>
            <a:ext cx="5330825" cy="435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 dirty="0" err="1">
                <a:latin typeface="Comic Sans MS" pitchFamily="66" charset="0"/>
              </a:rPr>
              <a:t>bool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lock; </a:t>
            </a:r>
            <a:r>
              <a:rPr lang="en-US" sz="2000" i="1" dirty="0">
                <a:latin typeface="Comic Sans MS" pitchFamily="66" charset="0"/>
              </a:rPr>
              <a:t>/*init to FALSE */</a:t>
            </a:r>
            <a:endParaRPr lang="en-US" sz="2000" b="1" dirty="0">
              <a:latin typeface="Comic Sans MS" pitchFamily="66" charset="0"/>
            </a:endParaRPr>
          </a:p>
          <a:p>
            <a:endParaRPr lang="en-US" sz="2000" b="1" dirty="0">
              <a:latin typeface="Comic Sans MS" pitchFamily="66" charset="0"/>
            </a:endParaRPr>
          </a:p>
          <a:p>
            <a:r>
              <a:rPr lang="en-US" sz="2000" b="1" dirty="0">
                <a:latin typeface="Comic Sans MS" pitchFamily="66" charset="0"/>
              </a:rPr>
              <a:t>while</a:t>
            </a:r>
            <a:r>
              <a:rPr lang="en-US" sz="2000" dirty="0">
                <a:latin typeface="Comic Sans MS" pitchFamily="66" charset="0"/>
              </a:rPr>
              <a:t> (TRUE) {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dummy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= TRUE;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    while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(dummy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Exchange(lock, dummy);</a:t>
            </a:r>
            <a:endParaRPr lang="en-US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i="1" dirty="0">
                <a:latin typeface="Comic Sans MS" pitchFamily="66" charset="0"/>
              </a:rPr>
              <a:t>  </a:t>
            </a:r>
            <a:r>
              <a:rPr lang="en-US" sz="2000" i="1" dirty="0" smtClean="0">
                <a:latin typeface="Comic Sans MS" pitchFamily="66" charset="0"/>
              </a:rPr>
              <a:t>  critical </a:t>
            </a:r>
            <a:r>
              <a:rPr lang="en-US" sz="2000" i="1" dirty="0">
                <a:latin typeface="Comic Sans MS" pitchFamily="66" charset="0"/>
              </a:rPr>
              <a:t>section;</a:t>
            </a:r>
            <a:endParaRPr lang="en-US" sz="2000" dirty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     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lock = FALSE;</a:t>
            </a:r>
          </a:p>
          <a:p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  </a:t>
            </a:r>
            <a:r>
              <a:rPr lang="en-US" sz="2000" i="1" dirty="0">
                <a:latin typeface="Comic Sans MS" pitchFamily="66" charset="0"/>
              </a:rPr>
              <a:t>remainder section;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}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581400" y="3192463"/>
            <a:ext cx="41148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581400" y="5021263"/>
            <a:ext cx="41148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762000" y="1682750"/>
            <a:ext cx="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 rot="-5400000">
            <a:off x="137319" y="2110582"/>
            <a:ext cx="879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 dirty="0"/>
              <a:t>atomic!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519113" y="4168775"/>
            <a:ext cx="2519922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Mutual Exclusion with</a:t>
            </a:r>
          </a:p>
          <a:p>
            <a:r>
              <a:rPr lang="en-US" sz="1800" i="1" dirty="0">
                <a:latin typeface="Comic Sans MS" pitchFamily="66" charset="0"/>
              </a:rPr>
              <a:t>Exchange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987550" y="4648200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84" charset="-128"/>
              </a:rPr>
              <a:t>Compare-And-Swap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6629400" cy="304800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dist="38097" dir="27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pPr>
              <a:buFontTx/>
              <a:buNone/>
            </a:pPr>
            <a:r>
              <a:rPr lang="en-US" sz="2000" b="1" dirty="0" err="1" smtClean="0">
                <a:ea typeface="ＭＳ Ｐゴシック" pitchFamily="84" charset="-128"/>
              </a:rPr>
              <a:t>bool</a:t>
            </a:r>
            <a:r>
              <a:rPr lang="en-US" sz="2000" dirty="0" smtClean="0">
                <a:ea typeface="ＭＳ Ｐゴシック" pitchFamily="84" charset="-128"/>
              </a:rPr>
              <a:t> </a:t>
            </a:r>
            <a:r>
              <a:rPr lang="en-US" sz="2000" dirty="0" err="1" smtClean="0">
                <a:ea typeface="ＭＳ Ｐゴシック" pitchFamily="84" charset="-128"/>
              </a:rPr>
              <a:t>Compare&amp;Swap</a:t>
            </a:r>
            <a:r>
              <a:rPr lang="en-US" sz="2000" dirty="0" smtClean="0">
                <a:ea typeface="ＭＳ Ｐゴシック" pitchFamily="84" charset="-128"/>
              </a:rPr>
              <a:t> (Type * x, Type old, Type new) {</a:t>
            </a:r>
          </a:p>
          <a:p>
            <a:pPr lvl="2">
              <a:buFontTx/>
              <a:buNone/>
            </a:pPr>
            <a:r>
              <a:rPr lang="en-US" sz="2000" b="1" dirty="0" smtClean="0">
                <a:ea typeface="ＭＳ Ｐゴシック" pitchFamily="84" charset="-128"/>
              </a:rPr>
              <a:t>if</a:t>
            </a:r>
            <a:r>
              <a:rPr lang="en-US" sz="2000" dirty="0" smtClean="0">
                <a:ea typeface="ＭＳ Ｐゴシック" pitchFamily="84" charset="-128"/>
              </a:rPr>
              <a:t> (*x == old) {</a:t>
            </a:r>
          </a:p>
          <a:p>
            <a:pPr lvl="4"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*x = new;</a:t>
            </a:r>
          </a:p>
          <a:p>
            <a:pPr lvl="4">
              <a:buFontTx/>
              <a:buNone/>
            </a:pPr>
            <a:r>
              <a:rPr lang="en-US" sz="2000" b="1" dirty="0" smtClean="0">
                <a:ea typeface="ＭＳ Ｐゴシック" pitchFamily="84" charset="-128"/>
              </a:rPr>
              <a:t>return</a:t>
            </a:r>
            <a:r>
              <a:rPr lang="en-US" sz="2000" dirty="0" smtClean="0">
                <a:ea typeface="ＭＳ Ｐゴシック" pitchFamily="84" charset="-128"/>
              </a:rPr>
              <a:t> TRUE;</a:t>
            </a:r>
          </a:p>
          <a:p>
            <a:pPr lvl="2"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}  else  {</a:t>
            </a:r>
          </a:p>
          <a:p>
            <a:pPr lvl="4">
              <a:buFontTx/>
              <a:buNone/>
            </a:pPr>
            <a:r>
              <a:rPr lang="en-US" sz="2000" b="1" dirty="0" smtClean="0">
                <a:ea typeface="ＭＳ Ｐゴシック" pitchFamily="84" charset="-128"/>
              </a:rPr>
              <a:t>return</a:t>
            </a:r>
            <a:r>
              <a:rPr lang="en-US" sz="2000" dirty="0" smtClean="0">
                <a:ea typeface="ＭＳ Ｐゴシック" pitchFamily="84" charset="-128"/>
              </a:rPr>
              <a:t> FALSE</a:t>
            </a:r>
          </a:p>
          <a:p>
            <a:pPr lvl="2"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}</a:t>
            </a:r>
          </a:p>
          <a:p>
            <a:pPr>
              <a:buFontTx/>
              <a:buNone/>
            </a:pPr>
            <a:r>
              <a:rPr lang="en-US" sz="2000" dirty="0" smtClean="0">
                <a:ea typeface="ＭＳ Ｐゴシック" pitchFamily="84" charset="-128"/>
              </a:rPr>
              <a:t>}</a:t>
            </a:r>
          </a:p>
          <a:p>
            <a:pPr>
              <a:buFontTx/>
              <a:buNone/>
            </a:pPr>
            <a:endParaRPr lang="en-US" sz="2000" dirty="0" smtClean="0">
              <a:ea typeface="ＭＳ Ｐゴシック" pitchFamily="84" charset="-128"/>
            </a:endParaRP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914400" y="19812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 rot="-5400000">
            <a:off x="289719" y="2772569"/>
            <a:ext cx="879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atomic!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ea typeface="ＭＳ Ｐゴシック" pitchFamily="84" charset="-128"/>
              </a:rPr>
              <a:t>Some Fun with Compare-and-Swap:</a:t>
            </a:r>
            <a:br>
              <a:rPr lang="en-US" sz="2800" dirty="0" smtClean="0">
                <a:ea typeface="ＭＳ Ｐゴシック" pitchFamily="84" charset="-128"/>
              </a:rPr>
            </a:br>
            <a:r>
              <a:rPr lang="en-US" sz="2800" dirty="0" smtClean="0">
                <a:ea typeface="ＭＳ Ｐゴシック" pitchFamily="84" charset="-128"/>
              </a:rPr>
              <a:t>Lock-Free Concurrent Data Structures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ea typeface="ＭＳ Ｐゴシック" pitchFamily="84" charset="-128"/>
              </a:rPr>
              <a:t>Example: 	</a:t>
            </a:r>
            <a:r>
              <a:rPr lang="en-US" b="1" dirty="0" smtClean="0">
                <a:solidFill>
                  <a:schemeClr val="accent2"/>
                </a:solidFill>
                <a:ea typeface="ＭＳ Ｐゴシック" pitchFamily="84" charset="-128"/>
              </a:rPr>
              <a:t>Shared Stack</a:t>
            </a:r>
          </a:p>
          <a:p>
            <a:pPr>
              <a:buFontTx/>
              <a:buNone/>
            </a:pPr>
            <a:endParaRPr lang="en-US" b="1" dirty="0" smtClean="0">
              <a:solidFill>
                <a:schemeClr val="accent2"/>
              </a:solidFill>
              <a:ea typeface="ＭＳ Ｐゴシック" pitchFamily="84" charset="-128"/>
            </a:endParaRPr>
          </a:p>
          <a:p>
            <a:pPr>
              <a:buFontTx/>
              <a:buNone/>
            </a:pPr>
            <a:r>
              <a:rPr lang="en-US" dirty="0" smtClean="0">
                <a:ea typeface="ＭＳ Ｐゴシック" pitchFamily="84" charset="-128"/>
              </a:rPr>
              <a:t>PUSH element </a:t>
            </a:r>
            <a:r>
              <a:rPr lang="en-US" b="1" dirty="0" smtClean="0">
                <a:solidFill>
                  <a:schemeClr val="accent2"/>
                </a:solidFill>
                <a:ea typeface="ＭＳ Ｐゴシック" pitchFamily="84" charset="-128"/>
              </a:rPr>
              <a:t>C</a:t>
            </a:r>
            <a:r>
              <a:rPr lang="en-US" dirty="0" smtClean="0">
                <a:ea typeface="ＭＳ Ｐゴシック" pitchFamily="84" charset="-128"/>
              </a:rPr>
              <a:t> onto stack:</a:t>
            </a:r>
          </a:p>
        </p:txBody>
      </p:sp>
      <p:grpSp>
        <p:nvGrpSpPr>
          <p:cNvPr id="56324" name="Group 6"/>
          <p:cNvGrpSpPr>
            <a:grpSpLocks/>
          </p:cNvGrpSpPr>
          <p:nvPr/>
        </p:nvGrpSpPr>
        <p:grpSpPr bwMode="auto">
          <a:xfrm>
            <a:off x="3276600" y="2971800"/>
            <a:ext cx="1143000" cy="381000"/>
            <a:chOff x="2064" y="2256"/>
            <a:chExt cx="720" cy="240"/>
          </a:xfrm>
        </p:grpSpPr>
        <p:sp>
          <p:nvSpPr>
            <p:cNvPr id="56340" name="Rectangle 4"/>
            <p:cNvSpPr>
              <a:spLocks noChangeArrowheads="1"/>
            </p:cNvSpPr>
            <p:nvPr/>
          </p:nvSpPr>
          <p:spPr bwMode="auto">
            <a:xfrm>
              <a:off x="2064" y="2256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halkboard Bold" pitchFamily="1" charset="0"/>
                </a:rPr>
                <a:t>A</a:t>
              </a:r>
              <a:endParaRPr lang="en-US">
                <a:latin typeface="Chalkboard Bold" pitchFamily="1" charset="0"/>
              </a:endParaRPr>
            </a:p>
          </p:txBody>
        </p:sp>
        <p:sp>
          <p:nvSpPr>
            <p:cNvPr id="56341" name="Rectangle 5"/>
            <p:cNvSpPr>
              <a:spLocks noChangeArrowheads="1"/>
            </p:cNvSpPr>
            <p:nvPr/>
          </p:nvSpPr>
          <p:spPr bwMode="auto">
            <a:xfrm>
              <a:off x="2688" y="2256"/>
              <a:ext cx="9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5410200" y="2971800"/>
            <a:ext cx="1143000" cy="381000"/>
            <a:chOff x="2064" y="2256"/>
            <a:chExt cx="720" cy="240"/>
          </a:xfrm>
        </p:grpSpPr>
        <p:sp>
          <p:nvSpPr>
            <p:cNvPr id="56338" name="Rectangle 8"/>
            <p:cNvSpPr>
              <a:spLocks noChangeArrowheads="1"/>
            </p:cNvSpPr>
            <p:nvPr/>
          </p:nvSpPr>
          <p:spPr bwMode="auto">
            <a:xfrm>
              <a:off x="2064" y="2256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halkboard Bold" pitchFamily="1" charset="0"/>
                </a:rPr>
                <a:t>B</a:t>
              </a:r>
            </a:p>
          </p:txBody>
        </p:sp>
        <p:sp>
          <p:nvSpPr>
            <p:cNvPr id="56339" name="Rectangle 9"/>
            <p:cNvSpPr>
              <a:spLocks noChangeArrowheads="1"/>
            </p:cNvSpPr>
            <p:nvPr/>
          </p:nvSpPr>
          <p:spPr bwMode="auto">
            <a:xfrm>
              <a:off x="2688" y="2256"/>
              <a:ext cx="9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6" name="Rectangle 11"/>
          <p:cNvSpPr>
            <a:spLocks noChangeArrowheads="1"/>
          </p:cNvSpPr>
          <p:nvPr/>
        </p:nvSpPr>
        <p:spPr bwMode="auto">
          <a:xfrm>
            <a:off x="304800" y="2971800"/>
            <a:ext cx="990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halkboard Bold" pitchFamily="1" charset="0"/>
              </a:rPr>
              <a:t>head</a:t>
            </a:r>
          </a:p>
        </p:txBody>
      </p:sp>
      <p:cxnSp>
        <p:nvCxnSpPr>
          <p:cNvPr id="56327" name="AutoShape 17"/>
          <p:cNvCxnSpPr>
            <a:cxnSpLocks noChangeShapeType="1"/>
            <a:stCxn id="56341" idx="3"/>
            <a:endCxn id="56338" idx="1"/>
          </p:cNvCxnSpPr>
          <p:nvPr/>
        </p:nvCxnSpPr>
        <p:spPr bwMode="auto">
          <a:xfrm>
            <a:off x="4419600" y="3162300"/>
            <a:ext cx="990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28" name="AutoShape 19"/>
          <p:cNvCxnSpPr>
            <a:cxnSpLocks noChangeShapeType="1"/>
            <a:stCxn id="56339" idx="3"/>
          </p:cNvCxnSpPr>
          <p:nvPr/>
        </p:nvCxnSpPr>
        <p:spPr bwMode="auto">
          <a:xfrm>
            <a:off x="6553200" y="3162300"/>
            <a:ext cx="342900" cy="2667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</p:cxnSp>
      <p:cxnSp>
        <p:nvCxnSpPr>
          <p:cNvPr id="162837" name="AutoShape 21"/>
          <p:cNvCxnSpPr>
            <a:cxnSpLocks noChangeShapeType="1"/>
            <a:stCxn id="56326" idx="3"/>
            <a:endCxn id="56340" idx="1"/>
          </p:cNvCxnSpPr>
          <p:nvPr/>
        </p:nvCxnSpPr>
        <p:spPr bwMode="auto">
          <a:xfrm>
            <a:off x="1295400" y="3162300"/>
            <a:ext cx="1981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5927725" y="3652838"/>
            <a:ext cx="15001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>
                <a:latin typeface="Chalkboard Bold" pitchFamily="1" charset="0"/>
              </a:rPr>
              <a:t>Create C</a:t>
            </a:r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5943600" y="3930650"/>
            <a:ext cx="2006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 startAt="2"/>
            </a:pPr>
            <a:r>
              <a:rPr lang="en-US" dirty="0" err="1">
                <a:latin typeface="Chalkboard Bold" pitchFamily="1" charset="0"/>
              </a:rPr>
              <a:t>C.next</a:t>
            </a:r>
            <a:r>
              <a:rPr lang="en-US" dirty="0">
                <a:latin typeface="Chalkboard Bold" pitchFamily="1" charset="0"/>
              </a:rPr>
              <a:t> = head</a:t>
            </a:r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5943600" y="4235450"/>
            <a:ext cx="1503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 startAt="3"/>
            </a:pPr>
            <a:r>
              <a:rPr lang="en-US">
                <a:latin typeface="Chalkboard Bold" pitchFamily="1" charset="0"/>
              </a:rPr>
              <a:t>head = C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600200" y="3886200"/>
            <a:ext cx="1143000" cy="381000"/>
            <a:chOff x="2064" y="2256"/>
            <a:chExt cx="720" cy="240"/>
          </a:xfrm>
        </p:grpSpPr>
        <p:sp>
          <p:nvSpPr>
            <p:cNvPr id="56336" name="Rectangle 28"/>
            <p:cNvSpPr>
              <a:spLocks noChangeArrowheads="1"/>
            </p:cNvSpPr>
            <p:nvPr/>
          </p:nvSpPr>
          <p:spPr bwMode="auto">
            <a:xfrm>
              <a:off x="2064" y="2256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halkboard Bold" pitchFamily="1" charset="0"/>
                </a:rPr>
                <a:t>C</a:t>
              </a:r>
              <a:endParaRPr lang="en-US">
                <a:latin typeface="Chalkboard Bold" pitchFamily="1" charset="0"/>
              </a:endParaRPr>
            </a:p>
          </p:txBody>
        </p:sp>
        <p:sp>
          <p:nvSpPr>
            <p:cNvPr id="56337" name="Rectangle 29"/>
            <p:cNvSpPr>
              <a:spLocks noChangeArrowheads="1"/>
            </p:cNvSpPr>
            <p:nvPr/>
          </p:nvSpPr>
          <p:spPr bwMode="auto">
            <a:xfrm>
              <a:off x="2688" y="2256"/>
              <a:ext cx="9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2846" name="AutoShape 30"/>
          <p:cNvCxnSpPr>
            <a:cxnSpLocks noChangeShapeType="1"/>
            <a:stCxn id="56337" idx="3"/>
            <a:endCxn id="56340" idx="2"/>
          </p:cNvCxnSpPr>
          <p:nvPr/>
        </p:nvCxnSpPr>
        <p:spPr bwMode="auto">
          <a:xfrm flipV="1">
            <a:off x="2743200" y="3352800"/>
            <a:ext cx="1028700" cy="723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2847" name="AutoShape 31"/>
          <p:cNvCxnSpPr>
            <a:cxnSpLocks noChangeShapeType="1"/>
            <a:stCxn id="56326" idx="2"/>
            <a:endCxn id="56336" idx="1"/>
          </p:cNvCxnSpPr>
          <p:nvPr/>
        </p:nvCxnSpPr>
        <p:spPr bwMode="auto">
          <a:xfrm rot="16200000" flipH="1">
            <a:off x="838200" y="3314700"/>
            <a:ext cx="723900" cy="800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2" name="Date Placeholder 2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10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0" grpId="0"/>
      <p:bldP spid="162841" grpId="0"/>
      <p:bldP spid="1628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sz="2800" smtClean="0">
                <a:ea typeface="ＭＳ Ｐゴシック" pitchFamily="84" charset="-128"/>
              </a:rPr>
              <a:t>Some Fun with Compare-and-Swap: </a:t>
            </a:r>
            <a:br>
              <a:rPr lang="en-US" sz="2800" smtClean="0">
                <a:ea typeface="ＭＳ Ｐゴシック" pitchFamily="84" charset="-128"/>
              </a:rPr>
            </a:br>
            <a:r>
              <a:rPr lang="en-US" sz="2800" smtClean="0">
                <a:ea typeface="ＭＳ Ｐゴシック" pitchFamily="84" charset="-128"/>
              </a:rPr>
              <a:t>Lock-Free Concurrent Data Structures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84" charset="-128"/>
              </a:rPr>
              <a:t>Example: 	</a:t>
            </a:r>
            <a:r>
              <a:rPr lang="en-US" b="1" smtClean="0">
                <a:solidFill>
                  <a:schemeClr val="accent2"/>
                </a:solidFill>
                <a:ea typeface="ＭＳ Ｐゴシック" pitchFamily="84" charset="-128"/>
              </a:rPr>
              <a:t>Shared Stack</a:t>
            </a:r>
          </a:p>
          <a:p>
            <a:pPr>
              <a:buFontTx/>
              <a:buNone/>
            </a:pPr>
            <a:endParaRPr lang="en-US" b="1" smtClean="0">
              <a:solidFill>
                <a:schemeClr val="accent2"/>
              </a:solidFill>
              <a:ea typeface="ＭＳ Ｐゴシック" pitchFamily="84" charset="-128"/>
            </a:endParaRPr>
          </a:p>
          <a:p>
            <a:pPr>
              <a:buFontTx/>
              <a:buNone/>
            </a:pPr>
            <a:r>
              <a:rPr lang="en-US" smtClean="0">
                <a:ea typeface="ＭＳ Ｐゴシック" pitchFamily="84" charset="-128"/>
              </a:rPr>
              <a:t>PUSH element </a:t>
            </a:r>
            <a:r>
              <a:rPr lang="en-US" b="1" smtClean="0">
                <a:solidFill>
                  <a:schemeClr val="accent2"/>
                </a:solidFill>
                <a:ea typeface="ＭＳ Ｐゴシック" pitchFamily="84" charset="-128"/>
              </a:rPr>
              <a:t>C</a:t>
            </a:r>
            <a:r>
              <a:rPr lang="en-US" smtClean="0">
                <a:ea typeface="ＭＳ Ｐゴシック" pitchFamily="84" charset="-128"/>
              </a:rPr>
              <a:t> onto stack: </a:t>
            </a:r>
            <a:r>
              <a:rPr lang="en-US" smtClean="0">
                <a:solidFill>
                  <a:srgbClr val="FF0000"/>
                </a:solidFill>
                <a:ea typeface="ＭＳ Ｐゴシック" pitchFamily="84" charset="-128"/>
              </a:rPr>
              <a:t>What can go wrong?!</a:t>
            </a:r>
            <a:endParaRPr lang="en-US" smtClean="0">
              <a:ea typeface="ＭＳ Ｐゴシック" pitchFamily="84" charset="-128"/>
            </a:endParaRP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3276600" y="2971800"/>
            <a:ext cx="1143000" cy="381000"/>
            <a:chOff x="2064" y="2256"/>
            <a:chExt cx="720" cy="240"/>
          </a:xfrm>
        </p:grpSpPr>
        <p:sp>
          <p:nvSpPr>
            <p:cNvPr id="58399" name="Rectangle 5"/>
            <p:cNvSpPr>
              <a:spLocks noChangeArrowheads="1"/>
            </p:cNvSpPr>
            <p:nvPr/>
          </p:nvSpPr>
          <p:spPr bwMode="auto">
            <a:xfrm>
              <a:off x="2064" y="2256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halkboard Bold" pitchFamily="1" charset="0"/>
                </a:rPr>
                <a:t>A</a:t>
              </a:r>
              <a:endParaRPr lang="en-US">
                <a:latin typeface="Chalkboard Bold" pitchFamily="1" charset="0"/>
              </a:endParaRPr>
            </a:p>
          </p:txBody>
        </p:sp>
        <p:sp>
          <p:nvSpPr>
            <p:cNvPr id="58400" name="Rectangle 6"/>
            <p:cNvSpPr>
              <a:spLocks noChangeArrowheads="1"/>
            </p:cNvSpPr>
            <p:nvPr/>
          </p:nvSpPr>
          <p:spPr bwMode="auto">
            <a:xfrm>
              <a:off x="2688" y="2256"/>
              <a:ext cx="9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3" name="Group 7"/>
          <p:cNvGrpSpPr>
            <a:grpSpLocks/>
          </p:cNvGrpSpPr>
          <p:nvPr/>
        </p:nvGrpSpPr>
        <p:grpSpPr bwMode="auto">
          <a:xfrm>
            <a:off x="5410200" y="2971800"/>
            <a:ext cx="1143000" cy="381000"/>
            <a:chOff x="2064" y="2256"/>
            <a:chExt cx="720" cy="240"/>
          </a:xfrm>
        </p:grpSpPr>
        <p:sp>
          <p:nvSpPr>
            <p:cNvPr id="58397" name="Rectangle 8"/>
            <p:cNvSpPr>
              <a:spLocks noChangeArrowheads="1"/>
            </p:cNvSpPr>
            <p:nvPr/>
          </p:nvSpPr>
          <p:spPr bwMode="auto">
            <a:xfrm>
              <a:off x="2064" y="2256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halkboard Bold" pitchFamily="1" charset="0"/>
                </a:rPr>
                <a:t>B</a:t>
              </a:r>
            </a:p>
          </p:txBody>
        </p:sp>
        <p:sp>
          <p:nvSpPr>
            <p:cNvPr id="58398" name="Rectangle 9"/>
            <p:cNvSpPr>
              <a:spLocks noChangeArrowheads="1"/>
            </p:cNvSpPr>
            <p:nvPr/>
          </p:nvSpPr>
          <p:spPr bwMode="auto">
            <a:xfrm>
              <a:off x="2688" y="2256"/>
              <a:ext cx="9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74" name="Rectangle 10"/>
          <p:cNvSpPr>
            <a:spLocks noChangeArrowheads="1"/>
          </p:cNvSpPr>
          <p:nvPr/>
        </p:nvSpPr>
        <p:spPr bwMode="auto">
          <a:xfrm>
            <a:off x="304800" y="2971800"/>
            <a:ext cx="990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halkboard Bold" pitchFamily="1" charset="0"/>
              </a:rPr>
              <a:t>head</a:t>
            </a:r>
          </a:p>
        </p:txBody>
      </p:sp>
      <p:cxnSp>
        <p:nvCxnSpPr>
          <p:cNvPr id="58375" name="AutoShape 11"/>
          <p:cNvCxnSpPr>
            <a:cxnSpLocks noChangeShapeType="1"/>
            <a:stCxn id="58400" idx="3"/>
            <a:endCxn id="58397" idx="1"/>
          </p:cNvCxnSpPr>
          <p:nvPr/>
        </p:nvCxnSpPr>
        <p:spPr bwMode="auto">
          <a:xfrm>
            <a:off x="4419600" y="3162300"/>
            <a:ext cx="990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76" name="AutoShape 12"/>
          <p:cNvCxnSpPr>
            <a:cxnSpLocks noChangeShapeType="1"/>
            <a:stCxn id="58398" idx="3"/>
          </p:cNvCxnSpPr>
          <p:nvPr/>
        </p:nvCxnSpPr>
        <p:spPr bwMode="auto">
          <a:xfrm>
            <a:off x="6553200" y="3162300"/>
            <a:ext cx="342900" cy="2667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</p:cxnSp>
      <p:cxnSp>
        <p:nvCxnSpPr>
          <p:cNvPr id="172045" name="AutoShape 13"/>
          <p:cNvCxnSpPr>
            <a:cxnSpLocks noChangeShapeType="1"/>
            <a:stCxn id="58374" idx="3"/>
            <a:endCxn id="58399" idx="1"/>
          </p:cNvCxnSpPr>
          <p:nvPr/>
        </p:nvCxnSpPr>
        <p:spPr bwMode="auto">
          <a:xfrm>
            <a:off x="1295400" y="3162300"/>
            <a:ext cx="1981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5927725" y="3652838"/>
            <a:ext cx="15001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>
                <a:latin typeface="Chalkboard Bold" pitchFamily="1" charset="0"/>
              </a:rPr>
              <a:t>Create C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5943600" y="3930650"/>
            <a:ext cx="2006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 startAt="2"/>
            </a:pPr>
            <a:r>
              <a:rPr lang="en-US">
                <a:latin typeface="Chalkboard Bold" pitchFamily="1" charset="0"/>
              </a:rPr>
              <a:t>C.next = head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5943600" y="5683250"/>
            <a:ext cx="1503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 startAt="3"/>
            </a:pPr>
            <a:r>
              <a:rPr lang="en-US">
                <a:latin typeface="Chalkboard Bold" pitchFamily="1" charset="0"/>
              </a:rPr>
              <a:t>head = C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00200" y="3886200"/>
            <a:ext cx="1143000" cy="381000"/>
            <a:chOff x="2064" y="2256"/>
            <a:chExt cx="720" cy="240"/>
          </a:xfrm>
        </p:grpSpPr>
        <p:sp>
          <p:nvSpPr>
            <p:cNvPr id="58395" name="Rectangle 18"/>
            <p:cNvSpPr>
              <a:spLocks noChangeArrowheads="1"/>
            </p:cNvSpPr>
            <p:nvPr/>
          </p:nvSpPr>
          <p:spPr bwMode="auto">
            <a:xfrm>
              <a:off x="2064" y="2256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Chalkboard Bold" pitchFamily="1" charset="0"/>
                </a:rPr>
                <a:t>C</a:t>
              </a:r>
              <a:endParaRPr lang="en-US">
                <a:latin typeface="Chalkboard Bold" pitchFamily="1" charset="0"/>
              </a:endParaRPr>
            </a:p>
          </p:txBody>
        </p:sp>
        <p:sp>
          <p:nvSpPr>
            <p:cNvPr id="58396" name="Rectangle 19"/>
            <p:cNvSpPr>
              <a:spLocks noChangeArrowheads="1"/>
            </p:cNvSpPr>
            <p:nvPr/>
          </p:nvSpPr>
          <p:spPr bwMode="auto">
            <a:xfrm>
              <a:off x="2688" y="2256"/>
              <a:ext cx="9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2052" name="AutoShape 20"/>
          <p:cNvCxnSpPr>
            <a:cxnSpLocks noChangeShapeType="1"/>
            <a:stCxn id="58396" idx="3"/>
            <a:endCxn id="58399" idx="2"/>
          </p:cNvCxnSpPr>
          <p:nvPr/>
        </p:nvCxnSpPr>
        <p:spPr bwMode="auto">
          <a:xfrm flipV="1">
            <a:off x="2743200" y="3352800"/>
            <a:ext cx="1028700" cy="723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2053" name="AutoShape 21"/>
          <p:cNvCxnSpPr>
            <a:cxnSpLocks noChangeShapeType="1"/>
            <a:stCxn id="58374" idx="2"/>
            <a:endCxn id="58395" idx="1"/>
          </p:cNvCxnSpPr>
          <p:nvPr/>
        </p:nvCxnSpPr>
        <p:spPr bwMode="auto">
          <a:xfrm rot="16200000" flipH="1">
            <a:off x="838200" y="3314700"/>
            <a:ext cx="723900" cy="800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6283325" y="4491038"/>
            <a:ext cx="1646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>
                <a:latin typeface="Chalkboard Bold" pitchFamily="1" charset="0"/>
              </a:rPr>
              <a:t> Create </a:t>
            </a:r>
            <a:r>
              <a:rPr lang="en-US">
                <a:solidFill>
                  <a:srgbClr val="FF0000"/>
                </a:solidFill>
                <a:latin typeface="Chalkboard Bold" pitchFamily="1" charset="0"/>
              </a:rPr>
              <a:t>C’</a:t>
            </a:r>
            <a:endParaRPr lang="en-US">
              <a:latin typeface="Chalkboard Bold" pitchFamily="1" charset="0"/>
            </a:endParaRPr>
          </a:p>
        </p:txBody>
      </p:sp>
      <p:sp>
        <p:nvSpPr>
          <p:cNvPr id="172055" name="Text Box 23"/>
          <p:cNvSpPr txBox="1">
            <a:spLocks noChangeArrowheads="1"/>
          </p:cNvSpPr>
          <p:nvPr/>
        </p:nvSpPr>
        <p:spPr bwMode="auto">
          <a:xfrm>
            <a:off x="6299200" y="4768850"/>
            <a:ext cx="21526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 startAt="2"/>
            </a:pPr>
            <a:r>
              <a:rPr lang="en-US">
                <a:latin typeface="Chalkboard Bold" pitchFamily="1" charset="0"/>
              </a:rPr>
              <a:t> </a:t>
            </a:r>
            <a:r>
              <a:rPr lang="en-US">
                <a:solidFill>
                  <a:srgbClr val="FF0000"/>
                </a:solidFill>
                <a:latin typeface="Chalkboard Bold" pitchFamily="1" charset="0"/>
              </a:rPr>
              <a:t>C’</a:t>
            </a:r>
            <a:r>
              <a:rPr lang="en-US">
                <a:latin typeface="Chalkboard Bold" pitchFamily="1" charset="0"/>
              </a:rPr>
              <a:t>.next = head</a:t>
            </a:r>
          </a:p>
        </p:txBody>
      </p:sp>
      <p:sp>
        <p:nvSpPr>
          <p:cNvPr id="172056" name="Text Box 24"/>
          <p:cNvSpPr txBox="1">
            <a:spLocks noChangeArrowheads="1"/>
          </p:cNvSpPr>
          <p:nvPr/>
        </p:nvSpPr>
        <p:spPr bwMode="auto">
          <a:xfrm>
            <a:off x="6299200" y="5073650"/>
            <a:ext cx="16494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 startAt="3"/>
            </a:pPr>
            <a:r>
              <a:rPr lang="en-US">
                <a:latin typeface="Chalkboard Bold" pitchFamily="1" charset="0"/>
              </a:rPr>
              <a:t> head = </a:t>
            </a:r>
            <a:r>
              <a:rPr lang="en-US">
                <a:solidFill>
                  <a:srgbClr val="FF0000"/>
                </a:solidFill>
                <a:latin typeface="Chalkboard Bold" pitchFamily="1" charset="0"/>
              </a:rPr>
              <a:t>C’</a:t>
            </a:r>
            <a:endParaRPr lang="en-US">
              <a:latin typeface="Chalkboard Bold" pitchFamily="1" charset="0"/>
            </a:endParaRP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6019800" y="4267200"/>
            <a:ext cx="2209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FF0000"/>
                </a:solidFill>
                <a:latin typeface="Chalkboard Bold" pitchFamily="1" charset="0"/>
              </a:rPr>
              <a:t>context switch!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6019800" y="5410200"/>
            <a:ext cx="2209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FF0000"/>
                </a:solidFill>
                <a:latin typeface="Chalkboard Bold" pitchFamily="1" charset="0"/>
              </a:rPr>
              <a:t>context switch back!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828800" y="4648200"/>
            <a:ext cx="1143000" cy="381000"/>
            <a:chOff x="2064" y="2256"/>
            <a:chExt cx="720" cy="240"/>
          </a:xfrm>
        </p:grpSpPr>
        <p:sp>
          <p:nvSpPr>
            <p:cNvPr id="58393" name="Rectangle 28"/>
            <p:cNvSpPr>
              <a:spLocks noChangeArrowheads="1"/>
            </p:cNvSpPr>
            <p:nvPr/>
          </p:nvSpPr>
          <p:spPr bwMode="auto">
            <a:xfrm>
              <a:off x="2064" y="2256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Chalkboard Bold" pitchFamily="1" charset="0"/>
                </a:rPr>
                <a:t>C’</a:t>
              </a:r>
              <a:endParaRPr lang="en-US">
                <a:latin typeface="Chalkboard Bold" pitchFamily="1" charset="0"/>
              </a:endParaRPr>
            </a:p>
          </p:txBody>
        </p:sp>
        <p:sp>
          <p:nvSpPr>
            <p:cNvPr id="58394" name="Rectangle 29"/>
            <p:cNvSpPr>
              <a:spLocks noChangeArrowheads="1"/>
            </p:cNvSpPr>
            <p:nvPr/>
          </p:nvSpPr>
          <p:spPr bwMode="auto">
            <a:xfrm>
              <a:off x="2688" y="2256"/>
              <a:ext cx="9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2062" name="AutoShape 30"/>
          <p:cNvCxnSpPr>
            <a:cxnSpLocks noChangeShapeType="1"/>
            <a:stCxn id="58374" idx="2"/>
            <a:endCxn id="58393" idx="1"/>
          </p:cNvCxnSpPr>
          <p:nvPr/>
        </p:nvCxnSpPr>
        <p:spPr bwMode="auto">
          <a:xfrm rot="16200000" flipH="1">
            <a:off x="571500" y="3581400"/>
            <a:ext cx="1485900" cy="10287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2063" name="AutoShape 31"/>
          <p:cNvCxnSpPr>
            <a:cxnSpLocks noChangeShapeType="1"/>
            <a:stCxn id="58394" idx="3"/>
            <a:endCxn id="58399" idx="2"/>
          </p:cNvCxnSpPr>
          <p:nvPr/>
        </p:nvCxnSpPr>
        <p:spPr bwMode="auto">
          <a:xfrm flipV="1">
            <a:off x="2971800" y="3352800"/>
            <a:ext cx="800100" cy="1485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2064" name="Text Box 32"/>
          <p:cNvSpPr txBox="1">
            <a:spLocks noChangeArrowheads="1"/>
          </p:cNvSpPr>
          <p:nvPr/>
        </p:nvSpPr>
        <p:spPr bwMode="auto">
          <a:xfrm>
            <a:off x="288925" y="5727700"/>
            <a:ext cx="7026275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halkboard Bold" pitchFamily="1" charset="0"/>
              </a:rPr>
              <a:t>Solution</a:t>
            </a:r>
            <a:r>
              <a:rPr lang="en-US">
                <a:latin typeface="Chalkboard Bold" pitchFamily="1" charset="0"/>
              </a:rPr>
              <a:t>:  </a:t>
            </a:r>
            <a:r>
              <a:rPr lang="en-US">
                <a:solidFill>
                  <a:schemeClr val="accent2"/>
                </a:solidFill>
                <a:latin typeface="Chalkboard Bold" pitchFamily="1" charset="0"/>
              </a:rPr>
              <a:t>compare-and-swap(head, C.next, C)</a:t>
            </a:r>
            <a:r>
              <a:rPr lang="en-US">
                <a:latin typeface="Chalkboard Bold" pitchFamily="1" charset="0"/>
              </a:rPr>
              <a:t>,</a:t>
            </a:r>
          </a:p>
          <a:p>
            <a:r>
              <a:rPr lang="en-US">
                <a:latin typeface="Chalkboard Bold" pitchFamily="1" charset="0"/>
              </a:rPr>
              <a:t>i.e. compare and swap </a:t>
            </a:r>
            <a:r>
              <a:rPr lang="en-US">
                <a:solidFill>
                  <a:schemeClr val="accent2"/>
                </a:solidFill>
                <a:latin typeface="Chalkboard Bold" pitchFamily="1" charset="0"/>
              </a:rPr>
              <a:t>head</a:t>
            </a:r>
            <a:r>
              <a:rPr lang="en-US">
                <a:latin typeface="Chalkboard Bold" pitchFamily="1" charset="0"/>
              </a:rPr>
              <a:t>, new value </a:t>
            </a:r>
            <a:r>
              <a:rPr lang="en-US">
                <a:solidFill>
                  <a:schemeClr val="accent2"/>
                </a:solidFill>
                <a:latin typeface="Chalkboard Bold" pitchFamily="1" charset="0"/>
              </a:rPr>
              <a:t>C</a:t>
            </a:r>
            <a:r>
              <a:rPr lang="en-US">
                <a:latin typeface="Chalkboard Bold" pitchFamily="1" charset="0"/>
              </a:rPr>
              <a:t>, and expected value </a:t>
            </a:r>
            <a:r>
              <a:rPr lang="en-US">
                <a:solidFill>
                  <a:schemeClr val="accent2"/>
                </a:solidFill>
                <a:latin typeface="Chalkboard Bold" pitchFamily="1" charset="0"/>
              </a:rPr>
              <a:t>C.next</a:t>
            </a:r>
            <a:r>
              <a:rPr lang="en-US">
                <a:latin typeface="Chalkboard Bold" pitchFamily="1" charset="0"/>
              </a:rPr>
              <a:t>.</a:t>
            </a:r>
          </a:p>
          <a:p>
            <a:r>
              <a:rPr lang="en-US">
                <a:latin typeface="Chalkboard Bold" pitchFamily="1" charset="0"/>
              </a:rPr>
              <a:t>If fails, go back to step 2.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7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10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10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6" grpId="0"/>
      <p:bldP spid="172047" grpId="0"/>
      <p:bldP spid="172048" grpId="0"/>
      <p:bldP spid="172054" grpId="0"/>
      <p:bldP spid="172055" grpId="0"/>
      <p:bldP spid="172056" grpId="0"/>
      <p:bldP spid="172057" grpId="0" animBg="1"/>
      <p:bldP spid="172058" grpId="0" animBg="1"/>
      <p:bldP spid="1720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Synchronization: Critical Sections &amp; Semaphores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4102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Why?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 	Examples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What?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The Critical Section Problem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How?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Software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	Hardware-supported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ea typeface="ＭＳ Ｐゴシック" pitchFamily="84" charset="-128"/>
              </a:rPr>
              <a:t>The basic synchronization mechanism: </a:t>
            </a:r>
            <a:r>
              <a:rPr lang="en-US" sz="2800" smtClean="0">
                <a:solidFill>
                  <a:schemeClr val="tx2"/>
                </a:solidFill>
                <a:ea typeface="ＭＳ Ｐゴシック" pitchFamily="84" charset="-128"/>
              </a:rPr>
              <a:t>Semaphores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Classical synchronization problems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800" smtClean="0">
              <a:ea typeface="ＭＳ Ｐゴシック" pitchFamily="8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Semaphores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534400" cy="5410200"/>
          </a:xfrm>
          <a:noFill/>
        </p:spPr>
        <p:txBody>
          <a:bodyPr lIns="90488" tIns="44450" rIns="90488" bIns="44450"/>
          <a:lstStyle/>
          <a:p>
            <a:r>
              <a:rPr lang="en-US" sz="2000" smtClean="0">
                <a:ea typeface="ＭＳ Ｐゴシック" pitchFamily="84" charset="-128"/>
              </a:rPr>
              <a:t>Problems with solutions above:</a:t>
            </a:r>
          </a:p>
          <a:p>
            <a:pPr lvl="1"/>
            <a:r>
              <a:rPr lang="en-US" sz="2000" smtClean="0">
                <a:ea typeface="ＭＳ Ｐゴシック" pitchFamily="84" charset="-128"/>
              </a:rPr>
              <a:t>Although requirements simple (mutual exclusion), addition to programs complex.</a:t>
            </a:r>
          </a:p>
          <a:p>
            <a:pPr lvl="1"/>
            <a:r>
              <a:rPr lang="en-US" sz="2000" smtClean="0">
                <a:ea typeface="ＭＳ Ｐゴシック" pitchFamily="84" charset="-128"/>
              </a:rPr>
              <a:t>Based on busy waiting.</a:t>
            </a:r>
          </a:p>
          <a:p>
            <a:r>
              <a:rPr lang="en-US" sz="2000" smtClean="0">
                <a:ea typeface="ＭＳ Ｐゴシック" pitchFamily="84" charset="-128"/>
              </a:rPr>
              <a:t>A Semaphore variable has two operations:</a:t>
            </a:r>
          </a:p>
          <a:p>
            <a:pPr lvl="1"/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ea typeface="ＭＳ Ｐゴシック" pitchFamily="84" charset="-128"/>
              </a:rPr>
              <a:t>V(Semaphore * s);</a:t>
            </a:r>
            <a:r>
              <a:rPr lang="en-US" sz="2000" smtClean="0">
                <a:latin typeface="Courier New" pitchFamily="49" charset="0"/>
                <a:ea typeface="ＭＳ Ｐゴシック" pitchFamily="84" charset="-128"/>
              </a:rPr>
              <a:t>  </a:t>
            </a:r>
          </a:p>
          <a:p>
            <a:pPr lvl="2">
              <a:buFontTx/>
              <a:buNone/>
            </a:pPr>
            <a:r>
              <a:rPr lang="en-US" sz="2000" smtClean="0">
                <a:ea typeface="ＭＳ Ｐゴシック" pitchFamily="84" charset="-128"/>
              </a:rPr>
              <a:t>/* Increment value of </a:t>
            </a:r>
            <a:r>
              <a:rPr lang="en-US" sz="2000" b="1" smtClean="0">
                <a:solidFill>
                  <a:srgbClr val="FF0000"/>
                </a:solidFill>
                <a:ea typeface="ＭＳ Ｐゴシック" pitchFamily="84" charset="-128"/>
              </a:rPr>
              <a:t>s</a:t>
            </a:r>
            <a:r>
              <a:rPr lang="en-US" sz="2000" smtClean="0">
                <a:ea typeface="ＭＳ Ｐゴシック" pitchFamily="84" charset="-128"/>
              </a:rPr>
              <a:t> by 1 in a single indivisible action. If value is not positive, then a process blocked by a </a:t>
            </a:r>
            <a:r>
              <a:rPr lang="en-US" sz="2000" b="1" smtClean="0">
                <a:solidFill>
                  <a:srgbClr val="FF0000"/>
                </a:solidFill>
                <a:ea typeface="ＭＳ Ｐゴシック" pitchFamily="84" charset="-128"/>
              </a:rPr>
              <a:t>P</a:t>
            </a:r>
            <a:r>
              <a:rPr lang="en-US" sz="2000" smtClean="0">
                <a:ea typeface="ＭＳ Ｐゴシック" pitchFamily="84" charset="-128"/>
              </a:rPr>
              <a:t> is unblocked*/</a:t>
            </a:r>
          </a:p>
          <a:p>
            <a:pPr lvl="1"/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ea typeface="ＭＳ Ｐゴシック" pitchFamily="84" charset="-128"/>
              </a:rPr>
              <a:t>P(Semaphore * s);</a:t>
            </a:r>
            <a:r>
              <a:rPr lang="en-US" sz="2000" b="1" smtClean="0">
                <a:latin typeface="Courier New" pitchFamily="49" charset="0"/>
                <a:ea typeface="ＭＳ Ｐゴシック" pitchFamily="84" charset="-128"/>
              </a:rPr>
              <a:t>  </a:t>
            </a:r>
          </a:p>
          <a:p>
            <a:pPr lvl="2">
              <a:buFontTx/>
              <a:buNone/>
            </a:pPr>
            <a:r>
              <a:rPr lang="en-US" sz="2000" smtClean="0">
                <a:ea typeface="ＭＳ Ｐゴシック" pitchFamily="84" charset="-128"/>
              </a:rPr>
              <a:t>/* Decrement value of </a:t>
            </a:r>
            <a:r>
              <a:rPr lang="en-US" sz="2000" b="1" smtClean="0">
                <a:solidFill>
                  <a:srgbClr val="FF0000"/>
                </a:solidFill>
                <a:ea typeface="ＭＳ Ｐゴシック" pitchFamily="84" charset="-128"/>
              </a:rPr>
              <a:t>s</a:t>
            </a:r>
            <a:r>
              <a:rPr lang="en-US" sz="2000" smtClean="0">
                <a:ea typeface="ＭＳ Ｐゴシック" pitchFamily="84" charset="-128"/>
              </a:rPr>
              <a:t> by 1. If the value becomes negative, the process invoking the </a:t>
            </a:r>
            <a:r>
              <a:rPr lang="en-US" sz="2000" b="1" smtClean="0">
                <a:solidFill>
                  <a:srgbClr val="FF0000"/>
                </a:solidFill>
                <a:ea typeface="ＭＳ Ｐゴシック" pitchFamily="84" charset="-128"/>
              </a:rPr>
              <a:t>P</a:t>
            </a:r>
            <a:r>
              <a:rPr lang="en-US" sz="2000" smtClean="0">
                <a:ea typeface="ＭＳ Ｐゴシック" pitchFamily="84" charset="-128"/>
              </a:rPr>
              <a:t> operation is blocked. */</a:t>
            </a:r>
          </a:p>
          <a:p>
            <a:r>
              <a:rPr lang="en-US" sz="2000" b="1" smtClean="0">
                <a:solidFill>
                  <a:schemeClr val="accent2"/>
                </a:solidFill>
                <a:ea typeface="ＭＳ Ｐゴシック" pitchFamily="84" charset="-128"/>
              </a:rPr>
              <a:t>Binary semaphore</a:t>
            </a:r>
            <a:r>
              <a:rPr lang="en-US" sz="2000" smtClean="0">
                <a:ea typeface="ＭＳ Ｐゴシック" pitchFamily="84" charset="-128"/>
              </a:rPr>
              <a:t>: The value of</a:t>
            </a:r>
            <a:r>
              <a:rPr lang="en-US" sz="2000" smtClean="0">
                <a:solidFill>
                  <a:srgbClr val="FF0000"/>
                </a:solidFill>
                <a:ea typeface="ＭＳ Ｐゴシック" pitchFamily="84" charset="-128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ea typeface="ＭＳ Ｐゴシック" pitchFamily="84" charset="-128"/>
              </a:rPr>
              <a:t>s</a:t>
            </a:r>
            <a:r>
              <a:rPr lang="en-US" sz="2000" smtClean="0">
                <a:ea typeface="ＭＳ Ｐゴシック" pitchFamily="84" charset="-128"/>
              </a:rPr>
              <a:t> can be either 1 or 0 (TRUE or FALSE).</a:t>
            </a:r>
          </a:p>
          <a:p>
            <a:r>
              <a:rPr lang="en-US" sz="2000" b="1" smtClean="0">
                <a:solidFill>
                  <a:schemeClr val="accent2"/>
                </a:solidFill>
                <a:ea typeface="ＭＳ Ｐゴシック" pitchFamily="84" charset="-128"/>
              </a:rPr>
              <a:t>General semaphore</a:t>
            </a:r>
            <a:r>
              <a:rPr lang="en-US" sz="2000" smtClean="0">
                <a:ea typeface="ＭＳ Ｐゴシック" pitchFamily="84" charset="-128"/>
              </a:rPr>
              <a:t>: The value of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ea typeface="ＭＳ Ｐゴシック" pitchFamily="84" charset="-128"/>
              </a:rPr>
              <a:t>s</a:t>
            </a:r>
            <a:r>
              <a:rPr lang="en-US" sz="2000" b="1" smtClean="0">
                <a:solidFill>
                  <a:srgbClr val="FF0000"/>
                </a:solidFill>
                <a:ea typeface="ＭＳ Ｐゴシック" pitchFamily="84" charset="-128"/>
              </a:rPr>
              <a:t> </a:t>
            </a:r>
            <a:r>
              <a:rPr lang="en-US" sz="2000" smtClean="0">
                <a:ea typeface="ＭＳ Ｐゴシック" pitchFamily="84" charset="-128"/>
              </a:rPr>
              <a:t>can be any integer.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Effect of Semaphores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492625" y="1066800"/>
            <a:ext cx="4270375" cy="963613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>
                <a:ea typeface="ＭＳ Ｐゴシック" pitchFamily="84" charset="-128"/>
              </a:rPr>
              <a:t>Mutual exclusion with semaphores: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96950" y="3533775"/>
            <a:ext cx="596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/>
              <a:t>V(s)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996950" y="4524375"/>
            <a:ext cx="596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/>
              <a:t>P(s)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2520950" y="5286375"/>
            <a:ext cx="596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/>
              <a:t>V(s)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2520950" y="2695575"/>
            <a:ext cx="596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/>
              <a:t>P(s)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2819400" y="3692525"/>
            <a:ext cx="0" cy="157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2749550" y="3679825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2819400" y="5597525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1295400" y="5521325"/>
            <a:ext cx="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1225550" y="5508625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1295400" y="4829175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1295400" y="3844925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1295400" y="2244725"/>
            <a:ext cx="0" cy="1270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2819400" y="224472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2819400" y="3000375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1682750" y="3679825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1454150" y="5508625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1509713" y="1828800"/>
            <a:ext cx="1179512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s.value = 0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4730750" y="2057400"/>
            <a:ext cx="4102100" cy="433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106988" y="2205038"/>
            <a:ext cx="3730625" cy="405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BinSemaphore</a:t>
            </a:r>
            <a:r>
              <a:rPr lang="en-US" sz="2000">
                <a:latin typeface="Courier New" pitchFamily="49" charset="0"/>
              </a:rPr>
              <a:t> * s; </a:t>
            </a:r>
          </a:p>
          <a:p>
            <a:r>
              <a:rPr lang="en-US" sz="2000" i="1">
                <a:latin typeface="Courier New" pitchFamily="49" charset="0"/>
              </a:rPr>
              <a:t>/* init to TRUE*/</a:t>
            </a:r>
            <a:endParaRPr lang="en-US" sz="2000" b="1">
              <a:latin typeface="Courier New" pitchFamily="49" charset="0"/>
            </a:endParaRPr>
          </a:p>
          <a:p>
            <a:endParaRPr lang="en-US" sz="2000" b="1">
              <a:latin typeface="Courier New" pitchFamily="49" charset="0"/>
            </a:endParaRPr>
          </a:p>
          <a:p>
            <a:r>
              <a:rPr lang="en-US" sz="2000" b="1">
                <a:latin typeface="Courier New" pitchFamily="49" charset="0"/>
              </a:rPr>
              <a:t>while</a:t>
            </a:r>
            <a:r>
              <a:rPr lang="en-US" sz="2000">
                <a:latin typeface="Courier New" pitchFamily="49" charset="0"/>
              </a:rPr>
              <a:t> (TRUE) {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P(s);</a:t>
            </a:r>
          </a:p>
          <a:p>
            <a:r>
              <a:rPr lang="en-US" sz="2000">
                <a:latin typeface="Courier New" pitchFamily="49" charset="0"/>
              </a:rPr>
              <a:t>  </a:t>
            </a:r>
          </a:p>
          <a:p>
            <a:r>
              <a:rPr lang="en-US" sz="2000" i="1">
                <a:latin typeface="Courier New" pitchFamily="49" charset="0"/>
              </a:rPr>
              <a:t>  critical section;</a:t>
            </a:r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V(s);</a:t>
            </a:r>
          </a:p>
          <a:p>
            <a:endParaRPr lang="en-US" sz="200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en-US" sz="2000" i="1">
                <a:latin typeface="Courier New" pitchFamily="49" charset="0"/>
              </a:rPr>
              <a:t>remainder section;</a:t>
            </a:r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5416550" y="3657600"/>
            <a:ext cx="25781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5416550" y="4876800"/>
            <a:ext cx="25781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304800" y="1066800"/>
            <a:ext cx="41148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omic Sans MS" pitchFamily="66" charset="0"/>
              </a:rPr>
              <a:t>Synchronization using semaphores: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800" dirty="0" smtClean="0">
                <a:ea typeface="ＭＳ Ｐゴシック" pitchFamily="84" charset="-128"/>
              </a:rPr>
              <a:t>Implementation (with busy waiting)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3733800" cy="5486400"/>
          </a:xfrm>
          <a:noFill/>
        </p:spPr>
        <p:txBody>
          <a:bodyPr lIns="90488" tIns="44450" rIns="90488" bIns="44450"/>
          <a:lstStyle/>
          <a:p>
            <a:r>
              <a:rPr lang="en-US" sz="2000" dirty="0" smtClean="0">
                <a:ea typeface="ＭＳ Ｐゴシック" pitchFamily="84" charset="-128"/>
              </a:rPr>
              <a:t>Binary Semaphores:</a:t>
            </a:r>
            <a:br>
              <a:rPr lang="en-US" sz="2000" dirty="0" smtClean="0">
                <a:ea typeface="ＭＳ Ｐゴシック" pitchFamily="84" charset="-128"/>
              </a:rPr>
            </a:br>
            <a:endParaRPr lang="en-US" sz="2000" dirty="0" smtClean="0">
              <a:ea typeface="ＭＳ Ｐゴシック" pitchFamily="84" charset="-128"/>
            </a:endParaRPr>
          </a:p>
          <a:p>
            <a:pPr>
              <a:buFontTx/>
              <a:buNone/>
            </a:pPr>
            <a:r>
              <a:rPr lang="en-US" sz="1800" b="1" dirty="0" smtClean="0">
                <a:ea typeface="ＭＳ Ｐゴシック" pitchFamily="84" charset="-128"/>
              </a:rPr>
              <a:t>P</a:t>
            </a:r>
            <a:r>
              <a:rPr lang="en-US" sz="1800" dirty="0" smtClean="0">
                <a:ea typeface="ＭＳ Ｐゴシック" pitchFamily="84" charset="-128"/>
              </a:rPr>
              <a:t>(</a:t>
            </a:r>
            <a:r>
              <a:rPr lang="en-US" sz="1800" dirty="0" err="1" smtClean="0">
                <a:ea typeface="ＭＳ Ｐゴシック" pitchFamily="84" charset="-128"/>
              </a:rPr>
              <a:t>BinSemaphore</a:t>
            </a:r>
            <a:r>
              <a:rPr lang="en-US" sz="1800" dirty="0" smtClean="0">
                <a:ea typeface="ＭＳ Ｐゴシック" pitchFamily="84" charset="-128"/>
              </a:rPr>
              <a:t> * s) {</a:t>
            </a: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	key = FALSE;</a:t>
            </a:r>
          </a:p>
          <a:p>
            <a:pPr>
              <a:buFontTx/>
              <a:buNone/>
            </a:pPr>
            <a:r>
              <a:rPr lang="en-US" sz="1800" b="1" dirty="0" smtClean="0">
                <a:ea typeface="ＭＳ Ｐゴシック" pitchFamily="84" charset="-128"/>
              </a:rPr>
              <a:t>	do</a:t>
            </a:r>
            <a:r>
              <a:rPr lang="en-US" sz="1800" dirty="0" smtClean="0">
                <a:ea typeface="ＭＳ Ｐゴシック" pitchFamily="84" charset="-128"/>
              </a:rPr>
              <a:t> exchange(</a:t>
            </a:r>
            <a:r>
              <a:rPr lang="en-US" sz="1800" dirty="0" err="1" smtClean="0">
                <a:ea typeface="ＭＳ Ｐゴシック" pitchFamily="84" charset="-128"/>
              </a:rPr>
              <a:t>s.value</a:t>
            </a:r>
            <a:r>
              <a:rPr lang="en-US" sz="1800" dirty="0" smtClean="0">
                <a:ea typeface="ＭＳ Ｐゴシック" pitchFamily="84" charset="-128"/>
              </a:rPr>
              <a:t>, key)</a:t>
            </a:r>
          </a:p>
          <a:p>
            <a:pPr>
              <a:buFontTx/>
              <a:buNone/>
            </a:pPr>
            <a:r>
              <a:rPr lang="en-US" sz="1800" b="1" dirty="0" smtClean="0">
                <a:ea typeface="ＭＳ Ｐゴシック" pitchFamily="84" charset="-128"/>
              </a:rPr>
              <a:t>	while</a:t>
            </a:r>
            <a:r>
              <a:rPr lang="en-US" sz="1800" dirty="0" smtClean="0">
                <a:ea typeface="ＭＳ Ｐゴシック" pitchFamily="84" charset="-128"/>
              </a:rPr>
              <a:t> (key == FALSE);</a:t>
            </a: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}</a:t>
            </a:r>
          </a:p>
          <a:p>
            <a:pPr>
              <a:buFontTx/>
              <a:buNone/>
            </a:pPr>
            <a:endParaRPr lang="en-US" sz="1800" dirty="0" smtClean="0">
              <a:ea typeface="ＭＳ Ｐゴシック" pitchFamily="84" charset="-128"/>
            </a:endParaRPr>
          </a:p>
          <a:p>
            <a:pPr>
              <a:buFontTx/>
              <a:buNone/>
            </a:pPr>
            <a:r>
              <a:rPr lang="en-US" sz="1800" b="1" dirty="0" smtClean="0">
                <a:ea typeface="ＭＳ Ｐゴシック" pitchFamily="84" charset="-128"/>
              </a:rPr>
              <a:t>V</a:t>
            </a:r>
            <a:r>
              <a:rPr lang="en-US" sz="1800" dirty="0" smtClean="0">
                <a:ea typeface="ＭＳ Ｐゴシック" pitchFamily="84" charset="-128"/>
              </a:rPr>
              <a:t>(</a:t>
            </a:r>
            <a:r>
              <a:rPr lang="en-US" sz="1800" dirty="0" err="1" smtClean="0">
                <a:ea typeface="ＭＳ Ｐゴシック" pitchFamily="84" charset="-128"/>
              </a:rPr>
              <a:t>BinSemaphore</a:t>
            </a:r>
            <a:r>
              <a:rPr lang="en-US" sz="1800" dirty="0" smtClean="0">
                <a:ea typeface="ＭＳ Ｐゴシック" pitchFamily="84" charset="-128"/>
              </a:rPr>
              <a:t> * s) {</a:t>
            </a: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	</a:t>
            </a:r>
            <a:r>
              <a:rPr lang="en-US" sz="1800" dirty="0" err="1" smtClean="0">
                <a:ea typeface="ＭＳ Ｐゴシック" pitchFamily="84" charset="-128"/>
              </a:rPr>
              <a:t>s.value</a:t>
            </a:r>
            <a:r>
              <a:rPr lang="en-US" sz="1800" dirty="0" smtClean="0">
                <a:ea typeface="ＭＳ Ｐゴシック" pitchFamily="84" charset="-128"/>
              </a:rPr>
              <a:t> = TRUE;</a:t>
            </a: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}</a:t>
            </a:r>
          </a:p>
          <a:p>
            <a:pPr>
              <a:buFontTx/>
              <a:buNone/>
            </a:pPr>
            <a:endParaRPr lang="en-US" sz="1800" dirty="0" smtClean="0">
              <a:ea typeface="ＭＳ Ｐゴシック" pitchFamily="84" charset="-128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419600" y="914400"/>
            <a:ext cx="4572000" cy="579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Comic Sans MS" pitchFamily="66" charset="0"/>
              </a:rPr>
              <a:t>General Semaphores:</a:t>
            </a:r>
          </a:p>
          <a:p>
            <a:pPr marL="342900" indent="-342900">
              <a:spcBef>
                <a:spcPct val="20000"/>
              </a:spcBef>
            </a:pPr>
            <a:endParaRPr lang="en-US" sz="1800" b="1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 err="1">
                <a:latin typeface="Comic Sans MS" pitchFamily="66" charset="0"/>
              </a:rPr>
              <a:t>BinSemaphore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* </a:t>
            </a:r>
            <a:r>
              <a:rPr lang="en-US" dirty="0" err="1">
                <a:latin typeface="Comic Sans MS" pitchFamily="66" charset="0"/>
              </a:rPr>
              <a:t>mutex</a:t>
            </a:r>
            <a:r>
              <a:rPr lang="en-US" dirty="0">
                <a:latin typeface="Comic Sans MS" pitchFamily="66" charset="0"/>
              </a:rPr>
              <a:t> /*TRUE*/</a:t>
            </a:r>
            <a:endParaRPr lang="en-US" b="1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 err="1">
                <a:latin typeface="Comic Sans MS" pitchFamily="66" charset="0"/>
              </a:rPr>
              <a:t>BinSemaphore</a:t>
            </a:r>
            <a:r>
              <a:rPr lang="en-US" dirty="0">
                <a:latin typeface="Comic Sans MS" pitchFamily="66" charset="0"/>
              </a:rPr>
              <a:t> * delay /*FALSE*/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 </a:t>
            </a:r>
            <a:endParaRPr lang="en-US" b="1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(Semaphore * s) 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P(</a:t>
            </a:r>
            <a:r>
              <a:rPr lang="en-US" dirty="0" err="1" smtClean="0">
                <a:latin typeface="Comic Sans MS" pitchFamily="66" charset="0"/>
              </a:rPr>
              <a:t>mutex</a:t>
            </a:r>
            <a:r>
              <a:rPr lang="en-US" dirty="0">
                <a:latin typeface="Comic Sans MS" pitchFamily="66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s.value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err="1">
                <a:latin typeface="Comic Sans MS" pitchFamily="66" charset="0"/>
              </a:rPr>
              <a:t>s.value</a:t>
            </a:r>
            <a:r>
              <a:rPr lang="en-US" dirty="0">
                <a:latin typeface="Comic Sans MS" pitchFamily="66" charset="0"/>
              </a:rPr>
              <a:t> - 1;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b="1" dirty="0" smtClean="0">
                <a:latin typeface="Comic Sans MS" pitchFamily="66" charset="0"/>
              </a:rPr>
              <a:t>if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(</a:t>
            </a:r>
            <a:r>
              <a:rPr lang="en-US" dirty="0" err="1">
                <a:latin typeface="Comic Sans MS" pitchFamily="66" charset="0"/>
              </a:rPr>
              <a:t>s.value</a:t>
            </a:r>
            <a:r>
              <a:rPr lang="en-US" dirty="0">
                <a:latin typeface="Comic Sans MS" pitchFamily="66" charset="0"/>
              </a:rPr>
              <a:t> &lt; 0)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	{ </a:t>
            </a:r>
            <a:r>
              <a:rPr lang="en-US" dirty="0">
                <a:latin typeface="Comic Sans MS" pitchFamily="66" charset="0"/>
              </a:rPr>
              <a:t>V(</a:t>
            </a:r>
            <a:r>
              <a:rPr lang="en-US" dirty="0" err="1">
                <a:latin typeface="Comic Sans MS" pitchFamily="66" charset="0"/>
              </a:rPr>
              <a:t>mutex</a:t>
            </a:r>
            <a:r>
              <a:rPr lang="en-US" dirty="0">
                <a:latin typeface="Comic Sans MS" pitchFamily="66" charset="0"/>
              </a:rPr>
              <a:t>); P(delay); }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latin typeface="Comic Sans MS" pitchFamily="66" charset="0"/>
              </a:rPr>
              <a:t>	else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V(</a:t>
            </a:r>
            <a:r>
              <a:rPr lang="en-US" dirty="0" err="1">
                <a:latin typeface="Comic Sans MS" pitchFamily="66" charset="0"/>
              </a:rPr>
              <a:t>mutex</a:t>
            </a:r>
            <a:r>
              <a:rPr lang="en-US" dirty="0">
                <a:latin typeface="Comic Sans MS" pitchFamily="66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mic Sans MS" pitchFamily="66" charset="0"/>
              </a:rPr>
              <a:t>V</a:t>
            </a:r>
            <a:r>
              <a:rPr lang="en-US" dirty="0">
                <a:latin typeface="Comic Sans MS" pitchFamily="66" charset="0"/>
              </a:rPr>
              <a:t>(Semaphore * s) 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	</a:t>
            </a:r>
            <a:r>
              <a:rPr lang="en-US" dirty="0" smtClean="0">
                <a:latin typeface="Comic Sans MS" pitchFamily="66" charset="0"/>
              </a:rPr>
              <a:t>P(</a:t>
            </a:r>
            <a:r>
              <a:rPr lang="en-US" dirty="0" err="1" smtClean="0">
                <a:latin typeface="Comic Sans MS" pitchFamily="66" charset="0"/>
              </a:rPr>
              <a:t>mutex</a:t>
            </a:r>
            <a:r>
              <a:rPr lang="en-US" dirty="0">
                <a:latin typeface="Comic Sans MS" pitchFamily="66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s.value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err="1">
                <a:latin typeface="Comic Sans MS" pitchFamily="66" charset="0"/>
              </a:rPr>
              <a:t>s.value</a:t>
            </a:r>
            <a:r>
              <a:rPr lang="en-US" dirty="0">
                <a:latin typeface="Comic Sans MS" pitchFamily="66" charset="0"/>
              </a:rPr>
              <a:t> + 1;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 smtClean="0">
                <a:latin typeface="Comic Sans MS" pitchFamily="66" charset="0"/>
              </a:rPr>
              <a:t>	if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(</a:t>
            </a:r>
            <a:r>
              <a:rPr lang="en-US" dirty="0" err="1">
                <a:latin typeface="Comic Sans MS" pitchFamily="66" charset="0"/>
              </a:rPr>
              <a:t>s.value</a:t>
            </a:r>
            <a:r>
              <a:rPr lang="en-US" dirty="0">
                <a:latin typeface="Comic Sans MS" pitchFamily="66" charset="0"/>
              </a:rPr>
              <a:t> &lt;= 0) V(delay);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V(</a:t>
            </a:r>
            <a:r>
              <a:rPr lang="en-US" dirty="0" err="1" smtClean="0">
                <a:latin typeface="Comic Sans MS" pitchFamily="66" charset="0"/>
              </a:rPr>
              <a:t>mutex</a:t>
            </a:r>
            <a:r>
              <a:rPr lang="en-US" dirty="0">
                <a:latin typeface="Comic Sans MS" pitchFamily="66" charset="0"/>
              </a:rPr>
              <a:t>);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996950" y="1163638"/>
            <a:ext cx="42545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1150" y="2749550"/>
            <a:ext cx="4178300" cy="364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06950" y="2749550"/>
            <a:ext cx="4025900" cy="364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Implementation (“without” busy waiting)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2895600"/>
            <a:ext cx="4267200" cy="37338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ea typeface="ＭＳ Ｐゴシック" pitchFamily="84" charset="-128"/>
              </a:rPr>
              <a:t>P</a:t>
            </a:r>
            <a:r>
              <a:rPr lang="en-US" sz="1800" dirty="0" smtClean="0">
                <a:ea typeface="ＭＳ Ｐゴシック" pitchFamily="84" charset="-128"/>
              </a:rPr>
              <a:t>(Semaphore * s)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ea typeface="ＭＳ Ｐゴシック" pitchFamily="84" charset="-128"/>
              </a:rPr>
              <a:t>	while</a:t>
            </a:r>
            <a:r>
              <a:rPr lang="en-US" sz="1800" dirty="0" smtClean="0">
                <a:ea typeface="ＭＳ Ｐゴシック" pitchFamily="84" charset="-128"/>
              </a:rPr>
              <a:t> (</a:t>
            </a:r>
            <a:r>
              <a:rPr lang="en-US" sz="1800" i="1" dirty="0" err="1" smtClean="0">
                <a:ea typeface="ＭＳ Ｐゴシック" pitchFamily="84" charset="-128"/>
              </a:rPr>
              <a:t>TestAndSet</a:t>
            </a:r>
            <a:r>
              <a:rPr lang="en-US" sz="1800" dirty="0" smtClean="0">
                <a:ea typeface="ＭＳ Ｐゴシック" pitchFamily="84" charset="-128"/>
              </a:rPr>
              <a:t>(lock))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ea typeface="ＭＳ Ｐゴシック" pitchFamily="84" charset="-128"/>
              </a:rPr>
              <a:t>		</a:t>
            </a:r>
            <a:r>
              <a:rPr lang="en-US" sz="1800" b="1" dirty="0" err="1" smtClean="0">
                <a:ea typeface="ＭＳ Ｐゴシック" pitchFamily="84" charset="-128"/>
              </a:rPr>
              <a:t>no_op</a:t>
            </a:r>
            <a:r>
              <a:rPr lang="en-US" sz="1800" dirty="0" smtClean="0">
                <a:ea typeface="ＭＳ Ｐゴシック" pitchFamily="8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	</a:t>
            </a:r>
            <a:r>
              <a:rPr lang="en-US" sz="1800" dirty="0" err="1" smtClean="0">
                <a:ea typeface="ＭＳ Ｐゴシック" pitchFamily="84" charset="-128"/>
              </a:rPr>
              <a:t>s.value</a:t>
            </a:r>
            <a:r>
              <a:rPr lang="en-US" sz="1800" dirty="0" smtClean="0">
                <a:ea typeface="ＭＳ Ｐゴシック" pitchFamily="84" charset="-128"/>
              </a:rPr>
              <a:t> = </a:t>
            </a:r>
            <a:r>
              <a:rPr lang="en-US" sz="1800" dirty="0" err="1" smtClean="0">
                <a:ea typeface="ＭＳ Ｐゴシック" pitchFamily="84" charset="-128"/>
              </a:rPr>
              <a:t>s.value</a:t>
            </a:r>
            <a:r>
              <a:rPr lang="en-US" sz="1800" dirty="0" smtClean="0">
                <a:ea typeface="ＭＳ Ｐゴシック" pitchFamily="84" charset="-128"/>
              </a:rPr>
              <a:t> - 1;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ea typeface="ＭＳ Ｐゴシック" pitchFamily="84" charset="-128"/>
              </a:rPr>
              <a:t>	if</a:t>
            </a:r>
            <a:r>
              <a:rPr lang="en-US" sz="1800" dirty="0" smtClean="0">
                <a:ea typeface="ＭＳ Ｐゴシック" pitchFamily="84" charset="-128"/>
              </a:rPr>
              <a:t> (</a:t>
            </a:r>
            <a:r>
              <a:rPr lang="en-US" sz="1800" dirty="0" err="1" smtClean="0">
                <a:ea typeface="ＭＳ Ｐゴシック" pitchFamily="84" charset="-128"/>
              </a:rPr>
              <a:t>s.value</a:t>
            </a:r>
            <a:r>
              <a:rPr lang="en-US" sz="1800" dirty="0" smtClean="0">
                <a:ea typeface="ＭＳ Ｐゴシック" pitchFamily="84" charset="-128"/>
              </a:rPr>
              <a:t> &lt; 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i="1" dirty="0" smtClean="0">
                <a:ea typeface="ＭＳ Ｐゴシック" pitchFamily="84" charset="-128"/>
              </a:rPr>
              <a:t>		append</a:t>
            </a:r>
            <a:r>
              <a:rPr lang="en-US" sz="1800" dirty="0" smtClean="0">
                <a:ea typeface="ＭＳ Ｐゴシック" pitchFamily="84" charset="-128"/>
              </a:rPr>
              <a:t>(</a:t>
            </a:r>
            <a:r>
              <a:rPr lang="en-US" sz="1800" dirty="0" err="1" smtClean="0">
                <a:ea typeface="ＭＳ Ｐゴシック" pitchFamily="84" charset="-128"/>
              </a:rPr>
              <a:t>this_process</a:t>
            </a:r>
            <a:r>
              <a:rPr lang="en-US" sz="1800" dirty="0" smtClean="0">
                <a:ea typeface="ＭＳ Ｐゴシック" pitchFamily="84" charset="-128"/>
              </a:rPr>
              <a:t>, </a:t>
            </a:r>
            <a:r>
              <a:rPr lang="en-US" sz="1800" dirty="0" err="1" smtClean="0">
                <a:ea typeface="ＭＳ Ｐゴシック" pitchFamily="84" charset="-128"/>
              </a:rPr>
              <a:t>s.L</a:t>
            </a:r>
            <a:r>
              <a:rPr lang="en-US" sz="1800" dirty="0" smtClean="0">
                <a:ea typeface="ＭＳ Ｐゴシック" pitchFamily="84" charset="-128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		lock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i="1" dirty="0" smtClean="0">
                <a:ea typeface="ＭＳ Ｐゴシック" pitchFamily="84" charset="-128"/>
              </a:rPr>
              <a:t>		sleep</a:t>
            </a:r>
            <a:r>
              <a:rPr lang="en-US" sz="1800" dirty="0" smtClean="0">
                <a:ea typeface="ＭＳ Ｐゴシック" pitchFamily="84" charset="-128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	lock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}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762000" y="1066800"/>
            <a:ext cx="1663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>
                <a:latin typeface="Comic Sans MS" pitchFamily="66" charset="0"/>
              </a:rPr>
              <a:t>Semaphore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371600" y="1371600"/>
            <a:ext cx="360355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 err="1">
                <a:latin typeface="Comic Sans MS" pitchFamily="66" charset="0"/>
              </a:rPr>
              <a:t>bool</a:t>
            </a:r>
            <a:r>
              <a:rPr lang="en-US" dirty="0">
                <a:latin typeface="Comic Sans MS" pitchFamily="66" charset="0"/>
              </a:rPr>
              <a:t>      </a:t>
            </a:r>
            <a:r>
              <a:rPr lang="en-US" dirty="0" smtClean="0">
                <a:latin typeface="Comic Sans MS" pitchFamily="66" charset="0"/>
              </a:rPr>
              <a:t>  lock</a:t>
            </a:r>
            <a:r>
              <a:rPr lang="en-US" dirty="0">
                <a:latin typeface="Comic Sans MS" pitchFamily="66" charset="0"/>
              </a:rPr>
              <a:t>;  </a:t>
            </a:r>
            <a:r>
              <a:rPr lang="en-US" dirty="0" smtClean="0">
                <a:latin typeface="Comic Sans MS" pitchFamily="66" charset="0"/>
              </a:rPr>
              <a:t>  </a:t>
            </a:r>
            <a:r>
              <a:rPr lang="en-US" dirty="0">
                <a:latin typeface="Comic Sans MS" pitchFamily="66" charset="0"/>
              </a:rPr>
              <a:t>/* init to FALSE */</a:t>
            </a:r>
          </a:p>
          <a:p>
            <a:r>
              <a:rPr lang="en-US" dirty="0" err="1">
                <a:latin typeface="Comic Sans MS" pitchFamily="66" charset="0"/>
              </a:rPr>
              <a:t>int</a:t>
            </a:r>
            <a:r>
              <a:rPr lang="en-US" dirty="0">
                <a:latin typeface="Comic Sans MS" pitchFamily="66" charset="0"/>
              </a:rPr>
              <a:t>       </a:t>
            </a:r>
            <a:r>
              <a:rPr lang="en-US" dirty="0" smtClean="0">
                <a:latin typeface="Comic Sans MS" pitchFamily="66" charset="0"/>
              </a:rPr>
              <a:t>   value</a:t>
            </a:r>
            <a:r>
              <a:rPr lang="en-US" dirty="0">
                <a:latin typeface="Comic Sans MS" pitchFamily="66" charset="0"/>
              </a:rPr>
              <a:t>;</a:t>
            </a:r>
          </a:p>
          <a:p>
            <a:r>
              <a:rPr lang="en-US" dirty="0" err="1">
                <a:latin typeface="Comic Sans MS" pitchFamily="66" charset="0"/>
              </a:rPr>
              <a:t>PCBList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* </a:t>
            </a:r>
            <a:r>
              <a:rPr lang="en-US" dirty="0">
                <a:latin typeface="Comic Sans MS" pitchFamily="66" charset="0"/>
              </a:rPr>
              <a:t>L;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645150" y="2078038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330950" y="2078038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16750" y="2078038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702550" y="2078038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282950" y="2224088"/>
            <a:ext cx="234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6026150" y="2224088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6711950" y="2224088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7397750" y="2224088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8083550" y="2224088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8382000" y="2230438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27" name="Group 23"/>
          <p:cNvGrpSpPr>
            <a:grpSpLocks/>
          </p:cNvGrpSpPr>
          <p:nvPr/>
        </p:nvGrpSpPr>
        <p:grpSpPr bwMode="auto">
          <a:xfrm>
            <a:off x="8264525" y="2538413"/>
            <a:ext cx="234950" cy="128587"/>
            <a:chOff x="5206" y="1494"/>
            <a:chExt cx="148" cy="81"/>
          </a:xfrm>
        </p:grpSpPr>
        <p:sp>
          <p:nvSpPr>
            <p:cNvPr id="68630" name="Line 19"/>
            <p:cNvSpPr>
              <a:spLocks noChangeShapeType="1"/>
            </p:cNvSpPr>
            <p:nvPr/>
          </p:nvSpPr>
          <p:spPr bwMode="auto">
            <a:xfrm>
              <a:off x="5206" y="1494"/>
              <a:ext cx="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1" name="Line 20"/>
            <p:cNvSpPr>
              <a:spLocks noChangeShapeType="1"/>
            </p:cNvSpPr>
            <p:nvPr/>
          </p:nvSpPr>
          <p:spPr bwMode="auto">
            <a:xfrm>
              <a:off x="5236" y="1522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Line 21"/>
            <p:cNvSpPr>
              <a:spLocks noChangeShapeType="1"/>
            </p:cNvSpPr>
            <p:nvPr/>
          </p:nvSpPr>
          <p:spPr bwMode="auto">
            <a:xfrm>
              <a:off x="5262" y="1550"/>
              <a:ext cx="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3" name="Line 22"/>
            <p:cNvSpPr>
              <a:spLocks noChangeShapeType="1"/>
            </p:cNvSpPr>
            <p:nvPr/>
          </p:nvSpPr>
          <p:spPr bwMode="auto">
            <a:xfrm>
              <a:off x="5280" y="1574"/>
              <a:ext cx="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8" name="Rectangle 24"/>
          <p:cNvSpPr>
            <a:spLocks noChangeArrowheads="1"/>
          </p:cNvSpPr>
          <p:nvPr/>
        </p:nvSpPr>
        <p:spPr bwMode="auto">
          <a:xfrm>
            <a:off x="5929313" y="1592263"/>
            <a:ext cx="18383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/>
              <a:t>blocked processes</a:t>
            </a:r>
          </a:p>
        </p:txBody>
      </p:sp>
      <p:sp>
        <p:nvSpPr>
          <p:cNvPr id="68629" name="Rectangle 25"/>
          <p:cNvSpPr>
            <a:spLocks noChangeArrowheads="1"/>
          </p:cNvSpPr>
          <p:nvPr/>
        </p:nvSpPr>
        <p:spPr bwMode="auto">
          <a:xfrm>
            <a:off x="4953000" y="2895600"/>
            <a:ext cx="3886200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latin typeface="Comic Sans MS" pitchFamily="66" charset="0"/>
              </a:rPr>
              <a:t>V</a:t>
            </a:r>
            <a:r>
              <a:rPr lang="en-US" dirty="0">
                <a:latin typeface="Comic Sans MS" pitchFamily="66" charset="0"/>
              </a:rPr>
              <a:t>(Semaphore * s)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latin typeface="Comic Sans MS" pitchFamily="66" charset="0"/>
              </a:rPr>
              <a:t>	while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(</a:t>
            </a:r>
            <a:r>
              <a:rPr lang="en-US" i="1" dirty="0" err="1">
                <a:latin typeface="Comic Sans MS" pitchFamily="66" charset="0"/>
              </a:rPr>
              <a:t>TestAndSet</a:t>
            </a:r>
            <a:r>
              <a:rPr lang="en-US" dirty="0">
                <a:latin typeface="Comic Sans MS" pitchFamily="66" charset="0"/>
              </a:rPr>
              <a:t>(lock))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latin typeface="Comic Sans MS" pitchFamily="66" charset="0"/>
              </a:rPr>
              <a:t>		</a:t>
            </a:r>
            <a:r>
              <a:rPr lang="en-US" b="1" dirty="0" err="1" smtClean="0">
                <a:latin typeface="Comic Sans MS" pitchFamily="66" charset="0"/>
              </a:rPr>
              <a:t>no_op</a:t>
            </a:r>
            <a:r>
              <a:rPr lang="en-US" dirty="0">
                <a:latin typeface="Comic Sans MS" pitchFamily="66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s.value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err="1">
                <a:latin typeface="Comic Sans MS" pitchFamily="66" charset="0"/>
              </a:rPr>
              <a:t>s.value</a:t>
            </a:r>
            <a:r>
              <a:rPr lang="en-US" dirty="0">
                <a:latin typeface="Comic Sans MS" pitchFamily="66" charset="0"/>
              </a:rPr>
              <a:t>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latin typeface="Comic Sans MS" pitchFamily="66" charset="0"/>
              </a:rPr>
              <a:t>	if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(</a:t>
            </a:r>
            <a:r>
              <a:rPr lang="en-US" dirty="0" err="1">
                <a:latin typeface="Comic Sans MS" pitchFamily="66" charset="0"/>
              </a:rPr>
              <a:t>s.value</a:t>
            </a:r>
            <a:r>
              <a:rPr lang="en-US" dirty="0">
                <a:latin typeface="Comic Sans MS" pitchFamily="66" charset="0"/>
              </a:rPr>
              <a:t> &lt;= 0)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	PCB </a:t>
            </a:r>
            <a:r>
              <a:rPr lang="en-US" dirty="0">
                <a:latin typeface="Comic Sans MS" pitchFamily="66" charset="0"/>
              </a:rPr>
              <a:t>* p = </a:t>
            </a:r>
            <a:r>
              <a:rPr lang="en-US" i="1" dirty="0">
                <a:latin typeface="Comic Sans MS" pitchFamily="66" charset="0"/>
              </a:rPr>
              <a:t>remove</a:t>
            </a:r>
            <a:r>
              <a:rPr lang="en-US" dirty="0">
                <a:latin typeface="Comic Sans MS" pitchFamily="66" charset="0"/>
              </a:rPr>
              <a:t>(</a:t>
            </a:r>
            <a:r>
              <a:rPr lang="en-US" dirty="0" err="1">
                <a:latin typeface="Comic Sans MS" pitchFamily="66" charset="0"/>
              </a:rPr>
              <a:t>s.L</a:t>
            </a:r>
            <a:r>
              <a:rPr lang="en-US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i="1" dirty="0" smtClean="0">
                <a:latin typeface="Comic Sans MS" pitchFamily="66" charset="0"/>
              </a:rPr>
              <a:t>		wakeup</a:t>
            </a:r>
            <a:r>
              <a:rPr lang="en-US" dirty="0" smtClean="0">
                <a:latin typeface="Comic Sans MS" pitchFamily="66" charset="0"/>
              </a:rPr>
              <a:t>(p</a:t>
            </a:r>
            <a:r>
              <a:rPr lang="en-US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}</a:t>
            </a:r>
            <a:endParaRPr lang="en-US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Comic Sans MS" pitchFamily="66" charset="0"/>
              </a:rPr>
              <a:t>	lock </a:t>
            </a:r>
            <a:r>
              <a:rPr lang="en-US" dirty="0">
                <a:latin typeface="Comic Sans MS" pitchFamily="66" charset="0"/>
              </a:rPr>
              <a:t>= FALSE;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Synchronization: Critical Sections &amp; Semaphores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4102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Why?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 	Examples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What?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The Critical Section Problem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How?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Software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	Hardware-supported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The basic synchronization mechanism: Semaphores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ea typeface="ＭＳ Ｐゴシック" pitchFamily="84" charset="-128"/>
              </a:rPr>
              <a:t>Classical synchronization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Synchronization: Critical Sections &amp; Semaphores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4102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chemeClr val="accent2"/>
                </a:solidFill>
                <a:ea typeface="ＭＳ Ｐゴシック" pitchFamily="84" charset="-128"/>
              </a:rPr>
              <a:t>Why?</a:t>
            </a:r>
            <a:r>
              <a:rPr lang="en-US" sz="2800" dirty="0" smtClean="0">
                <a:ea typeface="ＭＳ Ｐゴシック" pitchFamily="84" charset="-128"/>
              </a:rPr>
              <a:t>  	Examples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chemeClr val="accent2"/>
                </a:solidFill>
                <a:ea typeface="ＭＳ Ｐゴシック" pitchFamily="84" charset="-128"/>
              </a:rPr>
              <a:t>What?</a:t>
            </a:r>
            <a:r>
              <a:rPr lang="en-US" sz="2800" dirty="0" smtClean="0">
                <a:ea typeface="ＭＳ Ｐゴシック" pitchFamily="84" charset="-128"/>
              </a:rPr>
              <a:t> 	The Critical Section Problem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chemeClr val="accent2"/>
                </a:solidFill>
                <a:ea typeface="ＭＳ Ｐゴシック" pitchFamily="84" charset="-128"/>
              </a:rPr>
              <a:t>How?</a:t>
            </a:r>
            <a:r>
              <a:rPr lang="en-US" sz="2800" dirty="0" smtClean="0">
                <a:ea typeface="ＭＳ Ｐゴシック" pitchFamily="84" charset="-128"/>
              </a:rPr>
              <a:t> 	Software solutions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ea typeface="ＭＳ Ｐゴシック" pitchFamily="84" charset="-128"/>
              </a:rPr>
              <a:t> 		Hardware-supported solutions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ea typeface="ＭＳ Ｐゴシック" pitchFamily="84" charset="-128"/>
              </a:rPr>
              <a:t>The basic synchronization mechanism: </a:t>
            </a:r>
            <a:r>
              <a:rPr lang="en-US" sz="2800" dirty="0" smtClean="0">
                <a:solidFill>
                  <a:schemeClr val="tx2"/>
                </a:solidFill>
                <a:ea typeface="ＭＳ Ｐゴシック" pitchFamily="84" charset="-128"/>
              </a:rPr>
              <a:t>Semaphores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ea typeface="ＭＳ Ｐゴシック" pitchFamily="84" charset="-128"/>
              </a:rPr>
              <a:t>Classical synchronization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883150" y="1911350"/>
            <a:ext cx="3644900" cy="455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15950" y="1911350"/>
            <a:ext cx="3644900" cy="455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Classical Problems: </a:t>
            </a:r>
            <a:r>
              <a:rPr lang="en-US" sz="2800" b="1" smtClean="0">
                <a:ea typeface="ＭＳ Ｐゴシック" pitchFamily="84" charset="-128"/>
              </a:rPr>
              <a:t>Producer-Consumer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823913" y="2012950"/>
            <a:ext cx="3746500" cy="3963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 i="1" dirty="0">
                <a:latin typeface="Comic Sans MS" pitchFamily="66" charset="0"/>
              </a:rPr>
              <a:t>Producer: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b="1" dirty="0">
                <a:latin typeface="Comic Sans MS" pitchFamily="66" charset="0"/>
              </a:rPr>
              <a:t>while</a:t>
            </a:r>
            <a:r>
              <a:rPr lang="en-US" sz="1800" dirty="0">
                <a:latin typeface="Comic Sans MS" pitchFamily="66" charset="0"/>
              </a:rPr>
              <a:t> (TRUE) {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i="1" dirty="0">
                <a:latin typeface="Comic Sans MS" pitchFamily="66" charset="0"/>
              </a:rPr>
              <a:t>produce item;</a:t>
            </a:r>
            <a:endParaRPr lang="en-US" sz="1800" dirty="0">
              <a:latin typeface="Comic Sans MS" pitchFamily="66" charset="0"/>
            </a:endParaRP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P(</a:t>
            </a:r>
            <a:r>
              <a:rPr lang="en-US" sz="1800" dirty="0" err="1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i="1" dirty="0">
                <a:latin typeface="Comic Sans MS" pitchFamily="66" charset="0"/>
              </a:rPr>
              <a:t>deposit item;</a:t>
            </a:r>
            <a:endParaRPr lang="en-US" sz="1800" dirty="0">
              <a:latin typeface="Comic Sans MS" pitchFamily="66" charset="0"/>
            </a:endParaRP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V(</a:t>
            </a:r>
            <a:r>
              <a:rPr lang="en-US" sz="1800" dirty="0" err="1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r>
              <a:rPr lang="en-US" sz="1800" dirty="0">
                <a:latin typeface="Comic Sans MS" pitchFamily="66" charset="0"/>
              </a:rPr>
              <a:t>  V(n);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091113" y="2012950"/>
            <a:ext cx="3822700" cy="3963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 i="1">
                <a:latin typeface="Comic Sans MS" pitchFamily="66" charset="0"/>
              </a:rPr>
              <a:t>Consumer:</a:t>
            </a: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 b="1">
                <a:latin typeface="Comic Sans MS" pitchFamily="66" charset="0"/>
              </a:rPr>
              <a:t>while</a:t>
            </a:r>
            <a:r>
              <a:rPr lang="en-US" sz="1800">
                <a:latin typeface="Comic Sans MS" pitchFamily="66" charset="0"/>
              </a:rPr>
              <a:t> (TRUE) {</a:t>
            </a: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  P(n);</a:t>
            </a:r>
          </a:p>
          <a:p>
            <a:r>
              <a:rPr lang="en-US" sz="1800">
                <a:latin typeface="Comic Sans MS" pitchFamily="66" charset="0"/>
              </a:rPr>
              <a:t>  P(mutex);</a:t>
            </a:r>
          </a:p>
          <a:p>
            <a:r>
              <a:rPr lang="en-US" sz="1800" i="1">
                <a:latin typeface="Comic Sans MS" pitchFamily="66" charset="0"/>
              </a:rPr>
              <a:t>  </a:t>
            </a:r>
          </a:p>
          <a:p>
            <a:r>
              <a:rPr lang="en-US" sz="1800" i="1">
                <a:latin typeface="Comic Sans MS" pitchFamily="66" charset="0"/>
              </a:rPr>
              <a:t>  remove item;</a:t>
            </a:r>
            <a:endParaRPr lang="en-US" sz="1800">
              <a:latin typeface="Comic Sans MS" pitchFamily="66" charset="0"/>
            </a:endParaRP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  V(mutex);</a:t>
            </a: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  </a:t>
            </a:r>
            <a:r>
              <a:rPr lang="en-US" sz="1800" i="1">
                <a:latin typeface="Comic Sans MS" pitchFamily="66" charset="0"/>
              </a:rPr>
              <a:t>consume item;</a:t>
            </a:r>
            <a:endParaRPr lang="en-US" sz="1800">
              <a:latin typeface="Comic Sans MS" pitchFamily="66" charset="0"/>
            </a:endParaRP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}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281113" y="1038225"/>
            <a:ext cx="5576849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Semaphore   </a:t>
            </a:r>
            <a:r>
              <a:rPr lang="en-US" sz="1800" dirty="0" smtClean="0">
                <a:latin typeface="Comic Sans MS" pitchFamily="66" charset="0"/>
              </a:rPr>
              <a:t>     </a:t>
            </a:r>
            <a:r>
              <a:rPr lang="en-US" sz="1800" dirty="0">
                <a:latin typeface="Comic Sans MS" pitchFamily="66" charset="0"/>
              </a:rPr>
              <a:t>* n;    </a:t>
            </a:r>
            <a:r>
              <a:rPr lang="en-US" sz="1800" dirty="0" smtClean="0">
                <a:latin typeface="Comic Sans MS" pitchFamily="66" charset="0"/>
              </a:rPr>
              <a:t>     </a:t>
            </a:r>
            <a:r>
              <a:rPr lang="en-US" sz="1800" dirty="0">
                <a:latin typeface="Comic Sans MS" pitchFamily="66" charset="0"/>
              </a:rPr>
              <a:t>/* initialized to 0    */</a:t>
            </a:r>
          </a:p>
          <a:p>
            <a:r>
              <a:rPr lang="en-US" sz="1800" dirty="0" err="1">
                <a:latin typeface="Comic Sans MS" pitchFamily="66" charset="0"/>
              </a:rPr>
              <a:t>BinSemaphore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* </a:t>
            </a:r>
            <a:r>
              <a:rPr lang="en-US" sz="1800" dirty="0" err="1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; /* initialized to TRUE */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883150" y="1993900"/>
            <a:ext cx="3644900" cy="433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15950" y="1993900"/>
            <a:ext cx="3644900" cy="433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9144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sz="2400" smtClean="0">
                <a:ea typeface="ＭＳ Ｐゴシック" pitchFamily="84" charset="-128"/>
              </a:rPr>
              <a:t>Classical Problems:</a:t>
            </a:r>
            <a:r>
              <a:rPr lang="en-US" sz="2800" smtClean="0">
                <a:ea typeface="ＭＳ Ｐゴシック" pitchFamily="84" charset="-128"/>
              </a:rPr>
              <a:t> </a:t>
            </a:r>
            <a:br>
              <a:rPr lang="en-US" sz="2800" smtClean="0">
                <a:ea typeface="ＭＳ Ｐゴシック" pitchFamily="84" charset="-128"/>
              </a:rPr>
            </a:br>
            <a:r>
              <a:rPr lang="en-US" sz="2800" b="1" smtClean="0">
                <a:ea typeface="ＭＳ Ｐゴシック" pitchFamily="84" charset="-128"/>
              </a:rPr>
              <a:t>Producer-Consumer with Bounded Buffer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823913" y="2095500"/>
            <a:ext cx="3746500" cy="423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 i="1" dirty="0">
                <a:latin typeface="Comic Sans MS" pitchFamily="66" charset="0"/>
              </a:rPr>
              <a:t>Producer: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b="1" dirty="0">
                <a:latin typeface="Comic Sans MS" pitchFamily="66" charset="0"/>
              </a:rPr>
              <a:t>while</a:t>
            </a:r>
            <a:r>
              <a:rPr lang="en-US" sz="1800" dirty="0">
                <a:latin typeface="Comic Sans MS" pitchFamily="66" charset="0"/>
              </a:rPr>
              <a:t> (TRUE) {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i="1" dirty="0">
                <a:latin typeface="Comic Sans MS" pitchFamily="66" charset="0"/>
              </a:rPr>
              <a:t>produce item;</a:t>
            </a:r>
            <a:endParaRPr lang="en-US" sz="1800" dirty="0">
              <a:latin typeface="Comic Sans MS" pitchFamily="66" charset="0"/>
            </a:endParaRP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P(empty);</a:t>
            </a:r>
          </a:p>
          <a:p>
            <a:r>
              <a:rPr lang="en-US" sz="1800" dirty="0">
                <a:latin typeface="Comic Sans MS" pitchFamily="66" charset="0"/>
              </a:rPr>
              <a:t>  P(</a:t>
            </a:r>
            <a:r>
              <a:rPr lang="en-US" sz="1800" dirty="0" err="1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i="1" dirty="0">
                <a:latin typeface="Comic Sans MS" pitchFamily="66" charset="0"/>
              </a:rPr>
              <a:t>deposit item;</a:t>
            </a:r>
            <a:endParaRPr lang="en-US" sz="1800" dirty="0">
              <a:latin typeface="Comic Sans MS" pitchFamily="66" charset="0"/>
            </a:endParaRP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V(</a:t>
            </a:r>
            <a:r>
              <a:rPr lang="en-US" sz="1800" dirty="0" err="1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r>
              <a:rPr lang="en-US" sz="1800" dirty="0">
                <a:latin typeface="Comic Sans MS" pitchFamily="66" charset="0"/>
              </a:rPr>
              <a:t>  V(full);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091113" y="2095500"/>
            <a:ext cx="3822700" cy="423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 i="1">
                <a:latin typeface="Comic Sans MS" pitchFamily="66" charset="0"/>
              </a:rPr>
              <a:t>Consumer:</a:t>
            </a: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 b="1">
                <a:latin typeface="Comic Sans MS" pitchFamily="66" charset="0"/>
              </a:rPr>
              <a:t>while</a:t>
            </a:r>
            <a:r>
              <a:rPr lang="en-US" sz="1800">
                <a:latin typeface="Comic Sans MS" pitchFamily="66" charset="0"/>
              </a:rPr>
              <a:t> (TRUE) {</a:t>
            </a: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  P(full);</a:t>
            </a:r>
          </a:p>
          <a:p>
            <a:r>
              <a:rPr lang="en-US" sz="1800">
                <a:latin typeface="Comic Sans MS" pitchFamily="66" charset="0"/>
              </a:rPr>
              <a:t>  P(mutex);</a:t>
            </a:r>
          </a:p>
          <a:p>
            <a:r>
              <a:rPr lang="en-US" sz="1800" i="1">
                <a:latin typeface="Comic Sans MS" pitchFamily="66" charset="0"/>
              </a:rPr>
              <a:t>  </a:t>
            </a:r>
          </a:p>
          <a:p>
            <a:r>
              <a:rPr lang="en-US" sz="1800" i="1">
                <a:latin typeface="Comic Sans MS" pitchFamily="66" charset="0"/>
              </a:rPr>
              <a:t>  remove item;</a:t>
            </a:r>
            <a:endParaRPr lang="en-US" sz="1800">
              <a:latin typeface="Comic Sans MS" pitchFamily="66" charset="0"/>
            </a:endParaRP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  V(mutex);</a:t>
            </a:r>
          </a:p>
          <a:p>
            <a:r>
              <a:rPr lang="en-US" sz="1800">
                <a:latin typeface="Comic Sans MS" pitchFamily="66" charset="0"/>
              </a:rPr>
              <a:t>  V(empty);</a:t>
            </a: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  </a:t>
            </a:r>
            <a:r>
              <a:rPr lang="en-US" sz="1800" i="1">
                <a:latin typeface="Comic Sans MS" pitchFamily="66" charset="0"/>
              </a:rPr>
              <a:t>consume item;</a:t>
            </a:r>
            <a:endParaRPr lang="en-US" sz="1800">
              <a:latin typeface="Comic Sans MS" pitchFamily="66" charset="0"/>
            </a:endParaRP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}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1281113" y="992188"/>
            <a:ext cx="5576849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Semaphore    </a:t>
            </a:r>
            <a:r>
              <a:rPr lang="en-US" sz="1800" dirty="0" smtClean="0">
                <a:latin typeface="Comic Sans MS" pitchFamily="66" charset="0"/>
              </a:rPr>
              <a:t>    * </a:t>
            </a:r>
            <a:r>
              <a:rPr lang="en-US" sz="1800" dirty="0">
                <a:latin typeface="Comic Sans MS" pitchFamily="66" charset="0"/>
              </a:rPr>
              <a:t>full;  </a:t>
            </a:r>
            <a:r>
              <a:rPr lang="en-US" sz="1800" dirty="0" smtClean="0">
                <a:latin typeface="Comic Sans MS" pitchFamily="66" charset="0"/>
              </a:rPr>
              <a:t>   /* </a:t>
            </a:r>
            <a:r>
              <a:rPr lang="en-US" sz="1800" dirty="0">
                <a:latin typeface="Comic Sans MS" pitchFamily="66" charset="0"/>
              </a:rPr>
              <a:t>initialized to 0    */</a:t>
            </a:r>
          </a:p>
          <a:p>
            <a:r>
              <a:rPr lang="en-US" sz="1800" dirty="0">
                <a:latin typeface="Comic Sans MS" pitchFamily="66" charset="0"/>
              </a:rPr>
              <a:t>Semaphore    </a:t>
            </a:r>
            <a:r>
              <a:rPr lang="en-US" sz="1800" dirty="0" smtClean="0">
                <a:latin typeface="Comic Sans MS" pitchFamily="66" charset="0"/>
              </a:rPr>
              <a:t>    * </a:t>
            </a:r>
            <a:r>
              <a:rPr lang="en-US" sz="1800" dirty="0">
                <a:latin typeface="Comic Sans MS" pitchFamily="66" charset="0"/>
              </a:rPr>
              <a:t>empty; /* initialized to n    */</a:t>
            </a:r>
          </a:p>
          <a:p>
            <a:r>
              <a:rPr lang="en-US" sz="1800" dirty="0" err="1">
                <a:latin typeface="Comic Sans MS" pitchFamily="66" charset="0"/>
              </a:rPr>
              <a:t>BinSemaphore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* </a:t>
            </a:r>
            <a:r>
              <a:rPr lang="en-US" sz="1800" dirty="0" err="1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; /* initialized to TRUE */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1645D699-1EAA-48B8-B9D3-98AFA498D7B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1 Review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 </a:t>
            </a:r>
            <a:r>
              <a:rPr lang="en-US" dirty="0"/>
              <a:t>“Matching” section (~10 questions)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Match definitions, technical terms to code, parts of figures,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 True/False section (~10 questions)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 Multiple Choice section (~10 questions)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1 </a:t>
            </a:r>
            <a:r>
              <a:rPr lang="en-US" dirty="0" smtClean="0"/>
              <a:t>Programming section (~10 questions)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and understand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True/false </a:t>
            </a:r>
            <a:r>
              <a:rPr lang="en-US" dirty="0" smtClean="0"/>
              <a:t>statements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choice questions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 questions testing API !</a:t>
            </a:r>
          </a:p>
        </p:txBody>
      </p:sp>
    </p:spTree>
    <p:extLst>
      <p:ext uri="{BB962C8B-B14F-4D97-AF65-F5344CB8AC3E}">
        <p14:creationId xmlns:p14="http://schemas.microsoft.com/office/powerpoint/2010/main" val="3204284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11150" y="2597150"/>
            <a:ext cx="4102100" cy="387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914400"/>
          </a:xfrm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Classical Problems: Readers/Writers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82588" y="2698750"/>
            <a:ext cx="4111625" cy="3689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 i="1" dirty="0">
                <a:latin typeface="Comic Sans MS" pitchFamily="66" charset="0"/>
              </a:rPr>
              <a:t>Reader:</a:t>
            </a:r>
          </a:p>
          <a:p>
            <a:endParaRPr lang="en-US" sz="18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P(</a:t>
            </a:r>
            <a:r>
              <a:rPr lang="en-US" sz="1800" dirty="0" err="1" smtClean="0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nreaders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= </a:t>
            </a:r>
            <a:r>
              <a:rPr lang="en-US" sz="1800" dirty="0" err="1">
                <a:latin typeface="Comic Sans MS" pitchFamily="66" charset="0"/>
              </a:rPr>
              <a:t>nreaders</a:t>
            </a:r>
            <a:r>
              <a:rPr lang="en-US" sz="1800" dirty="0">
                <a:latin typeface="Comic Sans MS" pitchFamily="66" charset="0"/>
              </a:rPr>
              <a:t> + 1;</a:t>
            </a:r>
          </a:p>
          <a:p>
            <a:r>
              <a:rPr lang="en-US" sz="1800" b="1" dirty="0" smtClean="0">
                <a:latin typeface="Comic Sans MS" pitchFamily="66" charset="0"/>
              </a:rPr>
              <a:t> if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(</a:t>
            </a:r>
            <a:r>
              <a:rPr lang="en-US" sz="1800" dirty="0" err="1">
                <a:latin typeface="Comic Sans MS" pitchFamily="66" charset="0"/>
              </a:rPr>
              <a:t>nreaders</a:t>
            </a:r>
            <a:r>
              <a:rPr lang="en-US" sz="1800" dirty="0">
                <a:latin typeface="Comic Sans MS" pitchFamily="66" charset="0"/>
              </a:rPr>
              <a:t> == 1) P(</a:t>
            </a:r>
            <a:r>
              <a:rPr lang="en-US" sz="1800" dirty="0" err="1">
                <a:latin typeface="Comic Sans MS" pitchFamily="66" charset="0"/>
              </a:rPr>
              <a:t>wrt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r>
              <a:rPr lang="en-US" sz="1800" dirty="0" smtClean="0">
                <a:latin typeface="Comic Sans MS" pitchFamily="66" charset="0"/>
              </a:rPr>
              <a:t>V(</a:t>
            </a:r>
            <a:r>
              <a:rPr lang="en-US" sz="1800" dirty="0" err="1" smtClean="0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i="1" dirty="0" smtClean="0">
                <a:latin typeface="Comic Sans MS" pitchFamily="66" charset="0"/>
              </a:rPr>
              <a:t>  do </a:t>
            </a:r>
            <a:r>
              <a:rPr lang="en-US" sz="1800" i="1" dirty="0">
                <a:latin typeface="Comic Sans MS" pitchFamily="66" charset="0"/>
              </a:rPr>
              <a:t>the reading ....</a:t>
            </a:r>
          </a:p>
          <a:p>
            <a:endParaRPr lang="en-US" sz="1800" dirty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P(</a:t>
            </a:r>
            <a:r>
              <a:rPr lang="en-US" sz="1800" dirty="0" err="1" smtClean="0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dirty="0" err="1">
                <a:latin typeface="Comic Sans MS" pitchFamily="66" charset="0"/>
              </a:rPr>
              <a:t>nreaders</a:t>
            </a:r>
            <a:r>
              <a:rPr lang="en-US" sz="1800" dirty="0">
                <a:latin typeface="Comic Sans MS" pitchFamily="66" charset="0"/>
              </a:rPr>
              <a:t> = </a:t>
            </a:r>
            <a:r>
              <a:rPr lang="en-US" sz="1800" dirty="0" err="1">
                <a:latin typeface="Comic Sans MS" pitchFamily="66" charset="0"/>
              </a:rPr>
              <a:t>nreaders</a:t>
            </a:r>
            <a:r>
              <a:rPr lang="en-US" sz="1800" dirty="0">
                <a:latin typeface="Comic Sans MS" pitchFamily="66" charset="0"/>
              </a:rPr>
              <a:t> - 1;</a:t>
            </a: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b="1" dirty="0">
                <a:latin typeface="Comic Sans MS" pitchFamily="66" charset="0"/>
              </a:rPr>
              <a:t>if</a:t>
            </a:r>
            <a:r>
              <a:rPr lang="en-US" sz="1800" dirty="0">
                <a:latin typeface="Comic Sans MS" pitchFamily="66" charset="0"/>
              </a:rPr>
              <a:t> (</a:t>
            </a:r>
            <a:r>
              <a:rPr lang="en-US" sz="1800" dirty="0" err="1">
                <a:latin typeface="Comic Sans MS" pitchFamily="66" charset="0"/>
              </a:rPr>
              <a:t>nreaders</a:t>
            </a:r>
            <a:r>
              <a:rPr lang="en-US" sz="1800" dirty="0">
                <a:latin typeface="Comic Sans MS" pitchFamily="66" charset="0"/>
              </a:rPr>
              <a:t> = 0) V(</a:t>
            </a:r>
            <a:r>
              <a:rPr lang="en-US" sz="1800" dirty="0" err="1">
                <a:latin typeface="Comic Sans MS" pitchFamily="66" charset="0"/>
              </a:rPr>
              <a:t>wrt</a:t>
            </a:r>
            <a:r>
              <a:rPr lang="en-US" sz="1800" dirty="0">
                <a:latin typeface="Comic Sans MS" pitchFamily="66" charset="0"/>
              </a:rPr>
              <a:t>);</a:t>
            </a:r>
          </a:p>
          <a:p>
            <a:r>
              <a:rPr lang="en-US" sz="1800" dirty="0" smtClean="0">
                <a:latin typeface="Comic Sans MS" pitchFamily="66" charset="0"/>
              </a:rPr>
              <a:t>V(</a:t>
            </a:r>
            <a:r>
              <a:rPr lang="en-US" sz="1800" dirty="0" err="1" smtClean="0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);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62113" y="1882775"/>
            <a:ext cx="550631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Semaphore </a:t>
            </a:r>
            <a:r>
              <a:rPr lang="en-US" sz="1800" dirty="0" smtClean="0">
                <a:latin typeface="Comic Sans MS" pitchFamily="66" charset="0"/>
              </a:rPr>
              <a:t>  * </a:t>
            </a:r>
            <a:r>
              <a:rPr lang="en-US" sz="1800" dirty="0" err="1">
                <a:latin typeface="Comic Sans MS" pitchFamily="66" charset="0"/>
              </a:rPr>
              <a:t>mutex</a:t>
            </a:r>
            <a:r>
              <a:rPr lang="en-US" sz="1800" dirty="0">
                <a:latin typeface="Comic Sans MS" pitchFamily="66" charset="0"/>
              </a:rPr>
              <a:t>, * </a:t>
            </a:r>
            <a:r>
              <a:rPr lang="en-US" sz="1800" dirty="0" err="1">
                <a:latin typeface="Comic Sans MS" pitchFamily="66" charset="0"/>
              </a:rPr>
              <a:t>wrt</a:t>
            </a:r>
            <a:r>
              <a:rPr lang="en-US" sz="1800" dirty="0">
                <a:latin typeface="Comic Sans MS" pitchFamily="66" charset="0"/>
              </a:rPr>
              <a:t>;  /* initialized to 1 */</a:t>
            </a:r>
          </a:p>
          <a:p>
            <a:r>
              <a:rPr lang="en-US" sz="1800" dirty="0" err="1">
                <a:latin typeface="Comic Sans MS" pitchFamily="66" charset="0"/>
              </a:rPr>
              <a:t>int</a:t>
            </a:r>
            <a:r>
              <a:rPr lang="en-US" sz="1800" dirty="0">
                <a:latin typeface="Comic Sans MS" pitchFamily="66" charset="0"/>
              </a:rPr>
              <a:t>         </a:t>
            </a:r>
            <a:r>
              <a:rPr lang="en-US" sz="1800" dirty="0" smtClean="0">
                <a:latin typeface="Comic Sans MS" pitchFamily="66" charset="0"/>
              </a:rPr>
              <a:t>       </a:t>
            </a:r>
            <a:r>
              <a:rPr lang="en-US" sz="1800" dirty="0" err="1" smtClean="0">
                <a:latin typeface="Comic Sans MS" pitchFamily="66" charset="0"/>
              </a:rPr>
              <a:t>nreaders</a:t>
            </a:r>
            <a:r>
              <a:rPr lang="en-US" sz="1800" dirty="0">
                <a:latin typeface="Comic Sans MS" pitchFamily="66" charset="0"/>
              </a:rPr>
              <a:t>;    </a:t>
            </a:r>
            <a:r>
              <a:rPr lang="en-US" sz="1800" dirty="0" smtClean="0">
                <a:latin typeface="Comic Sans MS" pitchFamily="66" charset="0"/>
              </a:rPr>
              <a:t>      </a:t>
            </a:r>
            <a:r>
              <a:rPr lang="en-US" sz="1800" dirty="0">
                <a:latin typeface="Comic Sans MS" pitchFamily="66" charset="0"/>
              </a:rPr>
              <a:t>/* initialized to 0 */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730750" y="2597150"/>
            <a:ext cx="4102100" cy="387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802188" y="2698750"/>
            <a:ext cx="3883025" cy="2316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 i="1">
                <a:latin typeface="Comic Sans MS" pitchFamily="66" charset="0"/>
              </a:rPr>
              <a:t>Writer:</a:t>
            </a: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P(wrt);</a:t>
            </a: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 i="1">
                <a:latin typeface="Comic Sans MS" pitchFamily="66" charset="0"/>
              </a:rPr>
              <a:t>do the writing ...</a:t>
            </a:r>
          </a:p>
          <a:p>
            <a:endParaRPr lang="en-US" sz="1800">
              <a:latin typeface="Comic Sans MS" pitchFamily="66" charset="0"/>
            </a:endParaRPr>
          </a:p>
          <a:p>
            <a:r>
              <a:rPr lang="en-US" sz="1800">
                <a:latin typeface="Comic Sans MS" pitchFamily="66" charset="0"/>
              </a:rPr>
              <a:t>V(wrt);</a:t>
            </a:r>
          </a:p>
          <a:p>
            <a:pPr latinLnBrk="1"/>
            <a:endParaRPr lang="en-US" sz="1800">
              <a:latin typeface="Comic Sans MS" pitchFamily="66" charset="0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95313" y="955675"/>
            <a:ext cx="6894512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Comic Sans MS" pitchFamily="66" charset="0"/>
              </a:rPr>
              <a:t> Multiple readers can access data element concurrently.</a:t>
            </a:r>
          </a:p>
          <a:p>
            <a:pPr>
              <a:buFontTx/>
              <a:buChar char="•"/>
            </a:pPr>
            <a:r>
              <a:rPr lang="en-US" sz="2000">
                <a:latin typeface="Comic Sans MS" pitchFamily="66" charset="0"/>
              </a:rPr>
              <a:t> Writers access data element exclusively.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Synchronization: Critical Sections &amp; Semaphores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4102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Why?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 	Examples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What?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The Critical Section Problem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How?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Software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	Hardware-supported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The basic synchronization mechanism: Semaphores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Classical synchronization problems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ea typeface="ＭＳ Ｐゴシック" pitchFamily="84" charset="-128"/>
              </a:rPr>
              <a:t>More sophisticated synchronization mechanisms: </a:t>
            </a:r>
            <a:r>
              <a:rPr lang="en-US" sz="2800" b="1" smtClean="0">
                <a:solidFill>
                  <a:schemeClr val="accent2"/>
                </a:solidFill>
                <a:ea typeface="ＭＳ Ｐゴシック" pitchFamily="84" charset="-128"/>
              </a:rPr>
              <a:t>Monitors</a:t>
            </a:r>
            <a:endParaRPr lang="en-US" sz="2800" smtClean="0">
              <a:ea typeface="ＭＳ Ｐゴシック" pitchFamily="8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Higher-Level Synchronization Primitives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534400" cy="5334000"/>
          </a:xfrm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Semaphores as the “GOTO”  among the synchronization primitives.</a:t>
            </a:r>
          </a:p>
          <a:p>
            <a:pPr lvl="1"/>
            <a:r>
              <a:rPr lang="en-US" smtClean="0">
                <a:solidFill>
                  <a:srgbClr val="FF0000"/>
                </a:solidFill>
                <a:ea typeface="ＭＳ Ｐゴシック" pitchFamily="84" charset="-128"/>
              </a:rPr>
              <a:t>very powerful, but tricky to use.</a:t>
            </a:r>
            <a:br>
              <a:rPr lang="en-US" smtClean="0">
                <a:solidFill>
                  <a:srgbClr val="FF0000"/>
                </a:solidFill>
                <a:ea typeface="ＭＳ Ｐゴシック" pitchFamily="84" charset="-128"/>
              </a:rPr>
            </a:br>
            <a:endParaRPr lang="en-US" smtClean="0">
              <a:solidFill>
                <a:srgbClr val="FF0000"/>
              </a:solidFill>
              <a:ea typeface="ＭＳ Ｐゴシック" pitchFamily="84" charset="-128"/>
            </a:endParaRPr>
          </a:p>
          <a:p>
            <a:r>
              <a:rPr lang="en-US" smtClean="0">
                <a:ea typeface="ＭＳ Ｐゴシック" pitchFamily="84" charset="-128"/>
              </a:rPr>
              <a:t>Need higher-abstraction primitives, for example:</a:t>
            </a:r>
          </a:p>
          <a:p>
            <a:pPr lvl="1"/>
            <a:r>
              <a:rPr lang="en-US" smtClean="0">
                <a:ea typeface="ＭＳ Ｐゴシック" pitchFamily="84" charset="-128"/>
              </a:rPr>
              <a:t>Monitors</a:t>
            </a:r>
          </a:p>
          <a:p>
            <a:pPr lvl="1"/>
            <a:r>
              <a:rPr lang="en-US" b="1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synchronized</a:t>
            </a:r>
            <a:r>
              <a:rPr lang="en-US" smtClean="0">
                <a:ea typeface="ＭＳ Ｐゴシック" pitchFamily="84" charset="-128"/>
              </a:rPr>
              <a:t> primitive in JAVA</a:t>
            </a:r>
          </a:p>
          <a:p>
            <a:pPr lvl="1"/>
            <a:r>
              <a:rPr lang="en-US" smtClean="0">
                <a:ea typeface="ＭＳ Ｐゴシック" pitchFamily="84" charset="-128"/>
              </a:rPr>
              <a:t>Protected Objects (Ada95)</a:t>
            </a:r>
          </a:p>
          <a:p>
            <a:pPr lvl="1"/>
            <a:r>
              <a:rPr lang="en-US" smtClean="0">
                <a:ea typeface="ＭＳ Ｐゴシック" pitchFamily="84" charset="-128"/>
              </a:rPr>
              <a:t>Conditional Critical Region</a:t>
            </a:r>
          </a:p>
          <a:p>
            <a:pPr lvl="1"/>
            <a:r>
              <a:rPr lang="en-US" smtClean="0">
                <a:ea typeface="ＭＳ Ｐゴシック" pitchFamily="84" charset="-128"/>
              </a:rPr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Monitors </a:t>
            </a:r>
            <a:r>
              <a:rPr lang="en-US" sz="2800" smtClean="0">
                <a:solidFill>
                  <a:schemeClr val="tx1"/>
                </a:solidFill>
                <a:ea typeface="ＭＳ Ｐゴシック" pitchFamily="84" charset="-128"/>
              </a:rPr>
              <a:t>(Hoare / Brinch Hansen, 1973)</a:t>
            </a:r>
          </a:p>
        </p:txBody>
      </p:sp>
      <p:sp>
        <p:nvSpPr>
          <p:cNvPr id="93187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000" smtClean="0">
                <a:ea typeface="ＭＳ Ｐゴシック" pitchFamily="84" charset="-128"/>
              </a:rPr>
              <a:t>Safe and effective sharing of abstract data types among several processes.</a:t>
            </a:r>
          </a:p>
          <a:p>
            <a:pPr>
              <a:lnSpc>
                <a:spcPct val="80000"/>
              </a:lnSpc>
            </a:pPr>
            <a:r>
              <a:rPr lang="en-US" sz="2000" smtClean="0">
                <a:ea typeface="ＭＳ Ｐゴシック" pitchFamily="84" charset="-128"/>
              </a:rPr>
              <a:t>Monitors can be modules, or objects.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solidFill>
                  <a:srgbClr val="FF0000"/>
                </a:solidFill>
                <a:ea typeface="ＭＳ Ｐゴシック" pitchFamily="84" charset="-128"/>
              </a:rPr>
              <a:t>local variable accessible only through monitor’s procedures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solidFill>
                  <a:srgbClr val="FF0000"/>
                </a:solidFill>
                <a:ea typeface="ＭＳ Ｐゴシック" pitchFamily="84" charset="-128"/>
              </a:rPr>
              <a:t>process can enter monitor only by invoking monitor procedure</a:t>
            </a:r>
          </a:p>
          <a:p>
            <a:pPr lvl="1">
              <a:lnSpc>
                <a:spcPct val="80000"/>
              </a:lnSpc>
            </a:pPr>
            <a:endParaRPr lang="en-US" sz="2000" smtClean="0">
              <a:ea typeface="ＭＳ Ｐゴシック" pitchFamily="84" charset="-128"/>
            </a:endParaRPr>
          </a:p>
          <a:p>
            <a:pPr>
              <a:lnSpc>
                <a:spcPct val="80000"/>
              </a:lnSpc>
            </a:pPr>
            <a:r>
              <a:rPr lang="en-US" sz="2000" b="1" smtClean="0">
                <a:solidFill>
                  <a:srgbClr val="FF0000"/>
                </a:solidFill>
                <a:ea typeface="ＭＳ Ｐゴシック" pitchFamily="84" charset="-128"/>
              </a:rPr>
              <a:t>Only one process can be active in monitor.</a:t>
            </a:r>
          </a:p>
          <a:p>
            <a:pPr>
              <a:lnSpc>
                <a:spcPct val="80000"/>
              </a:lnSpc>
            </a:pPr>
            <a:endParaRPr lang="en-US" sz="2000" smtClean="0">
              <a:ea typeface="ＭＳ Ｐゴシック" pitchFamily="84" charset="-128"/>
            </a:endParaRPr>
          </a:p>
          <a:p>
            <a:pPr>
              <a:lnSpc>
                <a:spcPct val="80000"/>
              </a:lnSpc>
            </a:pPr>
            <a:r>
              <a:rPr lang="en-US" sz="2000" smtClean="0">
                <a:ea typeface="ＭＳ Ｐゴシック" pitchFamily="84" charset="-128"/>
              </a:rPr>
              <a:t>Additional synchronization through </a:t>
            </a:r>
            <a:r>
              <a:rPr lang="en-US" sz="2000" b="1" smtClean="0">
                <a:solidFill>
                  <a:schemeClr val="accent2"/>
                </a:solidFill>
                <a:ea typeface="ＭＳ Ｐゴシック" pitchFamily="84" charset="-128"/>
              </a:rPr>
              <a:t>conditions</a:t>
            </a:r>
            <a:r>
              <a:rPr lang="en-US" sz="2000" smtClean="0">
                <a:ea typeface="ＭＳ Ｐゴシック" pitchFamily="84" charset="-128"/>
              </a:rPr>
              <a:t> (similar to semaphores)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Condition c;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c.cwait()</a:t>
            </a:r>
            <a:r>
              <a:rPr lang="en-US" sz="2000" smtClean="0">
                <a:ea typeface="ＭＳ Ｐゴシック" pitchFamily="84" charset="-128"/>
              </a:rPr>
              <a:t> : suspend execution of calling process and enqueue it on condition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c</a:t>
            </a:r>
            <a:r>
              <a:rPr lang="en-US" sz="2000" smtClean="0">
                <a:ea typeface="ＭＳ Ｐゴシック" pitchFamily="84" charset="-128"/>
              </a:rPr>
              <a:t>. The monitor now is available for other processes.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c.csignal()</a:t>
            </a:r>
            <a:r>
              <a:rPr lang="en-US" sz="2000" smtClean="0">
                <a:ea typeface="ＭＳ Ｐゴシック" pitchFamily="84" charset="-128"/>
              </a:rPr>
              <a:t> : resume a process enqueued on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c</a:t>
            </a:r>
            <a:r>
              <a:rPr lang="en-US" sz="2000" smtClean="0">
                <a:ea typeface="ＭＳ Ｐゴシック" pitchFamily="84" charset="-128"/>
              </a:rPr>
              <a:t>. If none is enqueued, do nothing.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cwait</a:t>
            </a:r>
            <a:r>
              <a:rPr lang="en-US" sz="2000" smtClean="0">
                <a:solidFill>
                  <a:schemeClr val="accent2"/>
                </a:solidFill>
                <a:ea typeface="ＭＳ Ｐゴシック" pitchFamily="84" charset="-128"/>
              </a:rPr>
              <a:t>/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csignal</a:t>
            </a:r>
            <a:r>
              <a:rPr lang="en-US" sz="2000" smtClean="0">
                <a:ea typeface="ＭＳ Ｐゴシック" pitchFamily="84" charset="-128"/>
              </a:rPr>
              <a:t> different from </a:t>
            </a:r>
            <a:r>
              <a:rPr lang="en-US" sz="2000" smtClean="0">
                <a:latin typeface="Courier New" pitchFamily="49" charset="0"/>
                <a:ea typeface="ＭＳ Ｐゴシック" pitchFamily="84" charset="-128"/>
              </a:rPr>
              <a:t>P</a:t>
            </a:r>
            <a:r>
              <a:rPr lang="en-US" sz="2000" smtClean="0">
                <a:ea typeface="ＭＳ Ｐゴシック" pitchFamily="84" charset="-128"/>
              </a:rPr>
              <a:t>/</a:t>
            </a:r>
            <a:r>
              <a:rPr lang="en-US" sz="2000" smtClean="0">
                <a:latin typeface="Courier New" pitchFamily="49" charset="0"/>
                <a:ea typeface="ＭＳ Ｐゴシック" pitchFamily="84" charset="-128"/>
              </a:rPr>
              <a:t>V</a:t>
            </a:r>
            <a:r>
              <a:rPr lang="en-US" sz="2000" smtClean="0">
                <a:ea typeface="ＭＳ Ｐゴシック" pitchFamily="84" charset="-128"/>
              </a:rPr>
              <a:t>: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cwait</a:t>
            </a:r>
            <a:r>
              <a:rPr lang="en-US" sz="2000" smtClean="0">
                <a:ea typeface="ＭＳ Ｐゴシック" pitchFamily="84" charset="-128"/>
              </a:rPr>
              <a:t> always waits, </a:t>
            </a:r>
            <a:r>
              <a:rPr lang="en-US" sz="2000" smtClean="0">
                <a:solidFill>
                  <a:schemeClr val="accent2"/>
                </a:solidFill>
                <a:latin typeface="Courier New" pitchFamily="49" charset="0"/>
                <a:ea typeface="ＭＳ Ｐゴシック" pitchFamily="84" charset="-128"/>
              </a:rPr>
              <a:t>csignal</a:t>
            </a:r>
            <a:r>
              <a:rPr lang="en-US" sz="2000" smtClean="0">
                <a:ea typeface="ＭＳ Ｐゴシック" pitchFamily="84" charset="-128"/>
              </a:rPr>
              <a:t> does nothing if nobody waits.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Structure of Monitor</a:t>
            </a:r>
          </a:p>
        </p:txBody>
      </p:sp>
      <p:sp>
        <p:nvSpPr>
          <p:cNvPr id="95235" name="Rectangle 6"/>
          <p:cNvSpPr>
            <a:spLocks noChangeArrowheads="1"/>
          </p:cNvSpPr>
          <p:nvPr/>
        </p:nvSpPr>
        <p:spPr bwMode="auto">
          <a:xfrm>
            <a:off x="3979863" y="2286000"/>
            <a:ext cx="2730500" cy="364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3979863" y="5257800"/>
            <a:ext cx="27305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37" name="Rectangle 8"/>
          <p:cNvSpPr>
            <a:spLocks noChangeArrowheads="1"/>
          </p:cNvSpPr>
          <p:nvPr/>
        </p:nvSpPr>
        <p:spPr bwMode="auto">
          <a:xfrm>
            <a:off x="3979863" y="2286000"/>
            <a:ext cx="27305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38" name="Rectangle 9"/>
          <p:cNvSpPr>
            <a:spLocks noChangeArrowheads="1"/>
          </p:cNvSpPr>
          <p:nvPr/>
        </p:nvSpPr>
        <p:spPr bwMode="auto">
          <a:xfrm>
            <a:off x="4284663" y="5410200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>
                <a:latin typeface="Comic Sans MS" pitchFamily="66" charset="0"/>
              </a:rPr>
              <a:t>initialization code</a:t>
            </a:r>
          </a:p>
        </p:txBody>
      </p:sp>
      <p:sp>
        <p:nvSpPr>
          <p:cNvPr id="95239" name="Rectangle 10"/>
          <p:cNvSpPr>
            <a:spLocks noChangeArrowheads="1"/>
          </p:cNvSpPr>
          <p:nvPr/>
        </p:nvSpPr>
        <p:spPr bwMode="auto">
          <a:xfrm>
            <a:off x="4284663" y="2438400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800">
                <a:latin typeface="Comic Sans MS" pitchFamily="66" charset="0"/>
              </a:rPr>
              <a:t>local (shared) data</a:t>
            </a:r>
          </a:p>
        </p:txBody>
      </p:sp>
      <p:sp>
        <p:nvSpPr>
          <p:cNvPr id="95240" name="Rectangle 11"/>
          <p:cNvSpPr>
            <a:spLocks noChangeArrowheads="1"/>
          </p:cNvSpPr>
          <p:nvPr/>
        </p:nvSpPr>
        <p:spPr bwMode="auto">
          <a:xfrm>
            <a:off x="4360863" y="3200400"/>
            <a:ext cx="2044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mic Sans MS" pitchFamily="66" charset="0"/>
              </a:rPr>
              <a:t>procedure 1</a:t>
            </a:r>
          </a:p>
        </p:txBody>
      </p:sp>
      <p:sp>
        <p:nvSpPr>
          <p:cNvPr id="95241" name="Rectangle 12"/>
          <p:cNvSpPr>
            <a:spLocks noChangeArrowheads="1"/>
          </p:cNvSpPr>
          <p:nvPr/>
        </p:nvSpPr>
        <p:spPr bwMode="auto">
          <a:xfrm>
            <a:off x="4360863" y="3581400"/>
            <a:ext cx="2044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mic Sans MS" pitchFamily="66" charset="0"/>
              </a:rPr>
              <a:t>procedure 2</a:t>
            </a:r>
          </a:p>
        </p:txBody>
      </p:sp>
      <p:sp>
        <p:nvSpPr>
          <p:cNvPr id="95242" name="Rectangle 13"/>
          <p:cNvSpPr>
            <a:spLocks noChangeArrowheads="1"/>
          </p:cNvSpPr>
          <p:nvPr/>
        </p:nvSpPr>
        <p:spPr bwMode="auto">
          <a:xfrm>
            <a:off x="4360863" y="4267200"/>
            <a:ext cx="2044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Rectangle 14"/>
          <p:cNvSpPr>
            <a:spLocks noChangeArrowheads="1"/>
          </p:cNvSpPr>
          <p:nvPr/>
        </p:nvSpPr>
        <p:spPr bwMode="auto">
          <a:xfrm>
            <a:off x="4360863" y="4648200"/>
            <a:ext cx="2044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mic Sans MS" pitchFamily="66" charset="0"/>
              </a:rPr>
              <a:t>procedure k</a:t>
            </a:r>
          </a:p>
        </p:txBody>
      </p:sp>
      <p:sp>
        <p:nvSpPr>
          <p:cNvPr id="95244" name="Rectangle 15"/>
          <p:cNvSpPr>
            <a:spLocks noChangeArrowheads="1"/>
          </p:cNvSpPr>
          <p:nvPr/>
        </p:nvSpPr>
        <p:spPr bwMode="auto">
          <a:xfrm>
            <a:off x="5254625" y="3857625"/>
            <a:ext cx="35586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Comic Sans MS" pitchFamily="66" charset="0"/>
              </a:rPr>
              <a:t>...</a:t>
            </a:r>
          </a:p>
        </p:txBody>
      </p:sp>
      <p:sp>
        <p:nvSpPr>
          <p:cNvPr id="95245" name="Rectangle 16"/>
          <p:cNvSpPr>
            <a:spLocks noChangeArrowheads="1"/>
          </p:cNvSpPr>
          <p:nvPr/>
        </p:nvSpPr>
        <p:spPr bwMode="auto">
          <a:xfrm>
            <a:off x="4873625" y="4924425"/>
            <a:ext cx="131125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Comic Sans MS" pitchFamily="66" charset="0"/>
              </a:rPr>
              <a:t>operations</a:t>
            </a:r>
          </a:p>
        </p:txBody>
      </p:sp>
      <p:sp>
        <p:nvSpPr>
          <p:cNvPr id="95246" name="Oval 17"/>
          <p:cNvSpPr>
            <a:spLocks noChangeArrowheads="1"/>
          </p:cNvSpPr>
          <p:nvPr/>
        </p:nvSpPr>
        <p:spPr bwMode="auto">
          <a:xfrm>
            <a:off x="4284663" y="220980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7" name="Line 18"/>
          <p:cNvSpPr>
            <a:spLocks noChangeShapeType="1"/>
          </p:cNvSpPr>
          <p:nvPr/>
        </p:nvSpPr>
        <p:spPr bwMode="auto">
          <a:xfrm flipV="1">
            <a:off x="4354513" y="2044700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8" name="Line 19"/>
          <p:cNvSpPr>
            <a:spLocks noChangeShapeType="1"/>
          </p:cNvSpPr>
          <p:nvPr/>
        </p:nvSpPr>
        <p:spPr bwMode="auto">
          <a:xfrm>
            <a:off x="4360863" y="205105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9" name="Rectangle 20"/>
          <p:cNvSpPr>
            <a:spLocks noChangeArrowheads="1"/>
          </p:cNvSpPr>
          <p:nvPr/>
        </p:nvSpPr>
        <p:spPr bwMode="auto">
          <a:xfrm>
            <a:off x="4818063" y="19050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50" name="Rectangle 21"/>
          <p:cNvSpPr>
            <a:spLocks noChangeArrowheads="1"/>
          </p:cNvSpPr>
          <p:nvPr/>
        </p:nvSpPr>
        <p:spPr bwMode="auto">
          <a:xfrm>
            <a:off x="5580063" y="19050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51" name="Rectangle 22"/>
          <p:cNvSpPr>
            <a:spLocks noChangeArrowheads="1"/>
          </p:cNvSpPr>
          <p:nvPr/>
        </p:nvSpPr>
        <p:spPr bwMode="auto">
          <a:xfrm>
            <a:off x="6342063" y="19050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52" name="Rectangle 23"/>
          <p:cNvSpPr>
            <a:spLocks noChangeArrowheads="1"/>
          </p:cNvSpPr>
          <p:nvPr/>
        </p:nvSpPr>
        <p:spPr bwMode="auto">
          <a:xfrm>
            <a:off x="7104063" y="19050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53" name="Line 24"/>
          <p:cNvSpPr>
            <a:spLocks noChangeShapeType="1"/>
          </p:cNvSpPr>
          <p:nvPr/>
        </p:nvSpPr>
        <p:spPr bwMode="auto">
          <a:xfrm>
            <a:off x="5199063" y="205105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54" name="Line 25"/>
          <p:cNvSpPr>
            <a:spLocks noChangeShapeType="1"/>
          </p:cNvSpPr>
          <p:nvPr/>
        </p:nvSpPr>
        <p:spPr bwMode="auto">
          <a:xfrm>
            <a:off x="5961063" y="205105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55" name="Line 26"/>
          <p:cNvSpPr>
            <a:spLocks noChangeShapeType="1"/>
          </p:cNvSpPr>
          <p:nvPr/>
        </p:nvSpPr>
        <p:spPr bwMode="auto">
          <a:xfrm>
            <a:off x="6723063" y="205105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95256" name="Group 27"/>
          <p:cNvGrpSpPr>
            <a:grpSpLocks/>
          </p:cNvGrpSpPr>
          <p:nvPr/>
        </p:nvGrpSpPr>
        <p:grpSpPr bwMode="auto">
          <a:xfrm>
            <a:off x="7513638" y="2441575"/>
            <a:ext cx="234950" cy="128588"/>
            <a:chOff x="2758" y="1926"/>
            <a:chExt cx="148" cy="81"/>
          </a:xfrm>
        </p:grpSpPr>
        <p:sp>
          <p:nvSpPr>
            <p:cNvPr id="95284" name="Line 28"/>
            <p:cNvSpPr>
              <a:spLocks noChangeShapeType="1"/>
            </p:cNvSpPr>
            <p:nvPr/>
          </p:nvSpPr>
          <p:spPr bwMode="auto">
            <a:xfrm>
              <a:off x="2758" y="1926"/>
              <a:ext cx="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5285" name="Line 29"/>
            <p:cNvSpPr>
              <a:spLocks noChangeShapeType="1"/>
            </p:cNvSpPr>
            <p:nvPr/>
          </p:nvSpPr>
          <p:spPr bwMode="auto">
            <a:xfrm>
              <a:off x="2788" y="1954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5286" name="Line 30"/>
            <p:cNvSpPr>
              <a:spLocks noChangeShapeType="1"/>
            </p:cNvSpPr>
            <p:nvPr/>
          </p:nvSpPr>
          <p:spPr bwMode="auto">
            <a:xfrm>
              <a:off x="2814" y="1982"/>
              <a:ext cx="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5287" name="Line 31"/>
            <p:cNvSpPr>
              <a:spLocks noChangeShapeType="1"/>
            </p:cNvSpPr>
            <p:nvPr/>
          </p:nvSpPr>
          <p:spPr bwMode="auto">
            <a:xfrm>
              <a:off x="2832" y="2006"/>
              <a:ext cx="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95257" name="Line 32"/>
          <p:cNvSpPr>
            <a:spLocks noChangeShapeType="1"/>
          </p:cNvSpPr>
          <p:nvPr/>
        </p:nvSpPr>
        <p:spPr bwMode="auto">
          <a:xfrm>
            <a:off x="7485063" y="205105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58" name="Line 33"/>
          <p:cNvSpPr>
            <a:spLocks noChangeShapeType="1"/>
          </p:cNvSpPr>
          <p:nvPr/>
        </p:nvSpPr>
        <p:spPr bwMode="auto">
          <a:xfrm>
            <a:off x="7631113" y="20574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59" name="Line 34"/>
          <p:cNvSpPr>
            <a:spLocks noChangeShapeType="1"/>
          </p:cNvSpPr>
          <p:nvPr/>
        </p:nvSpPr>
        <p:spPr bwMode="auto">
          <a:xfrm>
            <a:off x="7326313" y="236220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60" name="Rectangle 35"/>
          <p:cNvSpPr>
            <a:spLocks noChangeArrowheads="1"/>
          </p:cNvSpPr>
          <p:nvPr/>
        </p:nvSpPr>
        <p:spPr bwMode="auto">
          <a:xfrm>
            <a:off x="6854825" y="3248025"/>
            <a:ext cx="124713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i="1">
                <a:latin typeface="Comic Sans MS" pitchFamily="66" charset="0"/>
              </a:rPr>
              <a:t>blocked</a:t>
            </a:r>
          </a:p>
          <a:p>
            <a:r>
              <a:rPr lang="en-US" sz="1800" i="1">
                <a:latin typeface="Comic Sans MS" pitchFamily="66" charset="0"/>
              </a:rPr>
              <a:t>processes</a:t>
            </a:r>
          </a:p>
        </p:txBody>
      </p:sp>
      <p:sp>
        <p:nvSpPr>
          <p:cNvPr id="95261" name="Rectangle 37"/>
          <p:cNvSpPr>
            <a:spLocks noChangeArrowheads="1"/>
          </p:cNvSpPr>
          <p:nvPr/>
        </p:nvSpPr>
        <p:spPr bwMode="auto">
          <a:xfrm>
            <a:off x="1295400" y="2286000"/>
            <a:ext cx="2730500" cy="364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latin typeface="Comic Sans MS" pitchFamily="66" charset="0"/>
            </a:endParaRPr>
          </a:p>
        </p:txBody>
      </p:sp>
      <p:sp>
        <p:nvSpPr>
          <p:cNvPr id="95262" name="Oval 38"/>
          <p:cNvSpPr>
            <a:spLocks noChangeArrowheads="1"/>
          </p:cNvSpPr>
          <p:nvPr/>
        </p:nvSpPr>
        <p:spPr bwMode="auto">
          <a:xfrm>
            <a:off x="3657600" y="281940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63" name="Rectangle 40"/>
          <p:cNvSpPr>
            <a:spLocks noChangeArrowheads="1"/>
          </p:cNvSpPr>
          <p:nvPr/>
        </p:nvSpPr>
        <p:spPr bwMode="auto">
          <a:xfrm>
            <a:off x="3124200" y="27432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95264" name="AutoShape 41"/>
          <p:cNvCxnSpPr>
            <a:cxnSpLocks noChangeShapeType="1"/>
            <a:stCxn id="95262" idx="2"/>
            <a:endCxn id="95263" idx="3"/>
          </p:cNvCxnSpPr>
          <p:nvPr/>
        </p:nvCxnSpPr>
        <p:spPr bwMode="auto">
          <a:xfrm flipH="1">
            <a:off x="3492500" y="2889250"/>
            <a:ext cx="165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65" name="Rectangle 42"/>
          <p:cNvSpPr>
            <a:spLocks noChangeArrowheads="1"/>
          </p:cNvSpPr>
          <p:nvPr/>
        </p:nvSpPr>
        <p:spPr bwMode="auto">
          <a:xfrm>
            <a:off x="2514600" y="27432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95266" name="AutoShape 43"/>
          <p:cNvCxnSpPr>
            <a:cxnSpLocks noChangeShapeType="1"/>
            <a:stCxn id="95263" idx="1"/>
            <a:endCxn id="95265" idx="3"/>
          </p:cNvCxnSpPr>
          <p:nvPr/>
        </p:nvCxnSpPr>
        <p:spPr bwMode="auto">
          <a:xfrm flipH="1">
            <a:off x="2882900" y="2889250"/>
            <a:ext cx="2413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67" name="Oval 44"/>
          <p:cNvSpPr>
            <a:spLocks noChangeArrowheads="1"/>
          </p:cNvSpPr>
          <p:nvPr/>
        </p:nvSpPr>
        <p:spPr bwMode="auto">
          <a:xfrm>
            <a:off x="3657600" y="351790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68" name="Rectangle 45"/>
          <p:cNvSpPr>
            <a:spLocks noChangeArrowheads="1"/>
          </p:cNvSpPr>
          <p:nvPr/>
        </p:nvSpPr>
        <p:spPr bwMode="auto">
          <a:xfrm>
            <a:off x="3124200" y="34417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95269" name="AutoShape 46"/>
          <p:cNvCxnSpPr>
            <a:cxnSpLocks noChangeShapeType="1"/>
            <a:stCxn id="95267" idx="2"/>
            <a:endCxn id="95268" idx="3"/>
          </p:cNvCxnSpPr>
          <p:nvPr/>
        </p:nvCxnSpPr>
        <p:spPr bwMode="auto">
          <a:xfrm flipH="1">
            <a:off x="3492500" y="3587750"/>
            <a:ext cx="165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70" name="Oval 54"/>
          <p:cNvSpPr>
            <a:spLocks noChangeArrowheads="1"/>
          </p:cNvSpPr>
          <p:nvPr/>
        </p:nvSpPr>
        <p:spPr bwMode="auto">
          <a:xfrm>
            <a:off x="3657600" y="426720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71" name="Rectangle 55"/>
          <p:cNvSpPr>
            <a:spLocks noChangeArrowheads="1"/>
          </p:cNvSpPr>
          <p:nvPr/>
        </p:nvSpPr>
        <p:spPr bwMode="auto">
          <a:xfrm>
            <a:off x="3124200" y="41910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95272" name="AutoShape 56"/>
          <p:cNvCxnSpPr>
            <a:cxnSpLocks noChangeShapeType="1"/>
            <a:stCxn id="95270" idx="2"/>
            <a:endCxn id="95271" idx="3"/>
          </p:cNvCxnSpPr>
          <p:nvPr/>
        </p:nvCxnSpPr>
        <p:spPr bwMode="auto">
          <a:xfrm flipH="1">
            <a:off x="3492500" y="4337050"/>
            <a:ext cx="165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73" name="Rectangle 57"/>
          <p:cNvSpPr>
            <a:spLocks noChangeArrowheads="1"/>
          </p:cNvSpPr>
          <p:nvPr/>
        </p:nvSpPr>
        <p:spPr bwMode="auto">
          <a:xfrm>
            <a:off x="2514600" y="41910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95274" name="AutoShape 58"/>
          <p:cNvCxnSpPr>
            <a:cxnSpLocks noChangeShapeType="1"/>
            <a:stCxn id="95271" idx="1"/>
            <a:endCxn id="95273" idx="3"/>
          </p:cNvCxnSpPr>
          <p:nvPr/>
        </p:nvCxnSpPr>
        <p:spPr bwMode="auto">
          <a:xfrm flipH="1">
            <a:off x="2882900" y="4337050"/>
            <a:ext cx="2413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75" name="Text Box 67"/>
          <p:cNvSpPr txBox="1">
            <a:spLocks noChangeArrowheads="1"/>
          </p:cNvSpPr>
          <p:nvPr/>
        </p:nvSpPr>
        <p:spPr bwMode="auto">
          <a:xfrm>
            <a:off x="3505200" y="2911475"/>
            <a:ext cx="3722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omic Sans MS" pitchFamily="66" charset="0"/>
              </a:rPr>
              <a:t>c</a:t>
            </a:r>
            <a:r>
              <a:rPr lang="en-US" sz="1800" i="1" baseline="-25000">
                <a:latin typeface="Comic Sans MS" pitchFamily="66" charset="0"/>
              </a:rPr>
              <a:t>1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95276" name="Text Box 68"/>
          <p:cNvSpPr txBox="1">
            <a:spLocks noChangeArrowheads="1"/>
          </p:cNvSpPr>
          <p:nvPr/>
        </p:nvSpPr>
        <p:spPr bwMode="auto">
          <a:xfrm>
            <a:off x="3505200" y="4344988"/>
            <a:ext cx="42351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omic Sans MS" pitchFamily="66" charset="0"/>
              </a:rPr>
              <a:t>c</a:t>
            </a:r>
            <a:r>
              <a:rPr lang="en-US" sz="1800" i="1" baseline="-25000">
                <a:latin typeface="Comic Sans MS" pitchFamily="66" charset="0"/>
              </a:rPr>
              <a:t>m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95277" name="Text Box 69"/>
          <p:cNvSpPr txBox="1">
            <a:spLocks noChangeArrowheads="1"/>
          </p:cNvSpPr>
          <p:nvPr/>
        </p:nvSpPr>
        <p:spPr bwMode="auto">
          <a:xfrm>
            <a:off x="2879725" y="3673475"/>
            <a:ext cx="5164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...</a:t>
            </a:r>
          </a:p>
        </p:txBody>
      </p:sp>
      <p:sp>
        <p:nvSpPr>
          <p:cNvPr id="95278" name="Oval 70"/>
          <p:cNvSpPr>
            <a:spLocks noChangeArrowheads="1"/>
          </p:cNvSpPr>
          <p:nvPr/>
        </p:nvSpPr>
        <p:spPr bwMode="auto">
          <a:xfrm>
            <a:off x="3975100" y="5029200"/>
            <a:ext cx="139700" cy="139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79" name="Rectangle 71"/>
          <p:cNvSpPr>
            <a:spLocks noChangeArrowheads="1"/>
          </p:cNvSpPr>
          <p:nvPr/>
        </p:nvSpPr>
        <p:spPr bwMode="auto">
          <a:xfrm>
            <a:off x="3441700" y="49530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95280" name="AutoShape 72"/>
          <p:cNvCxnSpPr>
            <a:cxnSpLocks noChangeShapeType="1"/>
            <a:stCxn id="95278" idx="2"/>
            <a:endCxn id="95279" idx="3"/>
          </p:cNvCxnSpPr>
          <p:nvPr/>
        </p:nvCxnSpPr>
        <p:spPr bwMode="auto">
          <a:xfrm flipH="1">
            <a:off x="3810000" y="5099050"/>
            <a:ext cx="165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81" name="Rectangle 73"/>
          <p:cNvSpPr>
            <a:spLocks noChangeArrowheads="1"/>
          </p:cNvSpPr>
          <p:nvPr/>
        </p:nvSpPr>
        <p:spPr bwMode="auto">
          <a:xfrm>
            <a:off x="2832100" y="4953000"/>
            <a:ext cx="368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95282" name="AutoShape 74"/>
          <p:cNvCxnSpPr>
            <a:cxnSpLocks noChangeShapeType="1"/>
            <a:stCxn id="95279" idx="1"/>
            <a:endCxn id="95281" idx="3"/>
          </p:cNvCxnSpPr>
          <p:nvPr/>
        </p:nvCxnSpPr>
        <p:spPr bwMode="auto">
          <a:xfrm flipH="1">
            <a:off x="3200400" y="5099050"/>
            <a:ext cx="2413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283" name="Text Box 75"/>
          <p:cNvSpPr txBox="1">
            <a:spLocks noChangeArrowheads="1"/>
          </p:cNvSpPr>
          <p:nvPr/>
        </p:nvSpPr>
        <p:spPr bwMode="auto">
          <a:xfrm>
            <a:off x="2438400" y="5183188"/>
            <a:ext cx="157607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urgent queue</a:t>
            </a:r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84" charset="-128"/>
              </a:rPr>
              <a:t>Example: Bounded Buffer Producer/Consumer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276600"/>
            <a:ext cx="4114800" cy="2743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ea typeface="ＭＳ Ｐゴシック" pitchFamily="84" charset="-128"/>
              </a:rPr>
              <a:t>void</a:t>
            </a:r>
            <a:r>
              <a:rPr lang="en-US" sz="1800" dirty="0" smtClean="0">
                <a:ea typeface="ＭＳ Ｐゴシック" pitchFamily="84" charset="-128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ea typeface="ＭＳ Ｐゴシック" pitchFamily="84" charset="-128"/>
              </a:rPr>
              <a:t>deposit</a:t>
            </a:r>
            <a:r>
              <a:rPr lang="en-US" sz="1800" dirty="0" smtClean="0">
                <a:ea typeface="ＭＳ Ｐゴシック" pitchFamily="84" charset="-128"/>
              </a:rPr>
              <a:t>(Item x) {</a:t>
            </a: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  </a:t>
            </a:r>
            <a:r>
              <a:rPr lang="en-US" sz="1800" b="1" dirty="0" smtClean="0">
                <a:ea typeface="ＭＳ Ｐゴシック" pitchFamily="84" charset="-128"/>
              </a:rPr>
              <a:t>if</a:t>
            </a:r>
            <a:r>
              <a:rPr lang="en-US" sz="1800" dirty="0" smtClean="0">
                <a:ea typeface="ＭＳ Ｐゴシック" pitchFamily="84" charset="-128"/>
              </a:rPr>
              <a:t> (count == N) </a:t>
            </a: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      </a:t>
            </a:r>
            <a:r>
              <a:rPr lang="en-US" sz="1800" b="1" dirty="0" err="1" smtClean="0">
                <a:solidFill>
                  <a:srgbClr val="FF0000"/>
                </a:solidFill>
                <a:ea typeface="ＭＳ Ｐゴシック" pitchFamily="84" charset="-128"/>
              </a:rPr>
              <a:t>notfull.cwait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84" charset="-128"/>
              </a:rPr>
              <a:t>();</a:t>
            </a:r>
            <a:endParaRPr lang="en-US" sz="1800" dirty="0" smtClean="0">
              <a:ea typeface="ＭＳ Ｐゴシック" pitchFamily="84" charset="-128"/>
            </a:endParaRP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  buffer[</a:t>
            </a:r>
            <a:r>
              <a:rPr lang="en-US" sz="1800" dirty="0" err="1" smtClean="0">
                <a:ea typeface="ＭＳ Ｐゴシック" pitchFamily="84" charset="-128"/>
              </a:rPr>
              <a:t>nextin</a:t>
            </a:r>
            <a:r>
              <a:rPr lang="en-US" sz="1800" dirty="0" smtClean="0">
                <a:ea typeface="ＭＳ Ｐゴシック" pitchFamily="84" charset="-128"/>
              </a:rPr>
              <a:t>] = x;</a:t>
            </a: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  </a:t>
            </a:r>
            <a:r>
              <a:rPr lang="en-US" sz="1800" dirty="0" err="1" smtClean="0">
                <a:ea typeface="ＭＳ Ｐゴシック" pitchFamily="84" charset="-128"/>
              </a:rPr>
              <a:t>nextin</a:t>
            </a:r>
            <a:r>
              <a:rPr lang="en-US" sz="1800" dirty="0" smtClean="0">
                <a:ea typeface="ＭＳ Ｐゴシック" pitchFamily="84" charset="-128"/>
              </a:rPr>
              <a:t> = </a:t>
            </a:r>
            <a:r>
              <a:rPr lang="en-US" sz="1800" dirty="0" err="1" smtClean="0">
                <a:ea typeface="ＭＳ Ｐゴシック" pitchFamily="84" charset="-128"/>
              </a:rPr>
              <a:t>nextin</a:t>
            </a:r>
            <a:r>
              <a:rPr lang="en-US" sz="1800" dirty="0" smtClean="0">
                <a:ea typeface="ＭＳ Ｐゴシック" pitchFamily="84" charset="-128"/>
              </a:rPr>
              <a:t> + 1 mod N;</a:t>
            </a: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  count  = count + 1;</a:t>
            </a: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ea typeface="ＭＳ Ｐゴシック" pitchFamily="84" charset="-128"/>
              </a:rPr>
              <a:t>notempty.csignal</a:t>
            </a:r>
            <a:r>
              <a:rPr lang="en-US" sz="1800" b="1" dirty="0" smtClean="0">
                <a:solidFill>
                  <a:srgbClr val="FF0000"/>
                </a:solidFill>
                <a:ea typeface="ＭＳ Ｐゴシック" pitchFamily="84" charset="-128"/>
              </a:rPr>
              <a:t>();</a:t>
            </a:r>
            <a:endParaRPr lang="en-US" sz="1800" dirty="0" smtClean="0">
              <a:ea typeface="ＭＳ Ｐゴシック" pitchFamily="84" charset="-128"/>
            </a:endParaRPr>
          </a:p>
          <a:p>
            <a:pPr>
              <a:buFontTx/>
              <a:buNone/>
            </a:pPr>
            <a:r>
              <a:rPr lang="en-US" sz="1800" dirty="0" smtClean="0">
                <a:ea typeface="ＭＳ Ｐゴシック" pitchFamily="84" charset="-128"/>
              </a:rPr>
              <a:t>}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648200" y="3276600"/>
            <a:ext cx="43434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sz="1800" b="1" dirty="0">
                <a:latin typeface="Comic Sans MS" pitchFamily="66" charset="0"/>
              </a:rPr>
              <a:t>void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Comic Sans MS" pitchFamily="66" charset="0"/>
              </a:rPr>
              <a:t>remove</a:t>
            </a:r>
            <a:r>
              <a:rPr lang="en-US" sz="1800" dirty="0">
                <a:latin typeface="Comic Sans MS" pitchFamily="66" charset="0"/>
              </a:rPr>
              <a:t>(Item &amp; x) {</a:t>
            </a: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b="1" dirty="0">
                <a:latin typeface="Comic Sans MS" pitchFamily="66" charset="0"/>
              </a:rPr>
              <a:t>if</a:t>
            </a:r>
            <a:r>
              <a:rPr lang="en-US" sz="1800" dirty="0">
                <a:latin typeface="Comic Sans MS" pitchFamily="66" charset="0"/>
              </a:rPr>
              <a:t> (count == 0) </a:t>
            </a:r>
          </a:p>
          <a:p>
            <a:r>
              <a:rPr lang="en-US" sz="1800" dirty="0">
                <a:latin typeface="Comic Sans MS" pitchFamily="66" charset="0"/>
              </a:rPr>
              <a:t>   </a:t>
            </a: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mic Sans MS" pitchFamily="66" charset="0"/>
              </a:rPr>
              <a:t>notempty.cwait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();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x = buffer[</a:t>
            </a:r>
            <a:r>
              <a:rPr lang="en-US" sz="1800" dirty="0" err="1">
                <a:latin typeface="Comic Sans MS" pitchFamily="66" charset="0"/>
              </a:rPr>
              <a:t>nextout</a:t>
            </a:r>
            <a:r>
              <a:rPr lang="en-US" sz="1800" dirty="0">
                <a:latin typeface="Comic Sans MS" pitchFamily="66" charset="0"/>
              </a:rPr>
              <a:t>];</a:t>
            </a: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dirty="0" err="1">
                <a:latin typeface="Comic Sans MS" pitchFamily="66" charset="0"/>
              </a:rPr>
              <a:t>nextout</a:t>
            </a:r>
            <a:r>
              <a:rPr lang="en-US" sz="1800" dirty="0">
                <a:latin typeface="Comic Sans MS" pitchFamily="66" charset="0"/>
              </a:rPr>
              <a:t> = </a:t>
            </a:r>
            <a:r>
              <a:rPr lang="en-US" sz="1800" dirty="0" err="1">
                <a:latin typeface="Comic Sans MS" pitchFamily="66" charset="0"/>
              </a:rPr>
              <a:t>nextout</a:t>
            </a:r>
            <a:r>
              <a:rPr lang="en-US" sz="1800" dirty="0">
                <a:latin typeface="Comic Sans MS" pitchFamily="66" charset="0"/>
              </a:rPr>
              <a:t> + 1 mod N;</a:t>
            </a:r>
          </a:p>
          <a:p>
            <a:r>
              <a:rPr lang="en-US" sz="1800" dirty="0">
                <a:latin typeface="Comic Sans MS" pitchFamily="66" charset="0"/>
              </a:rPr>
              <a:t>  count  = count - 1;</a:t>
            </a: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mic Sans MS" pitchFamily="66" charset="0"/>
              </a:rPr>
              <a:t>notfull.csignal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();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33400" y="1066800"/>
            <a:ext cx="75438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sz="1800" b="1" dirty="0">
                <a:latin typeface="Comic Sans MS" pitchFamily="66" charset="0"/>
              </a:rPr>
              <a:t>monitor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>
                <a:latin typeface="Comic Sans MS" pitchFamily="66" charset="0"/>
              </a:rPr>
              <a:t>boundedbuffer</a:t>
            </a:r>
            <a:r>
              <a:rPr lang="en-US" sz="1800" dirty="0">
                <a:latin typeface="Comic Sans MS" pitchFamily="66" charset="0"/>
              </a:rPr>
              <a:t> {</a:t>
            </a:r>
          </a:p>
          <a:p>
            <a:r>
              <a:rPr lang="en-US" sz="1800" dirty="0">
                <a:latin typeface="Comic Sans MS" pitchFamily="66" charset="0"/>
              </a:rPr>
              <a:t>  Item      </a:t>
            </a:r>
            <a:r>
              <a:rPr lang="en-US" sz="1800" dirty="0" smtClean="0">
                <a:latin typeface="Comic Sans MS" pitchFamily="66" charset="0"/>
              </a:rPr>
              <a:t>  buffer[N</a:t>
            </a:r>
            <a:r>
              <a:rPr lang="en-US" sz="1800" dirty="0">
                <a:latin typeface="Comic Sans MS" pitchFamily="66" charset="0"/>
              </a:rPr>
              <a:t>];    </a:t>
            </a:r>
            <a:r>
              <a:rPr lang="en-US" sz="1800" i="1" dirty="0">
                <a:latin typeface="Comic Sans MS" pitchFamily="66" charset="0"/>
              </a:rPr>
              <a:t>/* buffer has N items  */</a:t>
            </a: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b="1" dirty="0" err="1">
                <a:latin typeface="Comic Sans MS" pitchFamily="66" charset="0"/>
              </a:rPr>
              <a:t>int</a:t>
            </a:r>
            <a:r>
              <a:rPr lang="en-US" sz="1800" dirty="0">
                <a:latin typeface="Comic Sans MS" pitchFamily="66" charset="0"/>
              </a:rPr>
              <a:t>       </a:t>
            </a:r>
            <a:r>
              <a:rPr lang="en-US" sz="1800" dirty="0" smtClean="0">
                <a:latin typeface="Comic Sans MS" pitchFamily="66" charset="0"/>
              </a:rPr>
              <a:t>     </a:t>
            </a:r>
            <a:r>
              <a:rPr lang="en-US" sz="1800" dirty="0" err="1" smtClean="0">
                <a:latin typeface="Comic Sans MS" pitchFamily="66" charset="0"/>
              </a:rPr>
              <a:t>nextin</a:t>
            </a:r>
            <a:r>
              <a:rPr lang="en-US" sz="1800" dirty="0">
                <a:latin typeface="Comic Sans MS" pitchFamily="66" charset="0"/>
              </a:rPr>
              <a:t>;       </a:t>
            </a:r>
            <a:r>
              <a:rPr lang="en-US" sz="1800" i="1" dirty="0">
                <a:latin typeface="Comic Sans MS" pitchFamily="66" charset="0"/>
              </a:rPr>
              <a:t>/* init to 0           */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b="1" dirty="0" err="1">
                <a:latin typeface="Comic Sans MS" pitchFamily="66" charset="0"/>
              </a:rPr>
              <a:t>int</a:t>
            </a:r>
            <a:r>
              <a:rPr lang="en-US" sz="1800" dirty="0">
                <a:latin typeface="Comic Sans MS" pitchFamily="66" charset="0"/>
              </a:rPr>
              <a:t>       </a:t>
            </a:r>
            <a:r>
              <a:rPr lang="en-US" sz="1800" dirty="0" smtClean="0">
                <a:latin typeface="Comic Sans MS" pitchFamily="66" charset="0"/>
              </a:rPr>
              <a:t>     </a:t>
            </a:r>
            <a:r>
              <a:rPr lang="en-US" sz="1800" dirty="0" err="1" smtClean="0">
                <a:latin typeface="Comic Sans MS" pitchFamily="66" charset="0"/>
              </a:rPr>
              <a:t>nextout</a:t>
            </a:r>
            <a:r>
              <a:rPr lang="en-US" sz="1800" dirty="0">
                <a:latin typeface="Comic Sans MS" pitchFamily="66" charset="0"/>
              </a:rPr>
              <a:t>;      </a:t>
            </a:r>
            <a:r>
              <a:rPr lang="en-US" sz="1800" i="1" dirty="0">
                <a:latin typeface="Comic Sans MS" pitchFamily="66" charset="0"/>
              </a:rPr>
              <a:t>/* init to 0           */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b="1" dirty="0" err="1">
                <a:latin typeface="Comic Sans MS" pitchFamily="66" charset="0"/>
              </a:rPr>
              <a:t>int</a:t>
            </a:r>
            <a:r>
              <a:rPr lang="en-US" sz="1800" dirty="0">
                <a:latin typeface="Comic Sans MS" pitchFamily="66" charset="0"/>
              </a:rPr>
              <a:t>       </a:t>
            </a:r>
            <a:r>
              <a:rPr lang="en-US" sz="1800" dirty="0" smtClean="0">
                <a:latin typeface="Comic Sans MS" pitchFamily="66" charset="0"/>
              </a:rPr>
              <a:t>     count</a:t>
            </a:r>
            <a:r>
              <a:rPr lang="en-US" sz="1800" dirty="0">
                <a:latin typeface="Comic Sans MS" pitchFamily="66" charset="0"/>
              </a:rPr>
              <a:t>;        </a:t>
            </a:r>
            <a:r>
              <a:rPr lang="en-US" sz="1800" i="1" dirty="0">
                <a:latin typeface="Comic Sans MS" pitchFamily="66" charset="0"/>
              </a:rPr>
              <a:t>/* init to 0           */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b="1" dirty="0">
                <a:latin typeface="Comic Sans MS" pitchFamily="66" charset="0"/>
              </a:rPr>
              <a:t>condition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notfull</a:t>
            </a:r>
            <a:r>
              <a:rPr lang="en-US" sz="1800" dirty="0">
                <a:latin typeface="Comic Sans MS" pitchFamily="66" charset="0"/>
              </a:rPr>
              <a:t>;      </a:t>
            </a:r>
            <a:r>
              <a:rPr lang="en-US" sz="1800" i="1" dirty="0">
                <a:latin typeface="Comic Sans MS" pitchFamily="66" charset="0"/>
              </a:rPr>
              <a:t>/* for synchronization */</a:t>
            </a:r>
            <a:endParaRPr lang="en-US" sz="1800" dirty="0">
              <a:latin typeface="Comic Sans MS" pitchFamily="66" charset="0"/>
            </a:endParaRPr>
          </a:p>
          <a:p>
            <a:r>
              <a:rPr lang="en-US" sz="1800" dirty="0">
                <a:latin typeface="Comic Sans MS" pitchFamily="66" charset="0"/>
              </a:rPr>
              <a:t>  </a:t>
            </a:r>
            <a:r>
              <a:rPr lang="en-US" sz="1800" b="1" dirty="0">
                <a:latin typeface="Comic Sans MS" pitchFamily="66" charset="0"/>
              </a:rPr>
              <a:t>condition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notempty</a:t>
            </a:r>
            <a:r>
              <a:rPr lang="en-US" sz="1800" dirty="0">
                <a:latin typeface="Comic Sans MS" pitchFamily="66" charset="0"/>
              </a:rPr>
              <a:t>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84" charset="-128"/>
              </a:rPr>
              <a:t>Synchronization in JAVA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>
                <a:ea typeface="ＭＳ Ｐゴシック" pitchFamily="84" charset="-128"/>
              </a:rPr>
              <a:t>Critical sections: 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ea typeface="ＭＳ Ｐゴシック" pitchFamily="84" charset="-128"/>
              </a:rPr>
              <a:t>synchronized</a:t>
            </a:r>
            <a:r>
              <a:rPr lang="en-US" sz="2000" smtClean="0">
                <a:ea typeface="ＭＳ Ｐゴシック" pitchFamily="84" charset="-128"/>
              </a:rPr>
              <a:t> statement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ea typeface="ＭＳ Ｐゴシック" pitchFamily="84" charset="-128"/>
              </a:rPr>
              <a:t>Synchronized methods: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84" charset="-128"/>
              </a:rPr>
              <a:t>Only one thread can be in </a:t>
            </a:r>
            <a:r>
              <a:rPr lang="en-US" sz="2000" u="sng" smtClean="0">
                <a:ea typeface="ＭＳ Ｐゴシック" pitchFamily="84" charset="-128"/>
              </a:rPr>
              <a:t>any</a:t>
            </a:r>
            <a:r>
              <a:rPr lang="en-US" sz="2000" smtClean="0">
                <a:ea typeface="ＭＳ Ｐゴシック" pitchFamily="84" charset="-128"/>
              </a:rPr>
              <a:t> synchronized method of an object at any given time.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84" charset="-128"/>
              </a:rPr>
              <a:t>Realized by having a single lock (also called monitor) per object.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  <a:ea typeface="ＭＳ Ｐゴシック" pitchFamily="84" charset="-128"/>
              </a:rPr>
              <a:t>Synchronized </a:t>
            </a:r>
            <a:r>
              <a:rPr lang="en-US" sz="2000" u="sng" smtClean="0">
                <a:solidFill>
                  <a:schemeClr val="accent2"/>
                </a:solidFill>
                <a:ea typeface="ＭＳ Ｐゴシック" pitchFamily="84" charset="-128"/>
              </a:rPr>
              <a:t>static</a:t>
            </a:r>
            <a:r>
              <a:rPr lang="en-US" sz="2000" smtClean="0">
                <a:solidFill>
                  <a:schemeClr val="accent2"/>
                </a:solidFill>
                <a:ea typeface="ＭＳ Ｐゴシック" pitchFamily="84" charset="-128"/>
              </a:rPr>
              <a:t> methods: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  <a:ea typeface="ＭＳ Ｐゴシック" pitchFamily="84" charset="-128"/>
              </a:rPr>
              <a:t>One lock per class.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  <a:ea typeface="ＭＳ Ｐゴシック" pitchFamily="84" charset="-128"/>
              </a:rPr>
              <a:t>Synchronized blocks: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  <a:ea typeface="ＭＳ Ｐゴシック" pitchFamily="84" charset="-128"/>
              </a:rPr>
              <a:t>Finer granularity possible using synchronized blocks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chemeClr val="accent2"/>
                </a:solidFill>
                <a:ea typeface="ＭＳ Ｐゴシック" pitchFamily="84" charset="-128"/>
              </a:rPr>
              <a:t>Can use lock of any object to define critical section.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ea typeface="ＭＳ Ｐゴシック" pitchFamily="84" charset="-128"/>
              </a:rPr>
              <a:t>Additional synchronization: 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ea typeface="ＭＳ Ｐゴシック" pitchFamily="84" charset="-128"/>
              </a:rPr>
              <a:t>wait()</a:t>
            </a:r>
            <a:r>
              <a:rPr lang="en-US" smtClean="0">
                <a:ea typeface="ＭＳ Ｐゴシック" pitchFamily="84" charset="-128"/>
              </a:rPr>
              <a:t>,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ea typeface="ＭＳ Ｐゴシック" pitchFamily="84" charset="-128"/>
              </a:rPr>
              <a:t>notify()</a:t>
            </a:r>
            <a:r>
              <a:rPr lang="en-US" smtClean="0">
                <a:ea typeface="ＭＳ Ｐゴシック" pitchFamily="84" charset="-128"/>
              </a:rPr>
              <a:t>,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  <a:ea typeface="ＭＳ Ｐゴシック" pitchFamily="84" charset="-128"/>
              </a:rPr>
              <a:t>notifyAll()</a:t>
            </a:r>
            <a:endParaRPr lang="en-US" smtClean="0">
              <a:ea typeface="ＭＳ Ｐゴシック" pitchFamily="84" charset="-128"/>
            </a:endParaRPr>
          </a:p>
          <a:p>
            <a:pPr lvl="1">
              <a:lnSpc>
                <a:spcPct val="90000"/>
              </a:lnSpc>
            </a:pPr>
            <a:r>
              <a:rPr lang="en-US" sz="2000" smtClean="0">
                <a:ea typeface="ＭＳ Ｐゴシック" pitchFamily="84" charset="-128"/>
              </a:rPr>
              <a:t>Realized as methods for all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1"/>
          <p:cNvSpPr>
            <a:spLocks noChangeArrowheads="1"/>
          </p:cNvSpPr>
          <p:nvPr/>
        </p:nvSpPr>
        <p:spPr bwMode="auto">
          <a:xfrm>
            <a:off x="838200" y="2819400"/>
            <a:ext cx="7391400" cy="281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latin typeface="Comic Sans MS" pitchFamily="66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81000" y="1066800"/>
            <a:ext cx="83820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84" charset="-128"/>
              </a:rPr>
              <a:t>The Critical Section Problem: Example 1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114800" y="1201738"/>
            <a:ext cx="45735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char</a:t>
            </a:r>
            <a:r>
              <a:rPr lang="en-US" sz="1800">
                <a:latin typeface="Courier New" pitchFamily="49" charset="0"/>
              </a:rPr>
              <a:t> in;  </a:t>
            </a:r>
            <a:r>
              <a:rPr lang="en-US" sz="1800" i="1">
                <a:latin typeface="Courier New" pitchFamily="49" charset="0"/>
              </a:rPr>
              <a:t>/* shared variables */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</a:rPr>
              <a:t>char</a:t>
            </a:r>
            <a:r>
              <a:rPr lang="en-US" sz="1800">
                <a:latin typeface="Courier New" pitchFamily="49" charset="0"/>
              </a:rPr>
              <a:t> out;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57200" y="1201738"/>
            <a:ext cx="3340100" cy="1465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void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i="1">
                <a:latin typeface="Courier New" pitchFamily="49" charset="0"/>
              </a:rPr>
              <a:t>echo</a:t>
            </a:r>
            <a:r>
              <a:rPr lang="en-US" sz="1800">
                <a:latin typeface="Courier New" pitchFamily="49" charset="0"/>
              </a:rPr>
              <a:t>() {</a:t>
            </a:r>
          </a:p>
          <a:p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input</a:t>
            </a:r>
            <a:r>
              <a:rPr lang="en-US" sz="1800">
                <a:latin typeface="Courier New" pitchFamily="49" charset="0"/>
              </a:rPr>
              <a:t>(in, keyboard);</a:t>
            </a:r>
          </a:p>
          <a:p>
            <a:r>
              <a:rPr lang="en-US" sz="1800">
                <a:latin typeface="Courier New" pitchFamily="49" charset="0"/>
              </a:rPr>
              <a:t>  out := in;</a:t>
            </a:r>
          </a:p>
          <a:p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output</a:t>
            </a:r>
            <a:r>
              <a:rPr lang="en-US" sz="1800">
                <a:latin typeface="Courier New" pitchFamily="49" charset="0"/>
              </a:rPr>
              <a:t>(out, display);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9463" name="Rectangle 27"/>
          <p:cNvSpPr>
            <a:spLocks noChangeArrowheads="1"/>
          </p:cNvSpPr>
          <p:nvPr/>
        </p:nvSpPr>
        <p:spPr bwMode="auto">
          <a:xfrm>
            <a:off x="1081088" y="28971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64" name="Rectangle 28"/>
          <p:cNvSpPr>
            <a:spLocks noChangeArrowheads="1"/>
          </p:cNvSpPr>
          <p:nvPr/>
        </p:nvSpPr>
        <p:spPr bwMode="auto">
          <a:xfrm>
            <a:off x="2373313" y="2909888"/>
            <a:ext cx="13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P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65" name="Rectangle 29"/>
          <p:cNvSpPr>
            <a:spLocks noChangeArrowheads="1"/>
          </p:cNvSpPr>
          <p:nvPr/>
        </p:nvSpPr>
        <p:spPr bwMode="auto">
          <a:xfrm>
            <a:off x="2506663" y="2909888"/>
            <a:ext cx="8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r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66" name="Rectangle 30"/>
          <p:cNvSpPr>
            <a:spLocks noChangeArrowheads="1"/>
          </p:cNvSpPr>
          <p:nvPr/>
        </p:nvSpPr>
        <p:spPr bwMode="auto">
          <a:xfrm>
            <a:off x="2592388" y="290988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67" name="Rectangle 31"/>
          <p:cNvSpPr>
            <a:spLocks noChangeArrowheads="1"/>
          </p:cNvSpPr>
          <p:nvPr/>
        </p:nvSpPr>
        <p:spPr bwMode="auto">
          <a:xfrm>
            <a:off x="2701925" y="2909888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c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68" name="Rectangle 32"/>
          <p:cNvSpPr>
            <a:spLocks noChangeArrowheads="1"/>
          </p:cNvSpPr>
          <p:nvPr/>
        </p:nvSpPr>
        <p:spPr bwMode="auto">
          <a:xfrm>
            <a:off x="2800350" y="2909888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e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69" name="Rectangle 33"/>
          <p:cNvSpPr>
            <a:spLocks noChangeArrowheads="1"/>
          </p:cNvSpPr>
          <p:nvPr/>
        </p:nvSpPr>
        <p:spPr bwMode="auto">
          <a:xfrm>
            <a:off x="2897188" y="2909888"/>
            <a:ext cx="8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s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0" name="Rectangle 34"/>
          <p:cNvSpPr>
            <a:spLocks noChangeArrowheads="1"/>
          </p:cNvSpPr>
          <p:nvPr/>
        </p:nvSpPr>
        <p:spPr bwMode="auto">
          <a:xfrm>
            <a:off x="2982913" y="2909888"/>
            <a:ext cx="8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s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1" name="Rectangle 35"/>
          <p:cNvSpPr>
            <a:spLocks noChangeArrowheads="1"/>
          </p:cNvSpPr>
          <p:nvPr/>
        </p:nvSpPr>
        <p:spPr bwMode="auto">
          <a:xfrm>
            <a:off x="3068638" y="290988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2" name="Rectangle 36"/>
          <p:cNvSpPr>
            <a:spLocks noChangeArrowheads="1"/>
          </p:cNvSpPr>
          <p:nvPr/>
        </p:nvSpPr>
        <p:spPr bwMode="auto">
          <a:xfrm>
            <a:off x="3116263" y="290988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1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3" name="Rectangle 37"/>
          <p:cNvSpPr>
            <a:spLocks noChangeArrowheads="1"/>
          </p:cNvSpPr>
          <p:nvPr/>
        </p:nvSpPr>
        <p:spPr bwMode="auto">
          <a:xfrm>
            <a:off x="3275013" y="290988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4" name="Rectangle 38"/>
          <p:cNvSpPr>
            <a:spLocks noChangeArrowheads="1"/>
          </p:cNvSpPr>
          <p:nvPr/>
        </p:nvSpPr>
        <p:spPr bwMode="auto">
          <a:xfrm>
            <a:off x="5237163" y="2909888"/>
            <a:ext cx="13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P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5" name="Rectangle 39"/>
          <p:cNvSpPr>
            <a:spLocks noChangeArrowheads="1"/>
          </p:cNvSpPr>
          <p:nvPr/>
        </p:nvSpPr>
        <p:spPr bwMode="auto">
          <a:xfrm>
            <a:off x="5372100" y="2909888"/>
            <a:ext cx="8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r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6" name="Rectangle 40"/>
          <p:cNvSpPr>
            <a:spLocks noChangeArrowheads="1"/>
          </p:cNvSpPr>
          <p:nvPr/>
        </p:nvSpPr>
        <p:spPr bwMode="auto">
          <a:xfrm>
            <a:off x="5457825" y="290988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7" name="Rectangle 41"/>
          <p:cNvSpPr>
            <a:spLocks noChangeArrowheads="1"/>
          </p:cNvSpPr>
          <p:nvPr/>
        </p:nvSpPr>
        <p:spPr bwMode="auto">
          <a:xfrm>
            <a:off x="5567363" y="2909888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c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8" name="Rectangle 42"/>
          <p:cNvSpPr>
            <a:spLocks noChangeArrowheads="1"/>
          </p:cNvSpPr>
          <p:nvPr/>
        </p:nvSpPr>
        <p:spPr bwMode="auto">
          <a:xfrm>
            <a:off x="5664200" y="2909888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e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79" name="Rectangle 43"/>
          <p:cNvSpPr>
            <a:spLocks noChangeArrowheads="1"/>
          </p:cNvSpPr>
          <p:nvPr/>
        </p:nvSpPr>
        <p:spPr bwMode="auto">
          <a:xfrm>
            <a:off x="5762625" y="2909888"/>
            <a:ext cx="8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s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80" name="Rectangle 44"/>
          <p:cNvSpPr>
            <a:spLocks noChangeArrowheads="1"/>
          </p:cNvSpPr>
          <p:nvPr/>
        </p:nvSpPr>
        <p:spPr bwMode="auto">
          <a:xfrm>
            <a:off x="5846763" y="2909888"/>
            <a:ext cx="8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s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81" name="Rectangle 45"/>
          <p:cNvSpPr>
            <a:spLocks noChangeArrowheads="1"/>
          </p:cNvSpPr>
          <p:nvPr/>
        </p:nvSpPr>
        <p:spPr bwMode="auto">
          <a:xfrm>
            <a:off x="5932488" y="290988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82" name="Rectangle 46"/>
          <p:cNvSpPr>
            <a:spLocks noChangeArrowheads="1"/>
          </p:cNvSpPr>
          <p:nvPr/>
        </p:nvSpPr>
        <p:spPr bwMode="auto">
          <a:xfrm>
            <a:off x="5981700" y="290988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2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83" name="Rectangle 47"/>
          <p:cNvSpPr>
            <a:spLocks noChangeArrowheads="1"/>
          </p:cNvSpPr>
          <p:nvPr/>
        </p:nvSpPr>
        <p:spPr bwMode="auto">
          <a:xfrm>
            <a:off x="6127750" y="2909888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84" name="Rectangle 48"/>
          <p:cNvSpPr>
            <a:spLocks noChangeArrowheads="1"/>
          </p:cNvSpPr>
          <p:nvPr/>
        </p:nvSpPr>
        <p:spPr bwMode="auto">
          <a:xfrm>
            <a:off x="1081088" y="324961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19485" name="Rectangle 49"/>
          <p:cNvSpPr>
            <a:spLocks noChangeArrowheads="1"/>
          </p:cNvSpPr>
          <p:nvPr/>
        </p:nvSpPr>
        <p:spPr bwMode="auto">
          <a:xfrm>
            <a:off x="1239838" y="324961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19486" name="Rectangle 50"/>
          <p:cNvSpPr>
            <a:spLocks noChangeArrowheads="1"/>
          </p:cNvSpPr>
          <p:nvPr/>
        </p:nvSpPr>
        <p:spPr bwMode="auto">
          <a:xfrm>
            <a:off x="1349375" y="3249613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9487" name="Rectangle 51"/>
          <p:cNvSpPr>
            <a:spLocks noChangeArrowheads="1"/>
          </p:cNvSpPr>
          <p:nvPr/>
        </p:nvSpPr>
        <p:spPr bwMode="auto">
          <a:xfrm>
            <a:off x="1446213" y="3249613"/>
            <a:ext cx="76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9488" name="Rectangle 52"/>
          <p:cNvSpPr>
            <a:spLocks noChangeArrowheads="1"/>
          </p:cNvSpPr>
          <p:nvPr/>
        </p:nvSpPr>
        <p:spPr bwMode="auto">
          <a:xfrm>
            <a:off x="1520825" y="3249613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489" name="Rectangle 53"/>
          <p:cNvSpPr>
            <a:spLocks noChangeArrowheads="1"/>
          </p:cNvSpPr>
          <p:nvPr/>
        </p:nvSpPr>
        <p:spPr bwMode="auto">
          <a:xfrm>
            <a:off x="1617663" y="324961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9490" name="Rectangle 54"/>
          <p:cNvSpPr>
            <a:spLocks noChangeArrowheads="1"/>
          </p:cNvSpPr>
          <p:nvPr/>
        </p:nvSpPr>
        <p:spPr bwMode="auto">
          <a:xfrm>
            <a:off x="1677988" y="324961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9491" name="Rectangle 55"/>
          <p:cNvSpPr>
            <a:spLocks noChangeArrowheads="1"/>
          </p:cNvSpPr>
          <p:nvPr/>
        </p:nvSpPr>
        <p:spPr bwMode="auto">
          <a:xfrm>
            <a:off x="1739900" y="324961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19492" name="Rectangle 56"/>
          <p:cNvSpPr>
            <a:spLocks noChangeArrowheads="1"/>
          </p:cNvSpPr>
          <p:nvPr/>
        </p:nvSpPr>
        <p:spPr bwMode="auto">
          <a:xfrm>
            <a:off x="1849438" y="324961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19493" name="Rectangle 57"/>
          <p:cNvSpPr>
            <a:spLocks noChangeArrowheads="1"/>
          </p:cNvSpPr>
          <p:nvPr/>
        </p:nvSpPr>
        <p:spPr bwMode="auto">
          <a:xfrm>
            <a:off x="1958975" y="324961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9494" name="Rectangle 58"/>
          <p:cNvSpPr>
            <a:spLocks noChangeArrowheads="1"/>
          </p:cNvSpPr>
          <p:nvPr/>
        </p:nvSpPr>
        <p:spPr bwMode="auto">
          <a:xfrm>
            <a:off x="2068513" y="324961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495" name="Rectangle 59"/>
          <p:cNvSpPr>
            <a:spLocks noChangeArrowheads="1"/>
          </p:cNvSpPr>
          <p:nvPr/>
        </p:nvSpPr>
        <p:spPr bwMode="auto">
          <a:xfrm>
            <a:off x="2373313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E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96" name="Rectangle 60"/>
          <p:cNvSpPr>
            <a:spLocks noChangeArrowheads="1"/>
          </p:cNvSpPr>
          <p:nvPr/>
        </p:nvSpPr>
        <p:spPr bwMode="auto">
          <a:xfrm>
            <a:off x="2506663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c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97" name="Rectangle 61"/>
          <p:cNvSpPr>
            <a:spLocks noChangeArrowheads="1"/>
          </p:cNvSpPr>
          <p:nvPr/>
        </p:nvSpPr>
        <p:spPr bwMode="auto">
          <a:xfrm>
            <a:off x="2641600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h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98" name="Rectangle 62"/>
          <p:cNvSpPr>
            <a:spLocks noChangeArrowheads="1"/>
          </p:cNvSpPr>
          <p:nvPr/>
        </p:nvSpPr>
        <p:spPr bwMode="auto">
          <a:xfrm>
            <a:off x="2774950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499" name="Rectangle 63"/>
          <p:cNvSpPr>
            <a:spLocks noChangeArrowheads="1"/>
          </p:cNvSpPr>
          <p:nvPr/>
        </p:nvSpPr>
        <p:spPr bwMode="auto">
          <a:xfrm>
            <a:off x="2909888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(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0" name="Rectangle 64"/>
          <p:cNvSpPr>
            <a:spLocks noChangeArrowheads="1"/>
          </p:cNvSpPr>
          <p:nvPr/>
        </p:nvSpPr>
        <p:spPr bwMode="auto">
          <a:xfrm>
            <a:off x="3043238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1" name="Rectangle 65"/>
          <p:cNvSpPr>
            <a:spLocks noChangeArrowheads="1"/>
          </p:cNvSpPr>
          <p:nvPr/>
        </p:nvSpPr>
        <p:spPr bwMode="auto">
          <a:xfrm>
            <a:off x="3201988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2" name="Rectangle 66"/>
          <p:cNvSpPr>
            <a:spLocks noChangeArrowheads="1"/>
          </p:cNvSpPr>
          <p:nvPr/>
        </p:nvSpPr>
        <p:spPr bwMode="auto">
          <a:xfrm>
            <a:off x="5237163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E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3" name="Rectangle 67"/>
          <p:cNvSpPr>
            <a:spLocks noChangeArrowheads="1"/>
          </p:cNvSpPr>
          <p:nvPr/>
        </p:nvSpPr>
        <p:spPr bwMode="auto">
          <a:xfrm>
            <a:off x="5372100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c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4" name="Rectangle 68"/>
          <p:cNvSpPr>
            <a:spLocks noChangeArrowheads="1"/>
          </p:cNvSpPr>
          <p:nvPr/>
        </p:nvSpPr>
        <p:spPr bwMode="auto">
          <a:xfrm>
            <a:off x="5505450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h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5" name="Rectangle 69"/>
          <p:cNvSpPr>
            <a:spLocks noChangeArrowheads="1"/>
          </p:cNvSpPr>
          <p:nvPr/>
        </p:nvSpPr>
        <p:spPr bwMode="auto">
          <a:xfrm>
            <a:off x="5640388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6" name="Rectangle 70"/>
          <p:cNvSpPr>
            <a:spLocks noChangeArrowheads="1"/>
          </p:cNvSpPr>
          <p:nvPr/>
        </p:nvSpPr>
        <p:spPr bwMode="auto">
          <a:xfrm>
            <a:off x="5773738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(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7" name="Rectangle 71"/>
          <p:cNvSpPr>
            <a:spLocks noChangeArrowheads="1"/>
          </p:cNvSpPr>
          <p:nvPr/>
        </p:nvSpPr>
        <p:spPr bwMode="auto">
          <a:xfrm>
            <a:off x="5908675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8" name="Rectangle 72"/>
          <p:cNvSpPr>
            <a:spLocks noChangeArrowheads="1"/>
          </p:cNvSpPr>
          <p:nvPr/>
        </p:nvSpPr>
        <p:spPr bwMode="auto">
          <a:xfrm>
            <a:off x="6054725" y="32385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09" name="Rectangle 73"/>
          <p:cNvSpPr>
            <a:spLocks noChangeArrowheads="1"/>
          </p:cNvSpPr>
          <p:nvPr/>
        </p:nvSpPr>
        <p:spPr bwMode="auto">
          <a:xfrm>
            <a:off x="1081088" y="3700463"/>
            <a:ext cx="76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9510" name="Rectangle 74"/>
          <p:cNvSpPr>
            <a:spLocks noChangeArrowheads="1"/>
          </p:cNvSpPr>
          <p:nvPr/>
        </p:nvSpPr>
        <p:spPr bwMode="auto">
          <a:xfrm>
            <a:off x="1154113" y="370046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19511" name="Rectangle 75"/>
          <p:cNvSpPr>
            <a:spLocks noChangeArrowheads="1"/>
          </p:cNvSpPr>
          <p:nvPr/>
        </p:nvSpPr>
        <p:spPr bwMode="auto">
          <a:xfrm>
            <a:off x="1263650" y="370046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9512" name="Rectangle 76"/>
          <p:cNvSpPr>
            <a:spLocks noChangeArrowheads="1"/>
          </p:cNvSpPr>
          <p:nvPr/>
        </p:nvSpPr>
        <p:spPr bwMode="auto">
          <a:xfrm>
            <a:off x="1325563" y="3700463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9513" name="Rectangle 77"/>
          <p:cNvSpPr>
            <a:spLocks noChangeArrowheads="1"/>
          </p:cNvSpPr>
          <p:nvPr/>
        </p:nvSpPr>
        <p:spPr bwMode="auto">
          <a:xfrm>
            <a:off x="1422400" y="3700463"/>
            <a:ext cx="76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9514" name="Rectangle 78"/>
          <p:cNvSpPr>
            <a:spLocks noChangeArrowheads="1"/>
          </p:cNvSpPr>
          <p:nvPr/>
        </p:nvSpPr>
        <p:spPr bwMode="auto">
          <a:xfrm>
            <a:off x="1495425" y="370046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l</a:t>
            </a:r>
          </a:p>
        </p:txBody>
      </p:sp>
      <p:sp>
        <p:nvSpPr>
          <p:cNvPr id="19515" name="Rectangle 79"/>
          <p:cNvSpPr>
            <a:spLocks noChangeArrowheads="1"/>
          </p:cNvSpPr>
          <p:nvPr/>
        </p:nvSpPr>
        <p:spPr bwMode="auto">
          <a:xfrm>
            <a:off x="1557338" y="3700463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9516" name="Rectangle 80"/>
          <p:cNvSpPr>
            <a:spLocks noChangeArrowheads="1"/>
          </p:cNvSpPr>
          <p:nvPr/>
        </p:nvSpPr>
        <p:spPr bwMode="auto">
          <a:xfrm>
            <a:off x="1654175" y="3700463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9517" name="Rectangle 81"/>
          <p:cNvSpPr>
            <a:spLocks noChangeArrowheads="1"/>
          </p:cNvSpPr>
          <p:nvPr/>
        </p:nvSpPr>
        <p:spPr bwMode="auto">
          <a:xfrm>
            <a:off x="1751013" y="370046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19518" name="Rectangle 82"/>
          <p:cNvSpPr>
            <a:spLocks noChangeArrowheads="1"/>
          </p:cNvSpPr>
          <p:nvPr/>
        </p:nvSpPr>
        <p:spPr bwMode="auto">
          <a:xfrm>
            <a:off x="1862138" y="3700463"/>
            <a:ext cx="101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9519" name="Rectangle 83"/>
          <p:cNvSpPr>
            <a:spLocks noChangeArrowheads="1"/>
          </p:cNvSpPr>
          <p:nvPr/>
        </p:nvSpPr>
        <p:spPr bwMode="auto">
          <a:xfrm>
            <a:off x="1958975" y="370046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19520" name="Rectangle 84"/>
          <p:cNvSpPr>
            <a:spLocks noChangeArrowheads="1"/>
          </p:cNvSpPr>
          <p:nvPr/>
        </p:nvSpPr>
        <p:spPr bwMode="auto">
          <a:xfrm>
            <a:off x="2068513" y="3700463"/>
            <a:ext cx="57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521" name="Rectangle 85"/>
          <p:cNvSpPr>
            <a:spLocks noChangeArrowheads="1"/>
          </p:cNvSpPr>
          <p:nvPr/>
        </p:nvSpPr>
        <p:spPr bwMode="auto">
          <a:xfrm>
            <a:off x="1081088" y="3956050"/>
            <a:ext cx="10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9522" name="Rectangle 86"/>
          <p:cNvSpPr>
            <a:spLocks noChangeArrowheads="1"/>
          </p:cNvSpPr>
          <p:nvPr/>
        </p:nvSpPr>
        <p:spPr bwMode="auto">
          <a:xfrm>
            <a:off x="1179513" y="39560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9523" name="Rectangle 87"/>
          <p:cNvSpPr>
            <a:spLocks noChangeArrowheads="1"/>
          </p:cNvSpPr>
          <p:nvPr/>
        </p:nvSpPr>
        <p:spPr bwMode="auto">
          <a:xfrm>
            <a:off x="1289050" y="3956050"/>
            <a:ext cx="10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9524" name="Rectangle 88"/>
          <p:cNvSpPr>
            <a:spLocks noChangeArrowheads="1"/>
          </p:cNvSpPr>
          <p:nvPr/>
        </p:nvSpPr>
        <p:spPr bwMode="auto">
          <a:xfrm>
            <a:off x="1385888" y="3956050"/>
            <a:ext cx="10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9525" name="Rectangle 89"/>
          <p:cNvSpPr>
            <a:spLocks noChangeArrowheads="1"/>
          </p:cNvSpPr>
          <p:nvPr/>
        </p:nvSpPr>
        <p:spPr bwMode="auto">
          <a:xfrm>
            <a:off x="1484313" y="39560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u</a:t>
            </a:r>
          </a:p>
        </p:txBody>
      </p:sp>
      <p:sp>
        <p:nvSpPr>
          <p:cNvPr id="19526" name="Rectangle 90"/>
          <p:cNvSpPr>
            <a:spLocks noChangeArrowheads="1"/>
          </p:cNvSpPr>
          <p:nvPr/>
        </p:nvSpPr>
        <p:spPr bwMode="auto">
          <a:xfrm>
            <a:off x="1593850" y="3956050"/>
            <a:ext cx="63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9527" name="Rectangle 91"/>
          <p:cNvSpPr>
            <a:spLocks noChangeArrowheads="1"/>
          </p:cNvSpPr>
          <p:nvPr/>
        </p:nvSpPr>
        <p:spPr bwMode="auto">
          <a:xfrm>
            <a:off x="1654175" y="3956050"/>
            <a:ext cx="63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9528" name="Rectangle 92"/>
          <p:cNvSpPr>
            <a:spLocks noChangeArrowheads="1"/>
          </p:cNvSpPr>
          <p:nvPr/>
        </p:nvSpPr>
        <p:spPr bwMode="auto">
          <a:xfrm>
            <a:off x="1714500" y="39560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19529" name="Rectangle 93"/>
          <p:cNvSpPr>
            <a:spLocks noChangeArrowheads="1"/>
          </p:cNvSpPr>
          <p:nvPr/>
        </p:nvSpPr>
        <p:spPr bwMode="auto">
          <a:xfrm>
            <a:off x="1825625" y="39560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19530" name="Rectangle 94"/>
          <p:cNvSpPr>
            <a:spLocks noChangeArrowheads="1"/>
          </p:cNvSpPr>
          <p:nvPr/>
        </p:nvSpPr>
        <p:spPr bwMode="auto">
          <a:xfrm>
            <a:off x="1971675" y="3956050"/>
            <a:ext cx="5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531" name="Rectangle 95"/>
          <p:cNvSpPr>
            <a:spLocks noChangeArrowheads="1"/>
          </p:cNvSpPr>
          <p:nvPr/>
        </p:nvSpPr>
        <p:spPr bwMode="auto">
          <a:xfrm>
            <a:off x="2373313" y="36893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800">
                <a:solidFill>
                  <a:schemeClr val="accent2"/>
                </a:solidFill>
                <a:latin typeface="Courier New" pitchFamily="49" charset="0"/>
                <a:ea typeface="ヒラギノ角ゴ Pro W3" pitchFamily="73" charset="-128"/>
              </a:rPr>
              <a:t>ﾉ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32" name="Rectangle 96"/>
          <p:cNvSpPr>
            <a:spLocks noChangeArrowheads="1"/>
          </p:cNvSpPr>
          <p:nvPr/>
        </p:nvSpPr>
        <p:spPr bwMode="auto">
          <a:xfrm>
            <a:off x="2519363" y="368935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33" name="Rectangle 97"/>
          <p:cNvSpPr>
            <a:spLocks noChangeArrowheads="1"/>
          </p:cNvSpPr>
          <p:nvPr/>
        </p:nvSpPr>
        <p:spPr bwMode="auto">
          <a:xfrm>
            <a:off x="2373313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34" name="Rectangle 98"/>
          <p:cNvSpPr>
            <a:spLocks noChangeArrowheads="1"/>
          </p:cNvSpPr>
          <p:nvPr/>
        </p:nvSpPr>
        <p:spPr bwMode="auto">
          <a:xfrm>
            <a:off x="2506663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n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35" name="Rectangle 99"/>
          <p:cNvSpPr>
            <a:spLocks noChangeArrowheads="1"/>
          </p:cNvSpPr>
          <p:nvPr/>
        </p:nvSpPr>
        <p:spPr bwMode="auto">
          <a:xfrm>
            <a:off x="2641600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36" name="Rectangle 100"/>
          <p:cNvSpPr>
            <a:spLocks noChangeArrowheads="1"/>
          </p:cNvSpPr>
          <p:nvPr/>
        </p:nvSpPr>
        <p:spPr bwMode="auto">
          <a:xfrm>
            <a:off x="2774950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37" name="Rectangle 101"/>
          <p:cNvSpPr>
            <a:spLocks noChangeArrowheads="1"/>
          </p:cNvSpPr>
          <p:nvPr/>
        </p:nvSpPr>
        <p:spPr bwMode="auto">
          <a:xfrm>
            <a:off x="2909888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38" name="Rectangle 102"/>
          <p:cNvSpPr>
            <a:spLocks noChangeArrowheads="1"/>
          </p:cNvSpPr>
          <p:nvPr/>
        </p:nvSpPr>
        <p:spPr bwMode="auto">
          <a:xfrm>
            <a:off x="3043238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(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39" name="Rectangle 103"/>
          <p:cNvSpPr>
            <a:spLocks noChangeArrowheads="1"/>
          </p:cNvSpPr>
          <p:nvPr/>
        </p:nvSpPr>
        <p:spPr bwMode="auto">
          <a:xfrm>
            <a:off x="3178175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0" name="Rectangle 104"/>
          <p:cNvSpPr>
            <a:spLocks noChangeArrowheads="1"/>
          </p:cNvSpPr>
          <p:nvPr/>
        </p:nvSpPr>
        <p:spPr bwMode="auto">
          <a:xfrm>
            <a:off x="3311525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n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1" name="Rectangle 105"/>
          <p:cNvSpPr>
            <a:spLocks noChangeArrowheads="1"/>
          </p:cNvSpPr>
          <p:nvPr/>
        </p:nvSpPr>
        <p:spPr bwMode="auto">
          <a:xfrm>
            <a:off x="3446463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,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2" name="Rectangle 106"/>
          <p:cNvSpPr>
            <a:spLocks noChangeArrowheads="1"/>
          </p:cNvSpPr>
          <p:nvPr/>
        </p:nvSpPr>
        <p:spPr bwMode="auto">
          <a:xfrm>
            <a:off x="3579813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k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3" name="Rectangle 107"/>
          <p:cNvSpPr>
            <a:spLocks noChangeArrowheads="1"/>
          </p:cNvSpPr>
          <p:nvPr/>
        </p:nvSpPr>
        <p:spPr bwMode="auto">
          <a:xfrm>
            <a:off x="3714750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e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4" name="Rectangle 108"/>
          <p:cNvSpPr>
            <a:spLocks noChangeArrowheads="1"/>
          </p:cNvSpPr>
          <p:nvPr/>
        </p:nvSpPr>
        <p:spPr bwMode="auto">
          <a:xfrm>
            <a:off x="3848100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y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5" name="Rectangle 109"/>
          <p:cNvSpPr>
            <a:spLocks noChangeArrowheads="1"/>
          </p:cNvSpPr>
          <p:nvPr/>
        </p:nvSpPr>
        <p:spPr bwMode="auto">
          <a:xfrm>
            <a:off x="3983038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b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6" name="Rectangle 110"/>
          <p:cNvSpPr>
            <a:spLocks noChangeArrowheads="1"/>
          </p:cNvSpPr>
          <p:nvPr/>
        </p:nvSpPr>
        <p:spPr bwMode="auto">
          <a:xfrm>
            <a:off x="4116388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7" name="Rectangle 111"/>
          <p:cNvSpPr>
            <a:spLocks noChangeArrowheads="1"/>
          </p:cNvSpPr>
          <p:nvPr/>
        </p:nvSpPr>
        <p:spPr bwMode="auto">
          <a:xfrm>
            <a:off x="4249738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a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8" name="Rectangle 112"/>
          <p:cNvSpPr>
            <a:spLocks noChangeArrowheads="1"/>
          </p:cNvSpPr>
          <p:nvPr/>
        </p:nvSpPr>
        <p:spPr bwMode="auto">
          <a:xfrm>
            <a:off x="4384675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r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49" name="Rectangle 113"/>
          <p:cNvSpPr>
            <a:spLocks noChangeArrowheads="1"/>
          </p:cNvSpPr>
          <p:nvPr/>
        </p:nvSpPr>
        <p:spPr bwMode="auto">
          <a:xfrm>
            <a:off x="4518025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0" name="Rectangle 114"/>
          <p:cNvSpPr>
            <a:spLocks noChangeArrowheads="1"/>
          </p:cNvSpPr>
          <p:nvPr/>
        </p:nvSpPr>
        <p:spPr bwMode="auto">
          <a:xfrm>
            <a:off x="4652963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1" name="Rectangle 115"/>
          <p:cNvSpPr>
            <a:spLocks noChangeArrowheads="1"/>
          </p:cNvSpPr>
          <p:nvPr/>
        </p:nvSpPr>
        <p:spPr bwMode="auto">
          <a:xfrm>
            <a:off x="4848225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2" name="Rectangle 116"/>
          <p:cNvSpPr>
            <a:spLocks noChangeArrowheads="1"/>
          </p:cNvSpPr>
          <p:nvPr/>
        </p:nvSpPr>
        <p:spPr bwMode="auto">
          <a:xfrm>
            <a:off x="2373313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3" name="Rectangle 117"/>
          <p:cNvSpPr>
            <a:spLocks noChangeArrowheads="1"/>
          </p:cNvSpPr>
          <p:nvPr/>
        </p:nvSpPr>
        <p:spPr bwMode="auto">
          <a:xfrm>
            <a:off x="2506663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4" name="Rectangle 118"/>
          <p:cNvSpPr>
            <a:spLocks noChangeArrowheads="1"/>
          </p:cNvSpPr>
          <p:nvPr/>
        </p:nvSpPr>
        <p:spPr bwMode="auto">
          <a:xfrm>
            <a:off x="2641600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5" name="Rectangle 119"/>
          <p:cNvSpPr>
            <a:spLocks noChangeArrowheads="1"/>
          </p:cNvSpPr>
          <p:nvPr/>
        </p:nvSpPr>
        <p:spPr bwMode="auto">
          <a:xfrm>
            <a:off x="2774950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6" name="Rectangle 120"/>
          <p:cNvSpPr>
            <a:spLocks noChangeArrowheads="1"/>
          </p:cNvSpPr>
          <p:nvPr/>
        </p:nvSpPr>
        <p:spPr bwMode="auto">
          <a:xfrm>
            <a:off x="2909888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=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7" name="Rectangle 121"/>
          <p:cNvSpPr>
            <a:spLocks noChangeArrowheads="1"/>
          </p:cNvSpPr>
          <p:nvPr/>
        </p:nvSpPr>
        <p:spPr bwMode="auto">
          <a:xfrm>
            <a:off x="3043238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8" name="Rectangle 122"/>
          <p:cNvSpPr>
            <a:spLocks noChangeArrowheads="1"/>
          </p:cNvSpPr>
          <p:nvPr/>
        </p:nvSpPr>
        <p:spPr bwMode="auto">
          <a:xfrm>
            <a:off x="3178175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59" name="Rectangle 123"/>
          <p:cNvSpPr>
            <a:spLocks noChangeArrowheads="1"/>
          </p:cNvSpPr>
          <p:nvPr/>
        </p:nvSpPr>
        <p:spPr bwMode="auto">
          <a:xfrm>
            <a:off x="3311525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n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0" name="Rectangle 124"/>
          <p:cNvSpPr>
            <a:spLocks noChangeArrowheads="1"/>
          </p:cNvSpPr>
          <p:nvPr/>
        </p:nvSpPr>
        <p:spPr bwMode="auto">
          <a:xfrm>
            <a:off x="3446463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1" name="Rectangle 125"/>
          <p:cNvSpPr>
            <a:spLocks noChangeArrowheads="1"/>
          </p:cNvSpPr>
          <p:nvPr/>
        </p:nvSpPr>
        <p:spPr bwMode="auto">
          <a:xfrm>
            <a:off x="3616325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2" name="Rectangle 126"/>
          <p:cNvSpPr>
            <a:spLocks noChangeArrowheads="1"/>
          </p:cNvSpPr>
          <p:nvPr/>
        </p:nvSpPr>
        <p:spPr bwMode="auto">
          <a:xfrm>
            <a:off x="2373313" y="4468813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800">
                <a:solidFill>
                  <a:schemeClr val="accent2"/>
                </a:solidFill>
                <a:latin typeface="Courier New" pitchFamily="49" charset="0"/>
                <a:ea typeface="ヒラギノ角ゴ Pro W3" pitchFamily="73" charset="-128"/>
              </a:rPr>
              <a:t>ﾉ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3" name="Rectangle 127"/>
          <p:cNvSpPr>
            <a:spLocks noChangeArrowheads="1"/>
          </p:cNvSpPr>
          <p:nvPr/>
        </p:nvSpPr>
        <p:spPr bwMode="auto">
          <a:xfrm>
            <a:off x="2519363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4" name="Rectangle 128"/>
          <p:cNvSpPr>
            <a:spLocks noChangeArrowheads="1"/>
          </p:cNvSpPr>
          <p:nvPr/>
        </p:nvSpPr>
        <p:spPr bwMode="auto">
          <a:xfrm>
            <a:off x="2373313" y="472440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800">
                <a:solidFill>
                  <a:schemeClr val="accent2"/>
                </a:solidFill>
                <a:latin typeface="Courier New" pitchFamily="49" charset="0"/>
                <a:ea typeface="ヒラギノ角ゴ Pro W3" pitchFamily="73" charset="-128"/>
              </a:rPr>
              <a:t>ﾉ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5" name="Rectangle 129"/>
          <p:cNvSpPr>
            <a:spLocks noChangeArrowheads="1"/>
          </p:cNvSpPr>
          <p:nvPr/>
        </p:nvSpPr>
        <p:spPr bwMode="auto">
          <a:xfrm>
            <a:off x="2519363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6" name="Rectangle 130"/>
          <p:cNvSpPr>
            <a:spLocks noChangeArrowheads="1"/>
          </p:cNvSpPr>
          <p:nvPr/>
        </p:nvSpPr>
        <p:spPr bwMode="auto">
          <a:xfrm>
            <a:off x="2373313" y="497998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800">
                <a:solidFill>
                  <a:schemeClr val="accent2"/>
                </a:solidFill>
                <a:latin typeface="Courier New" pitchFamily="49" charset="0"/>
                <a:ea typeface="ヒラギノ角ゴ Pro W3" pitchFamily="73" charset="-128"/>
              </a:rPr>
              <a:t>ﾉ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7" name="Rectangle 131"/>
          <p:cNvSpPr>
            <a:spLocks noChangeArrowheads="1"/>
          </p:cNvSpPr>
          <p:nvPr/>
        </p:nvSpPr>
        <p:spPr bwMode="auto">
          <a:xfrm>
            <a:off x="2519363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8" name="Rectangle 132"/>
          <p:cNvSpPr>
            <a:spLocks noChangeArrowheads="1"/>
          </p:cNvSpPr>
          <p:nvPr/>
        </p:nvSpPr>
        <p:spPr bwMode="auto">
          <a:xfrm>
            <a:off x="2373313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69" name="Rectangle 133"/>
          <p:cNvSpPr>
            <a:spLocks noChangeArrowheads="1"/>
          </p:cNvSpPr>
          <p:nvPr/>
        </p:nvSpPr>
        <p:spPr bwMode="auto">
          <a:xfrm>
            <a:off x="2506663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0" name="Rectangle 134"/>
          <p:cNvSpPr>
            <a:spLocks noChangeArrowheads="1"/>
          </p:cNvSpPr>
          <p:nvPr/>
        </p:nvSpPr>
        <p:spPr bwMode="auto">
          <a:xfrm>
            <a:off x="2641600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1" name="Rectangle 135"/>
          <p:cNvSpPr>
            <a:spLocks noChangeArrowheads="1"/>
          </p:cNvSpPr>
          <p:nvPr/>
        </p:nvSpPr>
        <p:spPr bwMode="auto">
          <a:xfrm>
            <a:off x="2774950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2" name="Rectangle 136"/>
          <p:cNvSpPr>
            <a:spLocks noChangeArrowheads="1"/>
          </p:cNvSpPr>
          <p:nvPr/>
        </p:nvSpPr>
        <p:spPr bwMode="auto">
          <a:xfrm>
            <a:off x="2909888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3" name="Rectangle 137"/>
          <p:cNvSpPr>
            <a:spLocks noChangeArrowheads="1"/>
          </p:cNvSpPr>
          <p:nvPr/>
        </p:nvSpPr>
        <p:spPr bwMode="auto">
          <a:xfrm>
            <a:off x="3043238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4" name="Rectangle 138"/>
          <p:cNvSpPr>
            <a:spLocks noChangeArrowheads="1"/>
          </p:cNvSpPr>
          <p:nvPr/>
        </p:nvSpPr>
        <p:spPr bwMode="auto">
          <a:xfrm>
            <a:off x="3178175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(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5" name="Rectangle 139"/>
          <p:cNvSpPr>
            <a:spLocks noChangeArrowheads="1"/>
          </p:cNvSpPr>
          <p:nvPr/>
        </p:nvSpPr>
        <p:spPr bwMode="auto">
          <a:xfrm>
            <a:off x="3311525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6" name="Rectangle 140"/>
          <p:cNvSpPr>
            <a:spLocks noChangeArrowheads="1"/>
          </p:cNvSpPr>
          <p:nvPr/>
        </p:nvSpPr>
        <p:spPr bwMode="auto">
          <a:xfrm>
            <a:off x="3446463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7" name="Rectangle 141"/>
          <p:cNvSpPr>
            <a:spLocks noChangeArrowheads="1"/>
          </p:cNvSpPr>
          <p:nvPr/>
        </p:nvSpPr>
        <p:spPr bwMode="auto">
          <a:xfrm>
            <a:off x="3579813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8" name="Rectangle 142"/>
          <p:cNvSpPr>
            <a:spLocks noChangeArrowheads="1"/>
          </p:cNvSpPr>
          <p:nvPr/>
        </p:nvSpPr>
        <p:spPr bwMode="auto">
          <a:xfrm>
            <a:off x="3714750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,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79" name="Rectangle 143"/>
          <p:cNvSpPr>
            <a:spLocks noChangeArrowheads="1"/>
          </p:cNvSpPr>
          <p:nvPr/>
        </p:nvSpPr>
        <p:spPr bwMode="auto">
          <a:xfrm>
            <a:off x="3848100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0" name="Rectangle 144"/>
          <p:cNvSpPr>
            <a:spLocks noChangeArrowheads="1"/>
          </p:cNvSpPr>
          <p:nvPr/>
        </p:nvSpPr>
        <p:spPr bwMode="auto">
          <a:xfrm>
            <a:off x="3983038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1" name="Rectangle 145"/>
          <p:cNvSpPr>
            <a:spLocks noChangeArrowheads="1"/>
          </p:cNvSpPr>
          <p:nvPr/>
        </p:nvSpPr>
        <p:spPr bwMode="auto">
          <a:xfrm>
            <a:off x="4116388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2" name="Rectangle 146"/>
          <p:cNvSpPr>
            <a:spLocks noChangeArrowheads="1"/>
          </p:cNvSpPr>
          <p:nvPr/>
        </p:nvSpPr>
        <p:spPr bwMode="auto">
          <a:xfrm>
            <a:off x="4249738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3" name="Rectangle 147"/>
          <p:cNvSpPr>
            <a:spLocks noChangeArrowheads="1"/>
          </p:cNvSpPr>
          <p:nvPr/>
        </p:nvSpPr>
        <p:spPr bwMode="auto">
          <a:xfrm>
            <a:off x="4384675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l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4" name="Rectangle 148"/>
          <p:cNvSpPr>
            <a:spLocks noChangeArrowheads="1"/>
          </p:cNvSpPr>
          <p:nvPr/>
        </p:nvSpPr>
        <p:spPr bwMode="auto">
          <a:xfrm>
            <a:off x="4518025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a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5" name="Rectangle 149"/>
          <p:cNvSpPr>
            <a:spLocks noChangeArrowheads="1"/>
          </p:cNvSpPr>
          <p:nvPr/>
        </p:nvSpPr>
        <p:spPr bwMode="auto">
          <a:xfrm>
            <a:off x="4652963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y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6" name="Rectangle 150"/>
          <p:cNvSpPr>
            <a:spLocks noChangeArrowheads="1"/>
          </p:cNvSpPr>
          <p:nvPr/>
        </p:nvSpPr>
        <p:spPr bwMode="auto">
          <a:xfrm>
            <a:off x="4786313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7" name="Rectangle 151"/>
          <p:cNvSpPr>
            <a:spLocks noChangeArrowheads="1"/>
          </p:cNvSpPr>
          <p:nvPr/>
        </p:nvSpPr>
        <p:spPr bwMode="auto">
          <a:xfrm>
            <a:off x="4981575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8" name="Rectangle 152"/>
          <p:cNvSpPr>
            <a:spLocks noChangeArrowheads="1"/>
          </p:cNvSpPr>
          <p:nvPr/>
        </p:nvSpPr>
        <p:spPr bwMode="auto">
          <a:xfrm>
            <a:off x="5237163" y="36893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800">
                <a:solidFill>
                  <a:schemeClr val="accent2"/>
                </a:solidFill>
                <a:latin typeface="Courier New" pitchFamily="49" charset="0"/>
                <a:ea typeface="ヒラギノ角ゴ Pro W3" pitchFamily="73" charset="-128"/>
              </a:rPr>
              <a:t>ﾉ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89" name="Rectangle 153"/>
          <p:cNvSpPr>
            <a:spLocks noChangeArrowheads="1"/>
          </p:cNvSpPr>
          <p:nvPr/>
        </p:nvSpPr>
        <p:spPr bwMode="auto">
          <a:xfrm>
            <a:off x="5372100" y="368935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0" name="Rectangle 154"/>
          <p:cNvSpPr>
            <a:spLocks noChangeArrowheads="1"/>
          </p:cNvSpPr>
          <p:nvPr/>
        </p:nvSpPr>
        <p:spPr bwMode="auto">
          <a:xfrm>
            <a:off x="5237163" y="3944938"/>
            <a:ext cx="114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800">
                <a:solidFill>
                  <a:schemeClr val="accent2"/>
                </a:solidFill>
                <a:latin typeface="Courier New" pitchFamily="49" charset="0"/>
                <a:ea typeface="ヒラギノ角ゴ Pro W3" pitchFamily="73" charset="-128"/>
              </a:rPr>
              <a:t>ﾉ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1" name="Rectangle 155"/>
          <p:cNvSpPr>
            <a:spLocks noChangeArrowheads="1"/>
          </p:cNvSpPr>
          <p:nvPr/>
        </p:nvSpPr>
        <p:spPr bwMode="auto">
          <a:xfrm>
            <a:off x="5372100" y="394493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2" name="Rectangle 156"/>
          <p:cNvSpPr>
            <a:spLocks noChangeArrowheads="1"/>
          </p:cNvSpPr>
          <p:nvPr/>
        </p:nvSpPr>
        <p:spPr bwMode="auto">
          <a:xfrm>
            <a:off x="5237163" y="4200525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800">
                <a:solidFill>
                  <a:schemeClr val="accent2"/>
                </a:solidFill>
                <a:latin typeface="Courier New" pitchFamily="49" charset="0"/>
                <a:ea typeface="ヒラギノ角ゴ Pro W3" pitchFamily="73" charset="-128"/>
              </a:rPr>
              <a:t>ﾉ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3" name="Rectangle 157"/>
          <p:cNvSpPr>
            <a:spLocks noChangeArrowheads="1"/>
          </p:cNvSpPr>
          <p:nvPr/>
        </p:nvSpPr>
        <p:spPr bwMode="auto">
          <a:xfrm>
            <a:off x="5372100" y="420052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4" name="Rectangle 158"/>
          <p:cNvSpPr>
            <a:spLocks noChangeArrowheads="1"/>
          </p:cNvSpPr>
          <p:nvPr/>
        </p:nvSpPr>
        <p:spPr bwMode="auto">
          <a:xfrm>
            <a:off x="5237163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5" name="Rectangle 159"/>
          <p:cNvSpPr>
            <a:spLocks noChangeArrowheads="1"/>
          </p:cNvSpPr>
          <p:nvPr/>
        </p:nvSpPr>
        <p:spPr bwMode="auto">
          <a:xfrm>
            <a:off x="5372100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n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6" name="Rectangle 160"/>
          <p:cNvSpPr>
            <a:spLocks noChangeArrowheads="1"/>
          </p:cNvSpPr>
          <p:nvPr/>
        </p:nvSpPr>
        <p:spPr bwMode="auto">
          <a:xfrm>
            <a:off x="5505450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7" name="Rectangle 161"/>
          <p:cNvSpPr>
            <a:spLocks noChangeArrowheads="1"/>
          </p:cNvSpPr>
          <p:nvPr/>
        </p:nvSpPr>
        <p:spPr bwMode="auto">
          <a:xfrm>
            <a:off x="5640388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8" name="Rectangle 162"/>
          <p:cNvSpPr>
            <a:spLocks noChangeArrowheads="1"/>
          </p:cNvSpPr>
          <p:nvPr/>
        </p:nvSpPr>
        <p:spPr bwMode="auto">
          <a:xfrm>
            <a:off x="5773738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599" name="Rectangle 163"/>
          <p:cNvSpPr>
            <a:spLocks noChangeArrowheads="1"/>
          </p:cNvSpPr>
          <p:nvPr/>
        </p:nvSpPr>
        <p:spPr bwMode="auto">
          <a:xfrm>
            <a:off x="5908675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(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0" name="Rectangle 164"/>
          <p:cNvSpPr>
            <a:spLocks noChangeArrowheads="1"/>
          </p:cNvSpPr>
          <p:nvPr/>
        </p:nvSpPr>
        <p:spPr bwMode="auto">
          <a:xfrm>
            <a:off x="6042025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1" name="Rectangle 165"/>
          <p:cNvSpPr>
            <a:spLocks noChangeArrowheads="1"/>
          </p:cNvSpPr>
          <p:nvPr/>
        </p:nvSpPr>
        <p:spPr bwMode="auto">
          <a:xfrm>
            <a:off x="6176963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n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2" name="Rectangle 166"/>
          <p:cNvSpPr>
            <a:spLocks noChangeArrowheads="1"/>
          </p:cNvSpPr>
          <p:nvPr/>
        </p:nvSpPr>
        <p:spPr bwMode="auto">
          <a:xfrm>
            <a:off x="6310313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,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3" name="Rectangle 167"/>
          <p:cNvSpPr>
            <a:spLocks noChangeArrowheads="1"/>
          </p:cNvSpPr>
          <p:nvPr/>
        </p:nvSpPr>
        <p:spPr bwMode="auto">
          <a:xfrm>
            <a:off x="6443663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k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4" name="Rectangle 168"/>
          <p:cNvSpPr>
            <a:spLocks noChangeArrowheads="1"/>
          </p:cNvSpPr>
          <p:nvPr/>
        </p:nvSpPr>
        <p:spPr bwMode="auto">
          <a:xfrm>
            <a:off x="6578600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e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5" name="Rectangle 169"/>
          <p:cNvSpPr>
            <a:spLocks noChangeArrowheads="1"/>
          </p:cNvSpPr>
          <p:nvPr/>
        </p:nvSpPr>
        <p:spPr bwMode="auto">
          <a:xfrm>
            <a:off x="6711950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y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6" name="Rectangle 170"/>
          <p:cNvSpPr>
            <a:spLocks noChangeArrowheads="1"/>
          </p:cNvSpPr>
          <p:nvPr/>
        </p:nvSpPr>
        <p:spPr bwMode="auto">
          <a:xfrm>
            <a:off x="6846888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b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7" name="Rectangle 171"/>
          <p:cNvSpPr>
            <a:spLocks noChangeArrowheads="1"/>
          </p:cNvSpPr>
          <p:nvPr/>
        </p:nvSpPr>
        <p:spPr bwMode="auto">
          <a:xfrm>
            <a:off x="6980238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8" name="Rectangle 172"/>
          <p:cNvSpPr>
            <a:spLocks noChangeArrowheads="1"/>
          </p:cNvSpPr>
          <p:nvPr/>
        </p:nvSpPr>
        <p:spPr bwMode="auto">
          <a:xfrm>
            <a:off x="7115175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a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09" name="Rectangle 173"/>
          <p:cNvSpPr>
            <a:spLocks noChangeArrowheads="1"/>
          </p:cNvSpPr>
          <p:nvPr/>
        </p:nvSpPr>
        <p:spPr bwMode="auto">
          <a:xfrm>
            <a:off x="7248525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r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0" name="Rectangle 174"/>
          <p:cNvSpPr>
            <a:spLocks noChangeArrowheads="1"/>
          </p:cNvSpPr>
          <p:nvPr/>
        </p:nvSpPr>
        <p:spPr bwMode="auto">
          <a:xfrm>
            <a:off x="7383463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1" name="Rectangle 175"/>
          <p:cNvSpPr>
            <a:spLocks noChangeArrowheads="1"/>
          </p:cNvSpPr>
          <p:nvPr/>
        </p:nvSpPr>
        <p:spPr bwMode="auto">
          <a:xfrm>
            <a:off x="7516813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2" name="Rectangle 176"/>
          <p:cNvSpPr>
            <a:spLocks noChangeArrowheads="1"/>
          </p:cNvSpPr>
          <p:nvPr/>
        </p:nvSpPr>
        <p:spPr bwMode="auto">
          <a:xfrm>
            <a:off x="7651750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3" name="Rectangle 177"/>
          <p:cNvSpPr>
            <a:spLocks noChangeArrowheads="1"/>
          </p:cNvSpPr>
          <p:nvPr/>
        </p:nvSpPr>
        <p:spPr bwMode="auto">
          <a:xfrm>
            <a:off x="7834313" y="4468813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4" name="Rectangle 178"/>
          <p:cNvSpPr>
            <a:spLocks noChangeArrowheads="1"/>
          </p:cNvSpPr>
          <p:nvPr/>
        </p:nvSpPr>
        <p:spPr bwMode="auto">
          <a:xfrm>
            <a:off x="5237163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5" name="Rectangle 179"/>
          <p:cNvSpPr>
            <a:spLocks noChangeArrowheads="1"/>
          </p:cNvSpPr>
          <p:nvPr/>
        </p:nvSpPr>
        <p:spPr bwMode="auto">
          <a:xfrm>
            <a:off x="5372100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6" name="Rectangle 180"/>
          <p:cNvSpPr>
            <a:spLocks noChangeArrowheads="1"/>
          </p:cNvSpPr>
          <p:nvPr/>
        </p:nvSpPr>
        <p:spPr bwMode="auto">
          <a:xfrm>
            <a:off x="5505450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7" name="Rectangle 181"/>
          <p:cNvSpPr>
            <a:spLocks noChangeArrowheads="1"/>
          </p:cNvSpPr>
          <p:nvPr/>
        </p:nvSpPr>
        <p:spPr bwMode="auto">
          <a:xfrm>
            <a:off x="5640388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8" name="Rectangle 182"/>
          <p:cNvSpPr>
            <a:spLocks noChangeArrowheads="1"/>
          </p:cNvSpPr>
          <p:nvPr/>
        </p:nvSpPr>
        <p:spPr bwMode="auto">
          <a:xfrm>
            <a:off x="5773738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=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19" name="Rectangle 183"/>
          <p:cNvSpPr>
            <a:spLocks noChangeArrowheads="1"/>
          </p:cNvSpPr>
          <p:nvPr/>
        </p:nvSpPr>
        <p:spPr bwMode="auto">
          <a:xfrm>
            <a:off x="5908675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0" name="Rectangle 184"/>
          <p:cNvSpPr>
            <a:spLocks noChangeArrowheads="1"/>
          </p:cNvSpPr>
          <p:nvPr/>
        </p:nvSpPr>
        <p:spPr bwMode="auto">
          <a:xfrm>
            <a:off x="6042025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1" name="Rectangle 185"/>
          <p:cNvSpPr>
            <a:spLocks noChangeArrowheads="1"/>
          </p:cNvSpPr>
          <p:nvPr/>
        </p:nvSpPr>
        <p:spPr bwMode="auto">
          <a:xfrm>
            <a:off x="6176963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n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2" name="Rectangle 186"/>
          <p:cNvSpPr>
            <a:spLocks noChangeArrowheads="1"/>
          </p:cNvSpPr>
          <p:nvPr/>
        </p:nvSpPr>
        <p:spPr bwMode="auto">
          <a:xfrm>
            <a:off x="6310313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3" name="Rectangle 187"/>
          <p:cNvSpPr>
            <a:spLocks noChangeArrowheads="1"/>
          </p:cNvSpPr>
          <p:nvPr/>
        </p:nvSpPr>
        <p:spPr bwMode="auto">
          <a:xfrm>
            <a:off x="6469063" y="472440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4" name="Rectangle 188"/>
          <p:cNvSpPr>
            <a:spLocks noChangeArrowheads="1"/>
          </p:cNvSpPr>
          <p:nvPr/>
        </p:nvSpPr>
        <p:spPr bwMode="auto">
          <a:xfrm>
            <a:off x="5237163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5" name="Rectangle 189"/>
          <p:cNvSpPr>
            <a:spLocks noChangeArrowheads="1"/>
          </p:cNvSpPr>
          <p:nvPr/>
        </p:nvSpPr>
        <p:spPr bwMode="auto">
          <a:xfrm>
            <a:off x="5372100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6" name="Rectangle 190"/>
          <p:cNvSpPr>
            <a:spLocks noChangeArrowheads="1"/>
          </p:cNvSpPr>
          <p:nvPr/>
        </p:nvSpPr>
        <p:spPr bwMode="auto">
          <a:xfrm>
            <a:off x="5505450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7" name="Rectangle 191"/>
          <p:cNvSpPr>
            <a:spLocks noChangeArrowheads="1"/>
          </p:cNvSpPr>
          <p:nvPr/>
        </p:nvSpPr>
        <p:spPr bwMode="auto">
          <a:xfrm>
            <a:off x="5640388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8" name="Rectangle 192"/>
          <p:cNvSpPr>
            <a:spLocks noChangeArrowheads="1"/>
          </p:cNvSpPr>
          <p:nvPr/>
        </p:nvSpPr>
        <p:spPr bwMode="auto">
          <a:xfrm>
            <a:off x="5773738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29" name="Rectangle 193"/>
          <p:cNvSpPr>
            <a:spLocks noChangeArrowheads="1"/>
          </p:cNvSpPr>
          <p:nvPr/>
        </p:nvSpPr>
        <p:spPr bwMode="auto">
          <a:xfrm>
            <a:off x="5908675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0" name="Rectangle 194"/>
          <p:cNvSpPr>
            <a:spLocks noChangeArrowheads="1"/>
          </p:cNvSpPr>
          <p:nvPr/>
        </p:nvSpPr>
        <p:spPr bwMode="auto">
          <a:xfrm>
            <a:off x="6042025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(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1" name="Rectangle 195"/>
          <p:cNvSpPr>
            <a:spLocks noChangeArrowheads="1"/>
          </p:cNvSpPr>
          <p:nvPr/>
        </p:nvSpPr>
        <p:spPr bwMode="auto">
          <a:xfrm>
            <a:off x="6176963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o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2" name="Rectangle 196"/>
          <p:cNvSpPr>
            <a:spLocks noChangeArrowheads="1"/>
          </p:cNvSpPr>
          <p:nvPr/>
        </p:nvSpPr>
        <p:spPr bwMode="auto">
          <a:xfrm>
            <a:off x="6310313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u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3" name="Rectangle 197"/>
          <p:cNvSpPr>
            <a:spLocks noChangeArrowheads="1"/>
          </p:cNvSpPr>
          <p:nvPr/>
        </p:nvSpPr>
        <p:spPr bwMode="auto">
          <a:xfrm>
            <a:off x="6443663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t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4" name="Rectangle 198"/>
          <p:cNvSpPr>
            <a:spLocks noChangeArrowheads="1"/>
          </p:cNvSpPr>
          <p:nvPr/>
        </p:nvSpPr>
        <p:spPr bwMode="auto">
          <a:xfrm>
            <a:off x="6578600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,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5" name="Rectangle 199"/>
          <p:cNvSpPr>
            <a:spLocks noChangeArrowheads="1"/>
          </p:cNvSpPr>
          <p:nvPr/>
        </p:nvSpPr>
        <p:spPr bwMode="auto">
          <a:xfrm>
            <a:off x="6711950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d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6" name="Rectangle 200"/>
          <p:cNvSpPr>
            <a:spLocks noChangeArrowheads="1"/>
          </p:cNvSpPr>
          <p:nvPr/>
        </p:nvSpPr>
        <p:spPr bwMode="auto">
          <a:xfrm>
            <a:off x="6846888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7" name="Rectangle 201"/>
          <p:cNvSpPr>
            <a:spLocks noChangeArrowheads="1"/>
          </p:cNvSpPr>
          <p:nvPr/>
        </p:nvSpPr>
        <p:spPr bwMode="auto">
          <a:xfrm>
            <a:off x="6980238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s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8" name="Rectangle 202"/>
          <p:cNvSpPr>
            <a:spLocks noChangeArrowheads="1"/>
          </p:cNvSpPr>
          <p:nvPr/>
        </p:nvSpPr>
        <p:spPr bwMode="auto">
          <a:xfrm>
            <a:off x="7115175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p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39" name="Rectangle 203"/>
          <p:cNvSpPr>
            <a:spLocks noChangeArrowheads="1"/>
          </p:cNvSpPr>
          <p:nvPr/>
        </p:nvSpPr>
        <p:spPr bwMode="auto">
          <a:xfrm>
            <a:off x="7248525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l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0" name="Rectangle 204"/>
          <p:cNvSpPr>
            <a:spLocks noChangeArrowheads="1"/>
          </p:cNvSpPr>
          <p:nvPr/>
        </p:nvSpPr>
        <p:spPr bwMode="auto">
          <a:xfrm>
            <a:off x="7383463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a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1" name="Rectangle 205"/>
          <p:cNvSpPr>
            <a:spLocks noChangeArrowheads="1"/>
          </p:cNvSpPr>
          <p:nvPr/>
        </p:nvSpPr>
        <p:spPr bwMode="auto">
          <a:xfrm>
            <a:off x="7516813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y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2" name="Rectangle 206"/>
          <p:cNvSpPr>
            <a:spLocks noChangeArrowheads="1"/>
          </p:cNvSpPr>
          <p:nvPr/>
        </p:nvSpPr>
        <p:spPr bwMode="auto">
          <a:xfrm>
            <a:off x="7651750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)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3" name="Rectangle 207"/>
          <p:cNvSpPr>
            <a:spLocks noChangeArrowheads="1"/>
          </p:cNvSpPr>
          <p:nvPr/>
        </p:nvSpPr>
        <p:spPr bwMode="auto">
          <a:xfrm>
            <a:off x="7785100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4" name="Rectangle 208"/>
          <p:cNvSpPr>
            <a:spLocks noChangeArrowheads="1"/>
          </p:cNvSpPr>
          <p:nvPr/>
        </p:nvSpPr>
        <p:spPr bwMode="auto">
          <a:xfrm>
            <a:off x="7980363" y="4979988"/>
            <a:ext cx="136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5" name="Rectangle 209"/>
          <p:cNvSpPr>
            <a:spLocks noChangeArrowheads="1"/>
          </p:cNvSpPr>
          <p:nvPr/>
        </p:nvSpPr>
        <p:spPr bwMode="auto">
          <a:xfrm>
            <a:off x="5237163" y="5235575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800">
                <a:solidFill>
                  <a:schemeClr val="accent2"/>
                </a:solidFill>
                <a:latin typeface="Courier New" pitchFamily="49" charset="0"/>
                <a:ea typeface="ヒラギノ角ゴ Pro W3" pitchFamily="73" charset="-128"/>
              </a:rPr>
              <a:t>ﾉ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6" name="Rectangle 210"/>
          <p:cNvSpPr>
            <a:spLocks noChangeArrowheads="1"/>
          </p:cNvSpPr>
          <p:nvPr/>
        </p:nvSpPr>
        <p:spPr bwMode="auto">
          <a:xfrm>
            <a:off x="5372100" y="5235575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7" name="Rectangle 211"/>
          <p:cNvSpPr>
            <a:spLocks noChangeArrowheads="1"/>
          </p:cNvSpPr>
          <p:nvPr/>
        </p:nvSpPr>
        <p:spPr bwMode="auto">
          <a:xfrm>
            <a:off x="995363" y="5489575"/>
            <a:ext cx="3175" cy="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">
                <a:solidFill>
                  <a:schemeClr val="accent2"/>
                </a:solidFill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8" name="Rectangle 212"/>
          <p:cNvSpPr>
            <a:spLocks noChangeArrowheads="1"/>
          </p:cNvSpPr>
          <p:nvPr/>
        </p:nvSpPr>
        <p:spPr bwMode="auto">
          <a:xfrm>
            <a:off x="995363" y="5514975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 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9649" name="Line 22"/>
          <p:cNvSpPr>
            <a:spLocks noChangeShapeType="1"/>
          </p:cNvSpPr>
          <p:nvPr/>
        </p:nvSpPr>
        <p:spPr bwMode="auto">
          <a:xfrm>
            <a:off x="838200" y="32004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50" name="Line 23"/>
          <p:cNvSpPr>
            <a:spLocks noChangeShapeType="1"/>
          </p:cNvSpPr>
          <p:nvPr/>
        </p:nvSpPr>
        <p:spPr bwMode="auto">
          <a:xfrm>
            <a:off x="838200" y="35814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51" name="Line 24"/>
          <p:cNvSpPr>
            <a:spLocks noChangeShapeType="1"/>
          </p:cNvSpPr>
          <p:nvPr/>
        </p:nvSpPr>
        <p:spPr bwMode="auto">
          <a:xfrm>
            <a:off x="2209800" y="2819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52" name="Line 25"/>
          <p:cNvSpPr>
            <a:spLocks noChangeShapeType="1"/>
          </p:cNvSpPr>
          <p:nvPr/>
        </p:nvSpPr>
        <p:spPr bwMode="auto">
          <a:xfrm>
            <a:off x="5029200" y="2819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53" name="Text Box 26"/>
          <p:cNvSpPr txBox="1">
            <a:spLocks noChangeArrowheads="1"/>
          </p:cNvSpPr>
          <p:nvPr/>
        </p:nvSpPr>
        <p:spPr bwMode="auto">
          <a:xfrm>
            <a:off x="3276600" y="5867400"/>
            <a:ext cx="2501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Race condition !</a:t>
            </a:r>
          </a:p>
        </p:txBody>
      </p:sp>
      <p:sp>
        <p:nvSpPr>
          <p:cNvPr id="198" name="Date Placeholder 19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199" name="Slide Number Placeholder 19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152400" y="1524000"/>
            <a:ext cx="3733800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228600" y="1600200"/>
            <a:ext cx="36576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b="1">
                <a:latin typeface="Courier New" pitchFamily="49" charset="0"/>
              </a:rPr>
              <a:t>public class </a:t>
            </a:r>
            <a:r>
              <a:rPr lang="en-US">
                <a:latin typeface="Courier New" pitchFamily="49" charset="0"/>
              </a:rPr>
              <a:t>BoundedBuffer {</a:t>
            </a:r>
          </a:p>
          <a:p>
            <a:r>
              <a:rPr lang="en-US">
                <a:latin typeface="Courier New" pitchFamily="49" charset="0"/>
              </a:rPr>
              <a:t>  Object[]  buffer;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      nextin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      nextout;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      size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      count;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4038600" y="1676400"/>
            <a:ext cx="4800600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4038600" y="1676400"/>
            <a:ext cx="49530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synchronized</a:t>
            </a:r>
            <a:r>
              <a:rPr lang="en-US" b="1">
                <a:latin typeface="Courier New" pitchFamily="49" charset="0"/>
              </a:rPr>
              <a:t> public </a:t>
            </a:r>
            <a:r>
              <a:rPr lang="en-US" b="1" i="1">
                <a:solidFill>
                  <a:schemeClr val="accent2"/>
                </a:solidFill>
                <a:latin typeface="Courier New" pitchFamily="49" charset="0"/>
              </a:rPr>
              <a:t>deposit</a:t>
            </a:r>
            <a:r>
              <a:rPr lang="en-US">
                <a:latin typeface="Courier New" pitchFamily="49" charset="0"/>
              </a:rPr>
              <a:t>(Object x){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if</a:t>
            </a:r>
            <a:r>
              <a:rPr lang="en-US">
                <a:latin typeface="Courier New" pitchFamily="49" charset="0"/>
              </a:rPr>
              <a:t> (count == size)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nextin.wait();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buffer[nextin] = x;</a:t>
            </a:r>
          </a:p>
          <a:p>
            <a:r>
              <a:rPr lang="en-US">
                <a:latin typeface="Courier New" pitchFamily="49" charset="0"/>
              </a:rPr>
              <a:t>  nextin = (nextin+1) mod N;</a:t>
            </a:r>
          </a:p>
          <a:p>
            <a:r>
              <a:rPr lang="en-US">
                <a:latin typeface="Courier New" pitchFamily="49" charset="0"/>
              </a:rPr>
              <a:t>  count  = count + 1;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nextout.notify();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28600" y="3657600"/>
            <a:ext cx="39624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114800" y="3886200"/>
            <a:ext cx="4800600" cy="2819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2800" smtClean="0">
                <a:ea typeface="ＭＳ Ｐゴシック" pitchFamily="84" charset="-128"/>
              </a:rPr>
              <a:t>Java Synchronized Methods: </a:t>
            </a:r>
            <a:br>
              <a:rPr lang="en-US" sz="2800" smtClean="0">
                <a:ea typeface="ＭＳ Ｐゴシック" pitchFamily="84" charset="-128"/>
              </a:rPr>
            </a:br>
            <a:r>
              <a:rPr lang="en-US" sz="2800" smtClean="0">
                <a:ea typeface="ＭＳ Ｐゴシック" pitchFamily="84" charset="-128"/>
              </a:rPr>
              <a:t>vanilla Bounded Buffer Producer/Consumer</a:t>
            </a:r>
          </a:p>
        </p:txBody>
      </p:sp>
      <p:sp>
        <p:nvSpPr>
          <p:cNvPr id="105481" name="Rectangle 5"/>
          <p:cNvSpPr>
            <a:spLocks noChangeArrowheads="1"/>
          </p:cNvSpPr>
          <p:nvPr/>
        </p:nvSpPr>
        <p:spPr bwMode="auto">
          <a:xfrm>
            <a:off x="4191000" y="3962400"/>
            <a:ext cx="4953000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synchronized</a:t>
            </a:r>
            <a:r>
              <a:rPr lang="en-US" b="1">
                <a:latin typeface="Courier New" pitchFamily="49" charset="0"/>
              </a:rPr>
              <a:t> public </a:t>
            </a:r>
            <a:r>
              <a:rPr lang="en-US">
                <a:latin typeface="Courier New" pitchFamily="49" charset="0"/>
              </a:rPr>
              <a:t>Object </a:t>
            </a:r>
            <a:r>
              <a:rPr lang="en-US" b="1" i="1">
                <a:solidFill>
                  <a:schemeClr val="accent2"/>
                </a:solidFill>
                <a:latin typeface="Courier New" pitchFamily="49" charset="0"/>
              </a:rPr>
              <a:t>remove</a:t>
            </a:r>
            <a:r>
              <a:rPr lang="en-US">
                <a:latin typeface="Courier New" pitchFamily="49" charset="0"/>
              </a:rPr>
              <a:t>() {</a:t>
            </a:r>
          </a:p>
          <a:p>
            <a:r>
              <a:rPr lang="en-US">
                <a:latin typeface="Courier New" pitchFamily="49" charset="0"/>
              </a:rPr>
              <a:t>  Object x;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if</a:t>
            </a:r>
            <a:r>
              <a:rPr lang="en-US">
                <a:latin typeface="Courier New" pitchFamily="49" charset="0"/>
              </a:rPr>
              <a:t> (count == 0)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nextout.wait();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x = buffer[nextout];</a:t>
            </a:r>
          </a:p>
          <a:p>
            <a:r>
              <a:rPr lang="en-US">
                <a:latin typeface="Courier New" pitchFamily="49" charset="0"/>
              </a:rPr>
              <a:t>  nextout = (nextout+1) mod N;</a:t>
            </a:r>
          </a:p>
          <a:p>
            <a:r>
              <a:rPr lang="en-US">
                <a:latin typeface="Courier New" pitchFamily="49" charset="0"/>
              </a:rPr>
              <a:t>  count  = count - 1;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nextin.notify();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return x;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05482" name="Rectangle 7"/>
          <p:cNvSpPr>
            <a:spLocks noChangeArrowheads="1"/>
          </p:cNvSpPr>
          <p:nvPr/>
        </p:nvSpPr>
        <p:spPr bwMode="auto">
          <a:xfrm>
            <a:off x="228600" y="3733800"/>
            <a:ext cx="46482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b="1">
                <a:latin typeface="Courier New" pitchFamily="49" charset="0"/>
              </a:rPr>
              <a:t>public</a:t>
            </a:r>
            <a:r>
              <a:rPr lang="en-US">
                <a:latin typeface="Courier New" pitchFamily="49" charset="0"/>
              </a:rPr>
              <a:t> BoundedBuffer(</a:t>
            </a:r>
            <a:r>
              <a:rPr lang="en-US" b="1"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n) {</a:t>
            </a:r>
          </a:p>
          <a:p>
            <a:r>
              <a:rPr lang="en-US">
                <a:latin typeface="Courier New" pitchFamily="49" charset="0"/>
              </a:rPr>
              <a:t>  size    = n;</a:t>
            </a:r>
          </a:p>
          <a:p>
            <a:r>
              <a:rPr lang="en-US">
                <a:latin typeface="Courier New" pitchFamily="49" charset="0"/>
              </a:rPr>
              <a:t>  buffer  = new Object[size];</a:t>
            </a:r>
          </a:p>
          <a:p>
            <a:r>
              <a:rPr lang="en-US">
                <a:latin typeface="Courier New" pitchFamily="49" charset="0"/>
              </a:rPr>
              <a:t>  nextin  = 0; </a:t>
            </a:r>
          </a:p>
          <a:p>
            <a:r>
              <a:rPr lang="en-US">
                <a:latin typeface="Courier New" pitchFamily="49" charset="0"/>
              </a:rPr>
              <a:t>  nextout = 0; </a:t>
            </a:r>
          </a:p>
          <a:p>
            <a:r>
              <a:rPr lang="en-US">
                <a:latin typeface="Courier New" pitchFamily="49" charset="0"/>
              </a:rPr>
              <a:t>  count   = 0;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ea typeface="ＭＳ Ｐゴシック" pitchFamily="84" charset="-128"/>
              </a:rPr>
              <a:t>The Critical Section Problem: Example 2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609600"/>
          </a:xfrm>
          <a:noFill/>
        </p:spPr>
        <p:txBody>
          <a:bodyPr lIns="90488" tIns="44450" rIns="90488" bIns="44450"/>
          <a:lstStyle/>
          <a:p>
            <a:pPr algn="ctr">
              <a:buFontTx/>
              <a:buNone/>
            </a:pPr>
            <a:r>
              <a:rPr lang="en-US" smtClean="0">
                <a:ea typeface="ＭＳ Ｐゴシック" pitchFamily="84" charset="-128"/>
              </a:rPr>
              <a:t>Producer-consumer with bounded, shared-memory, buffer.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8750" y="3429000"/>
            <a:ext cx="4254500" cy="288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730750" y="3429000"/>
            <a:ext cx="4254500" cy="288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rc 14"/>
          <p:cNvSpPr>
            <a:spLocks/>
          </p:cNvSpPr>
          <p:nvPr/>
        </p:nvSpPr>
        <p:spPr bwMode="auto">
          <a:xfrm rot="5400000">
            <a:off x="3659981" y="2305844"/>
            <a:ext cx="288925" cy="280988"/>
          </a:xfrm>
          <a:custGeom>
            <a:avLst/>
            <a:gdLst>
              <a:gd name="T0" fmla="*/ 0 w 21720"/>
              <a:gd name="T1" fmla="*/ 0 h 21600"/>
              <a:gd name="T2" fmla="*/ 3843354 w 21720"/>
              <a:gd name="T3" fmla="*/ 3655290 h 21600"/>
              <a:gd name="T4" fmla="*/ 21230 w 21720"/>
              <a:gd name="T5" fmla="*/ 3655290 h 21600"/>
              <a:gd name="T6" fmla="*/ 0 60000 65536"/>
              <a:gd name="T7" fmla="*/ 0 60000 65536"/>
              <a:gd name="T8" fmla="*/ 0 60000 65536"/>
              <a:gd name="T9" fmla="*/ 0 w 21720"/>
              <a:gd name="T10" fmla="*/ 0 h 21600"/>
              <a:gd name="T11" fmla="*/ 21720 w 217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20" h="21600" fill="none" extrusionOk="0">
                <a:moveTo>
                  <a:pt x="0" y="0"/>
                </a:moveTo>
                <a:cubicBezTo>
                  <a:pt x="40" y="0"/>
                  <a:pt x="80" y="0"/>
                  <a:pt x="120" y="0"/>
                </a:cubicBezTo>
                <a:cubicBezTo>
                  <a:pt x="12049" y="0"/>
                  <a:pt x="21720" y="9670"/>
                  <a:pt x="21720" y="21600"/>
                </a:cubicBezTo>
              </a:path>
              <a:path w="21720" h="21600" stroke="0" extrusionOk="0">
                <a:moveTo>
                  <a:pt x="0" y="0"/>
                </a:moveTo>
                <a:cubicBezTo>
                  <a:pt x="40" y="0"/>
                  <a:pt x="80" y="0"/>
                  <a:pt x="120" y="0"/>
                </a:cubicBezTo>
                <a:cubicBezTo>
                  <a:pt x="12049" y="0"/>
                  <a:pt x="21720" y="9670"/>
                  <a:pt x="21720" y="21600"/>
                </a:cubicBezTo>
                <a:lnTo>
                  <a:pt x="12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16"/>
          <p:cNvSpPr>
            <a:spLocks noChangeArrowheads="1"/>
          </p:cNvSpPr>
          <p:nvPr/>
        </p:nvSpPr>
        <p:spPr bwMode="auto">
          <a:xfrm>
            <a:off x="4795838" y="3551238"/>
            <a:ext cx="4200525" cy="262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Consumer:</a:t>
            </a:r>
          </a:p>
          <a:p>
            <a:endParaRPr lang="en-US" sz="2000" b="1">
              <a:solidFill>
                <a:srgbClr val="FF0000"/>
              </a:solidFill>
            </a:endParaRPr>
          </a:p>
          <a:p>
            <a:r>
              <a:rPr lang="en-US" sz="1800">
                <a:latin typeface="Courier New" pitchFamily="49" charset="0"/>
              </a:rPr>
              <a:t>Item * </a:t>
            </a:r>
            <a:r>
              <a:rPr lang="en-US" sz="1800" i="1">
                <a:latin typeface="Courier New" pitchFamily="49" charset="0"/>
              </a:rPr>
              <a:t>remove</a:t>
            </a:r>
            <a:r>
              <a:rPr lang="en-US" sz="1800">
                <a:latin typeface="Courier New" pitchFamily="49" charset="0"/>
              </a:rPr>
              <a:t>() {</a:t>
            </a:r>
          </a:p>
          <a:p>
            <a:r>
              <a:rPr lang="en-US" sz="1800" b="1">
                <a:latin typeface="Courier New" pitchFamily="49" charset="0"/>
              </a:rPr>
              <a:t>  while</a:t>
            </a:r>
            <a:r>
              <a:rPr lang="en-US" sz="1800">
                <a:latin typeface="Courier New" pitchFamily="49" charset="0"/>
              </a:rPr>
              <a:t> (counter == 0) </a:t>
            </a:r>
            <a:r>
              <a:rPr lang="en-US" sz="1800" b="1">
                <a:latin typeface="Courier New" pitchFamily="49" charset="0"/>
              </a:rPr>
              <a:t>no_op</a:t>
            </a:r>
            <a:r>
              <a:rPr lang="en-US" sz="1800">
                <a:latin typeface="Courier New" pitchFamily="49" charset="0"/>
              </a:rPr>
              <a:t>;</a:t>
            </a:r>
          </a:p>
          <a:p>
            <a:r>
              <a:rPr lang="en-US" sz="1800">
                <a:latin typeface="Courier New" pitchFamily="49" charset="0"/>
              </a:rPr>
              <a:t>  next = buffer[out];</a:t>
            </a:r>
          </a:p>
          <a:p>
            <a:r>
              <a:rPr lang="en-US" sz="1800">
                <a:latin typeface="Courier New" pitchFamily="49" charset="0"/>
              </a:rPr>
              <a:t>  out = (out+1) </a:t>
            </a:r>
            <a:r>
              <a:rPr lang="en-US" sz="1800" b="1">
                <a:latin typeface="Courier New" pitchFamily="49" charset="0"/>
              </a:rPr>
              <a:t>MOD</a:t>
            </a:r>
            <a:r>
              <a:rPr lang="en-US" sz="1800">
                <a:latin typeface="Courier New" pitchFamily="49" charset="0"/>
              </a:rPr>
              <a:t> n;</a:t>
            </a:r>
          </a:p>
          <a:p>
            <a:r>
              <a:rPr lang="en-US" sz="1800">
                <a:latin typeface="Courier New" pitchFamily="49" charset="0"/>
              </a:rPr>
              <a:t>  counter = counter - 1;</a:t>
            </a:r>
          </a:p>
          <a:p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return</a:t>
            </a:r>
            <a:r>
              <a:rPr lang="en-US" sz="1800">
                <a:latin typeface="Courier New" pitchFamily="49" charset="0"/>
              </a:rPr>
              <a:t> next;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1512" name="Rectangle 17"/>
          <p:cNvSpPr>
            <a:spLocks noChangeArrowheads="1"/>
          </p:cNvSpPr>
          <p:nvPr/>
        </p:nvSpPr>
        <p:spPr bwMode="auto">
          <a:xfrm>
            <a:off x="1820863" y="1806575"/>
            <a:ext cx="473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out</a:t>
            </a:r>
          </a:p>
        </p:txBody>
      </p:sp>
      <p:sp>
        <p:nvSpPr>
          <p:cNvPr id="21513" name="Rectangle 18"/>
          <p:cNvSpPr>
            <a:spLocks noChangeArrowheads="1"/>
          </p:cNvSpPr>
          <p:nvPr/>
        </p:nvSpPr>
        <p:spPr bwMode="auto">
          <a:xfrm>
            <a:off x="2125663" y="2819400"/>
            <a:ext cx="358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in</a:t>
            </a:r>
          </a:p>
        </p:txBody>
      </p:sp>
      <p:sp>
        <p:nvSpPr>
          <p:cNvPr id="21514" name="Rectangle 19"/>
          <p:cNvSpPr>
            <a:spLocks noChangeArrowheads="1"/>
          </p:cNvSpPr>
          <p:nvPr/>
        </p:nvSpPr>
        <p:spPr bwMode="auto">
          <a:xfrm>
            <a:off x="223838" y="3551238"/>
            <a:ext cx="4200525" cy="2346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Producer:</a:t>
            </a:r>
          </a:p>
          <a:p>
            <a:endParaRPr lang="en-US" sz="2000" b="1">
              <a:solidFill>
                <a:srgbClr val="FF0000"/>
              </a:solidFill>
            </a:endParaRPr>
          </a:p>
          <a:p>
            <a:r>
              <a:rPr lang="en-US" sz="1800" b="1">
                <a:latin typeface="Courier New" pitchFamily="49" charset="0"/>
              </a:rPr>
              <a:t>void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i="1">
                <a:latin typeface="Courier New" pitchFamily="49" charset="0"/>
              </a:rPr>
              <a:t>deposit</a:t>
            </a:r>
            <a:r>
              <a:rPr lang="en-US" sz="1800">
                <a:latin typeface="Courier New" pitchFamily="49" charset="0"/>
              </a:rPr>
              <a:t>(Item * next) {</a:t>
            </a:r>
          </a:p>
          <a:p>
            <a:r>
              <a:rPr lang="en-US" sz="1800" b="1">
                <a:latin typeface="Courier New" pitchFamily="49" charset="0"/>
              </a:rPr>
              <a:t>  while</a:t>
            </a:r>
            <a:r>
              <a:rPr lang="en-US" sz="1800">
                <a:latin typeface="Courier New" pitchFamily="49" charset="0"/>
              </a:rPr>
              <a:t> (counter == n) </a:t>
            </a:r>
            <a:r>
              <a:rPr lang="en-US" sz="1800" b="1">
                <a:latin typeface="Courier New" pitchFamily="49" charset="0"/>
              </a:rPr>
              <a:t>no_op</a:t>
            </a:r>
            <a:r>
              <a:rPr lang="en-US" sz="1800">
                <a:latin typeface="Courier New" pitchFamily="49" charset="0"/>
              </a:rPr>
              <a:t>;</a:t>
            </a:r>
          </a:p>
          <a:p>
            <a:r>
              <a:rPr lang="en-US" sz="1800">
                <a:latin typeface="Courier New" pitchFamily="49" charset="0"/>
              </a:rPr>
              <a:t>  buffer[in] = next;</a:t>
            </a:r>
          </a:p>
          <a:p>
            <a:r>
              <a:rPr lang="en-US" sz="1800">
                <a:latin typeface="Courier New" pitchFamily="49" charset="0"/>
              </a:rPr>
              <a:t>  in = (in+1) </a:t>
            </a:r>
            <a:r>
              <a:rPr lang="en-US" sz="1800" b="1">
                <a:latin typeface="Courier New" pitchFamily="49" charset="0"/>
              </a:rPr>
              <a:t>MOD</a:t>
            </a:r>
            <a:r>
              <a:rPr lang="en-US" sz="1800">
                <a:latin typeface="Courier New" pitchFamily="49" charset="0"/>
              </a:rPr>
              <a:t> n;</a:t>
            </a:r>
          </a:p>
          <a:p>
            <a:r>
              <a:rPr lang="en-US" sz="1800">
                <a:latin typeface="Courier New" pitchFamily="49" charset="0"/>
              </a:rPr>
              <a:t>  counter = counter + 1;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1515" name="Line 20"/>
          <p:cNvSpPr>
            <a:spLocks noChangeShapeType="1"/>
          </p:cNvSpPr>
          <p:nvPr/>
        </p:nvSpPr>
        <p:spPr bwMode="auto">
          <a:xfrm>
            <a:off x="2457450" y="3082925"/>
            <a:ext cx="5207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21"/>
          <p:cNvSpPr>
            <a:spLocks noChangeShapeType="1"/>
          </p:cNvSpPr>
          <p:nvPr/>
        </p:nvSpPr>
        <p:spPr bwMode="auto">
          <a:xfrm flipV="1">
            <a:off x="2990850" y="2994025"/>
            <a:ext cx="2921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22"/>
          <p:cNvSpPr>
            <a:spLocks noChangeShapeType="1"/>
          </p:cNvSpPr>
          <p:nvPr/>
        </p:nvSpPr>
        <p:spPr bwMode="auto">
          <a:xfrm>
            <a:off x="2305050" y="2070100"/>
            <a:ext cx="4445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23"/>
          <p:cNvSpPr>
            <a:spLocks noChangeArrowheads="1"/>
          </p:cNvSpPr>
          <p:nvPr/>
        </p:nvSpPr>
        <p:spPr bwMode="auto">
          <a:xfrm>
            <a:off x="5014913" y="1625600"/>
            <a:ext cx="31099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Comic Sans MS" pitchFamily="66" charset="0"/>
              </a:rPr>
              <a:t>circular buffer</a:t>
            </a:r>
            <a:r>
              <a:rPr lang="en-US" sz="2000">
                <a:latin typeface="Comic Sans MS" pitchFamily="66" charset="0"/>
              </a:rPr>
              <a:t> of size </a:t>
            </a:r>
            <a:r>
              <a:rPr lang="en-US" sz="2000" i="1">
                <a:latin typeface="Comic Sans MS" pitchFamily="66" charset="0"/>
              </a:rPr>
              <a:t>n</a:t>
            </a:r>
          </a:p>
        </p:txBody>
      </p:sp>
      <p:sp>
        <p:nvSpPr>
          <p:cNvPr id="21519" name="Line 24"/>
          <p:cNvSpPr>
            <a:spLocks noChangeShapeType="1"/>
          </p:cNvSpPr>
          <p:nvPr/>
        </p:nvSpPr>
        <p:spPr bwMode="auto">
          <a:xfrm flipH="1">
            <a:off x="4419600" y="1835150"/>
            <a:ext cx="5461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25"/>
          <p:cNvSpPr>
            <a:spLocks noChangeArrowheads="1"/>
          </p:cNvSpPr>
          <p:nvPr/>
        </p:nvSpPr>
        <p:spPr bwMode="auto">
          <a:xfrm>
            <a:off x="5091113" y="2133600"/>
            <a:ext cx="2468562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latin typeface="Courier New" pitchFamily="49" charset="0"/>
              </a:rPr>
              <a:t>int 	in, out;</a:t>
            </a:r>
          </a:p>
          <a:p>
            <a:r>
              <a:rPr lang="en-US" sz="1800">
                <a:latin typeface="Courier New" pitchFamily="49" charset="0"/>
              </a:rPr>
              <a:t>Item  	buffer[n];</a:t>
            </a:r>
          </a:p>
          <a:p>
            <a:r>
              <a:rPr lang="en-US" sz="1800">
                <a:latin typeface="Courier New" pitchFamily="49" charset="0"/>
              </a:rPr>
              <a:t>int   	counter;</a:t>
            </a:r>
          </a:p>
        </p:txBody>
      </p:sp>
      <p:sp>
        <p:nvSpPr>
          <p:cNvPr id="21521" name="AutoShape 26"/>
          <p:cNvSpPr>
            <a:spLocks noChangeArrowheads="1"/>
          </p:cNvSpPr>
          <p:nvPr/>
        </p:nvSpPr>
        <p:spPr bwMode="auto">
          <a:xfrm rot="2527750">
            <a:off x="2901950" y="1524000"/>
            <a:ext cx="1524000" cy="1524000"/>
          </a:xfrm>
          <a:custGeom>
            <a:avLst/>
            <a:gdLst>
              <a:gd name="T0" fmla="*/ 53763333 w 21600"/>
              <a:gd name="T1" fmla="*/ 0 h 21600"/>
              <a:gd name="T2" fmla="*/ 31277348 w 21600"/>
              <a:gd name="T3" fmla="*/ 87285759 h 21600"/>
              <a:gd name="T4" fmla="*/ 53763333 w 21600"/>
              <a:gd name="T5" fmla="*/ 26792061 h 21600"/>
              <a:gd name="T6" fmla="*/ 76249318 w 21600"/>
              <a:gd name="T7" fmla="*/ 8728575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8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782" y="15299"/>
                </a:moveTo>
                <a:cubicBezTo>
                  <a:pt x="6282" y="14293"/>
                  <a:pt x="5382" y="12606"/>
                  <a:pt x="5382" y="10800"/>
                </a:cubicBezTo>
                <a:cubicBezTo>
                  <a:pt x="5382" y="7807"/>
                  <a:pt x="7807" y="5382"/>
                  <a:pt x="10800" y="5382"/>
                </a:cubicBezTo>
                <a:cubicBezTo>
                  <a:pt x="13792" y="5382"/>
                  <a:pt x="16218" y="7807"/>
                  <a:pt x="16218" y="10800"/>
                </a:cubicBezTo>
                <a:cubicBezTo>
                  <a:pt x="16218" y="12606"/>
                  <a:pt x="15317" y="14293"/>
                  <a:pt x="13817" y="15299"/>
                </a:cubicBezTo>
                <a:lnTo>
                  <a:pt x="16815" y="19769"/>
                </a:lnTo>
                <a:cubicBezTo>
                  <a:pt x="19805" y="17764"/>
                  <a:pt x="21600" y="1440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4400"/>
                  <a:pt x="1794" y="17764"/>
                  <a:pt x="4784" y="19769"/>
                </a:cubicBezTo>
                <a:close/>
              </a:path>
            </a:pathLst>
          </a:custGeom>
          <a:solidFill>
            <a:schemeClr val="folHlink">
              <a:alpha val="7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AutoShape 27"/>
          <p:cNvSpPr>
            <a:spLocks noChangeArrowheads="1"/>
          </p:cNvSpPr>
          <p:nvPr/>
        </p:nvSpPr>
        <p:spPr bwMode="auto">
          <a:xfrm rot="4362223">
            <a:off x="2901950" y="1524000"/>
            <a:ext cx="1524000" cy="1524000"/>
          </a:xfrm>
          <a:custGeom>
            <a:avLst/>
            <a:gdLst>
              <a:gd name="T0" fmla="*/ 53763333 w 21600"/>
              <a:gd name="T1" fmla="*/ 0 h 21600"/>
              <a:gd name="T2" fmla="*/ 31277348 w 21600"/>
              <a:gd name="T3" fmla="*/ 87285759 h 21600"/>
              <a:gd name="T4" fmla="*/ 53763333 w 21600"/>
              <a:gd name="T5" fmla="*/ 26792061 h 21600"/>
              <a:gd name="T6" fmla="*/ 76249318 w 21600"/>
              <a:gd name="T7" fmla="*/ 8728575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8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782" y="15299"/>
                </a:moveTo>
                <a:cubicBezTo>
                  <a:pt x="6282" y="14293"/>
                  <a:pt x="5382" y="12606"/>
                  <a:pt x="5382" y="10800"/>
                </a:cubicBezTo>
                <a:cubicBezTo>
                  <a:pt x="5382" y="7807"/>
                  <a:pt x="7807" y="5382"/>
                  <a:pt x="10800" y="5382"/>
                </a:cubicBezTo>
                <a:cubicBezTo>
                  <a:pt x="13792" y="5382"/>
                  <a:pt x="16218" y="7807"/>
                  <a:pt x="16218" y="10800"/>
                </a:cubicBezTo>
                <a:cubicBezTo>
                  <a:pt x="16218" y="12606"/>
                  <a:pt x="15317" y="14293"/>
                  <a:pt x="13817" y="15299"/>
                </a:cubicBezTo>
                <a:lnTo>
                  <a:pt x="16815" y="19769"/>
                </a:lnTo>
                <a:cubicBezTo>
                  <a:pt x="19805" y="17764"/>
                  <a:pt x="21600" y="1440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4400"/>
                  <a:pt x="1794" y="17764"/>
                  <a:pt x="4784" y="197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84" charset="-128"/>
              </a:rPr>
              <a:t>This Implementation is not Correct!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828800" y="1066800"/>
            <a:ext cx="35052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Producer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counter = counter + 1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reg</a:t>
            </a:r>
            <a:r>
              <a:rPr lang="en-US" sz="1800" baseline="-25000">
                <a:latin typeface="Comic Sans MS" pitchFamily="66" charset="0"/>
              </a:rPr>
              <a:t>1 </a:t>
            </a:r>
            <a:r>
              <a:rPr lang="en-US" sz="1800">
                <a:latin typeface="Comic Sans MS" pitchFamily="66" charset="0"/>
              </a:rPr>
              <a:t>= counter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reg</a:t>
            </a:r>
            <a:r>
              <a:rPr lang="en-US" sz="1800" baseline="-25000">
                <a:latin typeface="Comic Sans MS" pitchFamily="66" charset="0"/>
              </a:rPr>
              <a:t>1 </a:t>
            </a:r>
            <a:r>
              <a:rPr lang="en-US" sz="1800">
                <a:latin typeface="Comic Sans MS" pitchFamily="66" charset="0"/>
              </a:rPr>
              <a:t>= reg</a:t>
            </a:r>
            <a:r>
              <a:rPr lang="en-US" sz="1800" baseline="-25000">
                <a:latin typeface="Comic Sans MS" pitchFamily="66" charset="0"/>
              </a:rPr>
              <a:t>1 </a:t>
            </a:r>
            <a:r>
              <a:rPr lang="en-US" sz="1800">
                <a:latin typeface="Comic Sans MS" pitchFamily="66" charset="0"/>
              </a:rPr>
              <a:t>+ 1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counter = reg</a:t>
            </a:r>
            <a:r>
              <a:rPr lang="en-US" sz="1800" baseline="-25000">
                <a:latin typeface="Comic Sans MS" pitchFamily="66" charset="0"/>
              </a:rPr>
              <a:t>1 </a:t>
            </a:r>
          </a:p>
          <a:p>
            <a:pPr marL="342900" indent="-342900">
              <a:spcBef>
                <a:spcPct val="20000"/>
              </a:spcBef>
            </a:pPr>
            <a:endParaRPr lang="en-US" sz="1800" baseline="-250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reg</a:t>
            </a:r>
            <a:r>
              <a:rPr lang="en-US" sz="1800" baseline="-25000">
                <a:latin typeface="Comic Sans MS" pitchFamily="66" charset="0"/>
              </a:rPr>
              <a:t>1 </a:t>
            </a:r>
            <a:r>
              <a:rPr lang="en-US" sz="1800">
                <a:latin typeface="Comic Sans MS" pitchFamily="66" charset="0"/>
              </a:rPr>
              <a:t>= counter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reg</a:t>
            </a:r>
            <a:r>
              <a:rPr lang="en-US" sz="1800" baseline="-25000">
                <a:latin typeface="Comic Sans MS" pitchFamily="66" charset="0"/>
              </a:rPr>
              <a:t>1 </a:t>
            </a:r>
            <a:r>
              <a:rPr lang="en-US" sz="1800">
                <a:latin typeface="Comic Sans MS" pitchFamily="66" charset="0"/>
              </a:rPr>
              <a:t>= reg</a:t>
            </a:r>
            <a:r>
              <a:rPr lang="en-US" sz="1800" baseline="-25000">
                <a:latin typeface="Comic Sans MS" pitchFamily="66" charset="0"/>
              </a:rPr>
              <a:t>1 </a:t>
            </a:r>
            <a:r>
              <a:rPr lang="en-US" sz="1800">
                <a:latin typeface="Comic Sans MS" pitchFamily="66" charset="0"/>
              </a:rPr>
              <a:t>+ 1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counter = reg</a:t>
            </a:r>
            <a:r>
              <a:rPr lang="en-US" sz="1800" baseline="-25000">
                <a:latin typeface="Comic Sans MS" pitchFamily="66" charset="0"/>
              </a:rPr>
              <a:t>1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486400" y="1066800"/>
            <a:ext cx="35814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Consumer</a:t>
            </a:r>
            <a:endParaRPr lang="en-US" sz="2800" b="1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counter = counter - 1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reg</a:t>
            </a:r>
            <a:r>
              <a:rPr lang="en-US" sz="1800" baseline="-25000">
                <a:latin typeface="Comic Sans MS" pitchFamily="66" charset="0"/>
              </a:rPr>
              <a:t>2 </a:t>
            </a:r>
            <a:r>
              <a:rPr lang="en-US" sz="1800">
                <a:latin typeface="Comic Sans MS" pitchFamily="66" charset="0"/>
              </a:rPr>
              <a:t>= counter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reg</a:t>
            </a:r>
            <a:r>
              <a:rPr lang="en-US" sz="1800" baseline="-25000">
                <a:latin typeface="Comic Sans MS" pitchFamily="66" charset="0"/>
              </a:rPr>
              <a:t>2 </a:t>
            </a:r>
            <a:r>
              <a:rPr lang="en-US" sz="1800">
                <a:latin typeface="Comic Sans MS" pitchFamily="66" charset="0"/>
              </a:rPr>
              <a:t>= reg</a:t>
            </a:r>
            <a:r>
              <a:rPr lang="en-US" sz="1800" baseline="-25000">
                <a:latin typeface="Comic Sans MS" pitchFamily="66" charset="0"/>
              </a:rPr>
              <a:t>2 </a:t>
            </a:r>
            <a:r>
              <a:rPr lang="en-US" sz="1800">
                <a:latin typeface="Comic Sans MS" pitchFamily="66" charset="0"/>
              </a:rPr>
              <a:t>- 1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counter = reg</a:t>
            </a:r>
            <a:r>
              <a:rPr lang="en-US" sz="1800" baseline="-25000">
                <a:latin typeface="Comic Sans MS" pitchFamily="66" charset="0"/>
              </a:rPr>
              <a:t>2</a:t>
            </a:r>
          </a:p>
          <a:p>
            <a:pPr marL="342900" indent="-342900">
              <a:spcBef>
                <a:spcPct val="20000"/>
              </a:spcBef>
            </a:pPr>
            <a:endParaRPr lang="en-US" sz="1800" baseline="-250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baseline="-250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baseline="-250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baseline="-250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reg</a:t>
            </a:r>
            <a:r>
              <a:rPr lang="en-US" sz="1800" baseline="-25000">
                <a:latin typeface="Comic Sans MS" pitchFamily="66" charset="0"/>
              </a:rPr>
              <a:t>2 </a:t>
            </a:r>
            <a:r>
              <a:rPr lang="en-US" sz="1800">
                <a:latin typeface="Comic Sans MS" pitchFamily="66" charset="0"/>
              </a:rPr>
              <a:t>= counter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reg</a:t>
            </a:r>
            <a:r>
              <a:rPr lang="en-US" sz="1800" baseline="-25000">
                <a:latin typeface="Comic Sans MS" pitchFamily="66" charset="0"/>
              </a:rPr>
              <a:t>2 </a:t>
            </a:r>
            <a:r>
              <a:rPr lang="en-US" sz="1800">
                <a:latin typeface="Comic Sans MS" pitchFamily="66" charset="0"/>
              </a:rPr>
              <a:t>= reg</a:t>
            </a:r>
            <a:r>
              <a:rPr lang="en-US" sz="1800" baseline="-25000">
                <a:latin typeface="Comic Sans MS" pitchFamily="66" charset="0"/>
              </a:rPr>
              <a:t>2 </a:t>
            </a:r>
            <a:r>
              <a:rPr lang="en-US" sz="1800">
                <a:latin typeface="Comic Sans MS" pitchFamily="66" charset="0"/>
              </a:rPr>
              <a:t>- 1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mic Sans MS" pitchFamily="66" charset="0"/>
              </a:rPr>
              <a:t>counter = reg</a:t>
            </a:r>
            <a:r>
              <a:rPr lang="en-US" sz="1800" baseline="-25000">
                <a:latin typeface="Comic Sans MS" pitchFamily="66" charset="0"/>
              </a:rPr>
              <a:t>2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228600" y="1066800"/>
            <a:ext cx="16002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endParaRPr lang="en-US" sz="28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Comic Sans MS" pitchFamily="66" charset="0"/>
              </a:rPr>
              <a:t>operation: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Comic Sans MS" pitchFamily="66" charset="0"/>
              </a:rPr>
              <a:t>on CPU: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Comic Sans MS" pitchFamily="66" charset="0"/>
              </a:rPr>
              <a:t>interleaved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Comic Sans MS" pitchFamily="66" charset="0"/>
              </a:rPr>
              <a:t>execution: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158750" y="3276600"/>
            <a:ext cx="875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1600200" y="16065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>
            <a:off x="8915400" y="1073150"/>
            <a:ext cx="0" cy="440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1606550" y="5486400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158750" y="1981200"/>
            <a:ext cx="875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>
            <a:off x="5334000" y="1073150"/>
            <a:ext cx="0" cy="440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158750" y="1073150"/>
            <a:ext cx="8750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158750" y="1073150"/>
            <a:ext cx="1435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228600" y="5562600"/>
            <a:ext cx="85344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Race condition!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Comic Sans MS" pitchFamily="66" charset="0"/>
              </a:rPr>
              <a:t>Need to ensure that only one process can manipulate variable </a:t>
            </a:r>
            <a:r>
              <a:rPr lang="en-US" dirty="0">
                <a:latin typeface="Comic Sans MS" pitchFamily="66" charset="0"/>
              </a:rPr>
              <a:t>counter </a:t>
            </a:r>
            <a:r>
              <a:rPr lang="en-US" sz="1800" dirty="0">
                <a:latin typeface="Comic Sans MS" pitchFamily="66" charset="0"/>
              </a:rPr>
              <a:t>at a time : </a:t>
            </a:r>
            <a:r>
              <a:rPr lang="en-US" sz="1800" b="1" dirty="0">
                <a:solidFill>
                  <a:schemeClr val="accent2"/>
                </a:solidFill>
                <a:latin typeface="Comic Sans MS" pitchFamily="66" charset="0"/>
              </a:rPr>
              <a:t>synchronization</a:t>
            </a:r>
            <a:r>
              <a:rPr lang="en-US" sz="1800" dirty="0">
                <a:latin typeface="Comic Sans MS" pitchFamily="66" charset="0"/>
              </a:rPr>
              <a:t>.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4343400" y="1371600"/>
            <a:ext cx="4572000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1828800" y="52578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2971800" y="5943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6096000" y="52578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4953000" y="5943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7239000" y="5943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6096000" y="3581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4953000" y="4267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7239000" y="4267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828800" y="1752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685800" y="2438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2971800" y="2438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1828800" y="3505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685800" y="4191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2971800" y="4191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685800" y="5943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2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84" charset="-128"/>
              </a:rPr>
              <a:t>Critical Section Problem: Example 3</a:t>
            </a:r>
          </a:p>
        </p:txBody>
      </p:sp>
      <p:sp>
        <p:nvSpPr>
          <p:cNvPr id="256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59436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ea typeface="ＭＳ Ｐゴシック" pitchFamily="84" charset="-128"/>
              </a:rPr>
              <a:t>Insertion of an element into a list.</a:t>
            </a:r>
          </a:p>
        </p:txBody>
      </p:sp>
      <p:sp>
        <p:nvSpPr>
          <p:cNvPr id="25620" name="Text Box 4"/>
          <p:cNvSpPr txBox="1">
            <a:spLocks noChangeArrowheads="1"/>
          </p:cNvSpPr>
          <p:nvPr/>
        </p:nvSpPr>
        <p:spPr bwMode="auto">
          <a:xfrm>
            <a:off x="4498975" y="1447800"/>
            <a:ext cx="4143375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void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i="1" dirty="0">
                <a:latin typeface="Courier New" pitchFamily="49" charset="0"/>
              </a:rPr>
              <a:t>insert</a:t>
            </a:r>
            <a:r>
              <a:rPr lang="en-US" sz="1800" dirty="0">
                <a:latin typeface="Courier New" pitchFamily="49" charset="0"/>
              </a:rPr>
              <a:t>(new, </a:t>
            </a:r>
            <a:r>
              <a:rPr lang="en-US" sz="1800" dirty="0" err="1">
                <a:latin typeface="Courier New" pitchFamily="49" charset="0"/>
              </a:rPr>
              <a:t>curr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i="1" dirty="0">
                <a:solidFill>
                  <a:schemeClr val="accent2"/>
                </a:solidFill>
                <a:latin typeface="Courier New" pitchFamily="49" charset="0"/>
              </a:rPr>
              <a:t>/*1*/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new.next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curr.next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i="1" dirty="0">
                <a:solidFill>
                  <a:schemeClr val="accent2"/>
                </a:solidFill>
                <a:latin typeface="Courier New" pitchFamily="49" charset="0"/>
              </a:rPr>
              <a:t>/*2*/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new.prev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curr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i="1" dirty="0">
                <a:solidFill>
                  <a:schemeClr val="accent2"/>
                </a:solidFill>
                <a:latin typeface="Courier New" pitchFamily="49" charset="0"/>
              </a:rPr>
              <a:t>/*3*/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curr.next</a:t>
            </a:r>
            <a:r>
              <a:rPr lang="en-US" sz="1800" dirty="0">
                <a:latin typeface="Courier New" pitchFamily="49" charset="0"/>
              </a:rPr>
              <a:t> = new;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i="1" dirty="0">
                <a:solidFill>
                  <a:schemeClr val="accent2"/>
                </a:solidFill>
                <a:latin typeface="Courier New" pitchFamily="49" charset="0"/>
              </a:rPr>
              <a:t>/*4*/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new.next.prev</a:t>
            </a:r>
            <a:r>
              <a:rPr lang="en-US" sz="1800" dirty="0">
                <a:latin typeface="Courier New" pitchFamily="49" charset="0"/>
              </a:rPr>
              <a:t> = new;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828800" y="1981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685800" y="2667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971800" y="2667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cxnSp>
        <p:nvCxnSpPr>
          <p:cNvPr id="25624" name="AutoShape 30"/>
          <p:cNvCxnSpPr>
            <a:cxnSpLocks noChangeShapeType="1"/>
            <a:stCxn id="35864" idx="3"/>
            <a:endCxn id="35866" idx="1"/>
          </p:cNvCxnSpPr>
          <p:nvPr/>
        </p:nvCxnSpPr>
        <p:spPr bwMode="auto">
          <a:xfrm>
            <a:off x="1524000" y="27813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5" name="AutoShape 31"/>
          <p:cNvCxnSpPr>
            <a:cxnSpLocks noChangeShapeType="1"/>
            <a:stCxn id="35867" idx="1"/>
            <a:endCxn id="35865" idx="3"/>
          </p:cNvCxnSpPr>
          <p:nvPr/>
        </p:nvCxnSpPr>
        <p:spPr bwMode="auto">
          <a:xfrm flipH="1">
            <a:off x="1524000" y="25527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6" name="Text Box 33"/>
          <p:cNvSpPr txBox="1">
            <a:spLocks noChangeArrowheads="1"/>
          </p:cNvSpPr>
          <p:nvPr/>
        </p:nvSpPr>
        <p:spPr bwMode="auto">
          <a:xfrm>
            <a:off x="1066800" y="1676400"/>
            <a:ext cx="471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new</a:t>
            </a:r>
          </a:p>
        </p:txBody>
      </p:sp>
      <p:cxnSp>
        <p:nvCxnSpPr>
          <p:cNvPr id="25627" name="AutoShape 34"/>
          <p:cNvCxnSpPr>
            <a:cxnSpLocks noChangeShapeType="1"/>
            <a:stCxn id="25626" idx="3"/>
            <a:endCxn id="35851" idx="1"/>
          </p:cNvCxnSpPr>
          <p:nvPr/>
        </p:nvCxnSpPr>
        <p:spPr bwMode="auto">
          <a:xfrm>
            <a:off x="1538288" y="1828800"/>
            <a:ext cx="290512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8" name="Text Box 36"/>
          <p:cNvSpPr txBox="1">
            <a:spLocks noChangeArrowheads="1"/>
          </p:cNvSpPr>
          <p:nvPr/>
        </p:nvSpPr>
        <p:spPr bwMode="auto">
          <a:xfrm>
            <a:off x="762000" y="19050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curr</a:t>
            </a:r>
          </a:p>
        </p:txBody>
      </p:sp>
      <p:cxnSp>
        <p:nvCxnSpPr>
          <p:cNvPr id="25629" name="AutoShape 37"/>
          <p:cNvCxnSpPr>
            <a:cxnSpLocks noChangeShapeType="1"/>
            <a:stCxn id="25628" idx="2"/>
            <a:endCxn id="35865" idx="0"/>
          </p:cNvCxnSpPr>
          <p:nvPr/>
        </p:nvCxnSpPr>
        <p:spPr bwMode="auto">
          <a:xfrm>
            <a:off x="1028700" y="2209800"/>
            <a:ext cx="76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1828800" y="37338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85800" y="4419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2971800" y="4419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cxnSp>
        <p:nvCxnSpPr>
          <p:cNvPr id="25633" name="AutoShape 44"/>
          <p:cNvCxnSpPr>
            <a:cxnSpLocks noChangeShapeType="1"/>
            <a:stCxn id="35880" idx="3"/>
            <a:endCxn id="35882" idx="1"/>
          </p:cNvCxnSpPr>
          <p:nvPr/>
        </p:nvCxnSpPr>
        <p:spPr bwMode="auto">
          <a:xfrm>
            <a:off x="1524000" y="45339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34" name="AutoShape 45"/>
          <p:cNvCxnSpPr>
            <a:cxnSpLocks noChangeShapeType="1"/>
            <a:stCxn id="35883" idx="1"/>
            <a:endCxn id="35881" idx="3"/>
          </p:cNvCxnSpPr>
          <p:nvPr/>
        </p:nvCxnSpPr>
        <p:spPr bwMode="auto">
          <a:xfrm flipH="1">
            <a:off x="1524000" y="43053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35" name="Text Box 46"/>
          <p:cNvSpPr txBox="1">
            <a:spLocks noChangeArrowheads="1"/>
          </p:cNvSpPr>
          <p:nvPr/>
        </p:nvSpPr>
        <p:spPr bwMode="auto">
          <a:xfrm>
            <a:off x="1066800" y="3429000"/>
            <a:ext cx="471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new</a:t>
            </a:r>
          </a:p>
        </p:txBody>
      </p:sp>
      <p:cxnSp>
        <p:nvCxnSpPr>
          <p:cNvPr id="25636" name="AutoShape 47"/>
          <p:cNvCxnSpPr>
            <a:cxnSpLocks noChangeShapeType="1"/>
            <a:stCxn id="25635" idx="3"/>
            <a:endCxn id="35879" idx="1"/>
          </p:cNvCxnSpPr>
          <p:nvPr/>
        </p:nvCxnSpPr>
        <p:spPr bwMode="auto">
          <a:xfrm>
            <a:off x="1538288" y="3581400"/>
            <a:ext cx="290512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37" name="Text Box 48"/>
          <p:cNvSpPr txBox="1">
            <a:spLocks noChangeArrowheads="1"/>
          </p:cNvSpPr>
          <p:nvPr/>
        </p:nvSpPr>
        <p:spPr bwMode="auto">
          <a:xfrm>
            <a:off x="762000" y="3657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curr</a:t>
            </a:r>
          </a:p>
        </p:txBody>
      </p:sp>
      <p:cxnSp>
        <p:nvCxnSpPr>
          <p:cNvPr id="25638" name="AutoShape 49"/>
          <p:cNvCxnSpPr>
            <a:cxnSpLocks noChangeShapeType="1"/>
            <a:stCxn id="25637" idx="2"/>
            <a:endCxn id="35881" idx="0"/>
          </p:cNvCxnSpPr>
          <p:nvPr/>
        </p:nvCxnSpPr>
        <p:spPr bwMode="auto">
          <a:xfrm>
            <a:off x="1028700" y="3962400"/>
            <a:ext cx="76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39" name="AutoShape 50"/>
          <p:cNvCxnSpPr>
            <a:cxnSpLocks noChangeShapeType="1"/>
            <a:stCxn id="35878" idx="3"/>
            <a:endCxn id="35882" idx="1"/>
          </p:cNvCxnSpPr>
          <p:nvPr/>
        </p:nvCxnSpPr>
        <p:spPr bwMode="auto">
          <a:xfrm>
            <a:off x="2667000" y="3848100"/>
            <a:ext cx="304800" cy="685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1828800" y="5486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685800" y="6172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2971800" y="6172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cxnSp>
        <p:nvCxnSpPr>
          <p:cNvPr id="25643" name="AutoShape 57"/>
          <p:cNvCxnSpPr>
            <a:cxnSpLocks noChangeShapeType="1"/>
            <a:stCxn id="35893" idx="3"/>
            <a:endCxn id="35895" idx="1"/>
          </p:cNvCxnSpPr>
          <p:nvPr/>
        </p:nvCxnSpPr>
        <p:spPr bwMode="auto">
          <a:xfrm>
            <a:off x="1524000" y="62865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44" name="AutoShape 58"/>
          <p:cNvCxnSpPr>
            <a:cxnSpLocks noChangeShapeType="1"/>
            <a:stCxn id="35896" idx="1"/>
            <a:endCxn id="35894" idx="3"/>
          </p:cNvCxnSpPr>
          <p:nvPr/>
        </p:nvCxnSpPr>
        <p:spPr bwMode="auto">
          <a:xfrm flipH="1">
            <a:off x="1524000" y="60579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45" name="Text Box 59"/>
          <p:cNvSpPr txBox="1">
            <a:spLocks noChangeArrowheads="1"/>
          </p:cNvSpPr>
          <p:nvPr/>
        </p:nvSpPr>
        <p:spPr bwMode="auto">
          <a:xfrm>
            <a:off x="1066800" y="5181600"/>
            <a:ext cx="471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new</a:t>
            </a:r>
          </a:p>
        </p:txBody>
      </p:sp>
      <p:cxnSp>
        <p:nvCxnSpPr>
          <p:cNvPr id="25646" name="AutoShape 60"/>
          <p:cNvCxnSpPr>
            <a:cxnSpLocks noChangeShapeType="1"/>
            <a:stCxn id="25645" idx="3"/>
            <a:endCxn id="35892" idx="1"/>
          </p:cNvCxnSpPr>
          <p:nvPr/>
        </p:nvCxnSpPr>
        <p:spPr bwMode="auto">
          <a:xfrm>
            <a:off x="1538288" y="5334000"/>
            <a:ext cx="290512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47" name="Text Box 61"/>
          <p:cNvSpPr txBox="1">
            <a:spLocks noChangeArrowheads="1"/>
          </p:cNvSpPr>
          <p:nvPr/>
        </p:nvSpPr>
        <p:spPr bwMode="auto">
          <a:xfrm>
            <a:off x="762000" y="5410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curr</a:t>
            </a:r>
          </a:p>
        </p:txBody>
      </p:sp>
      <p:cxnSp>
        <p:nvCxnSpPr>
          <p:cNvPr id="25648" name="AutoShape 62"/>
          <p:cNvCxnSpPr>
            <a:cxnSpLocks noChangeShapeType="1"/>
            <a:stCxn id="25647" idx="2"/>
            <a:endCxn id="35894" idx="0"/>
          </p:cNvCxnSpPr>
          <p:nvPr/>
        </p:nvCxnSpPr>
        <p:spPr bwMode="auto">
          <a:xfrm>
            <a:off x="1028700" y="5715000"/>
            <a:ext cx="76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49" name="AutoShape 63"/>
          <p:cNvCxnSpPr>
            <a:cxnSpLocks noChangeShapeType="1"/>
            <a:stCxn id="35891" idx="3"/>
            <a:endCxn id="35895" idx="1"/>
          </p:cNvCxnSpPr>
          <p:nvPr/>
        </p:nvCxnSpPr>
        <p:spPr bwMode="auto">
          <a:xfrm>
            <a:off x="2667000" y="5600700"/>
            <a:ext cx="304800" cy="685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50" name="AutoShape 64"/>
          <p:cNvCxnSpPr>
            <a:cxnSpLocks noChangeShapeType="1"/>
            <a:stCxn id="35892" idx="1"/>
            <a:endCxn id="35894" idx="3"/>
          </p:cNvCxnSpPr>
          <p:nvPr/>
        </p:nvCxnSpPr>
        <p:spPr bwMode="auto">
          <a:xfrm rot="10800000" flipV="1">
            <a:off x="1524000" y="5372100"/>
            <a:ext cx="304800" cy="685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6096000" y="5486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4953000" y="6172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7239000" y="61722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25654" name="Text Box 73"/>
          <p:cNvSpPr txBox="1">
            <a:spLocks noChangeArrowheads="1"/>
          </p:cNvSpPr>
          <p:nvPr/>
        </p:nvSpPr>
        <p:spPr bwMode="auto">
          <a:xfrm>
            <a:off x="5334000" y="5181600"/>
            <a:ext cx="471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new</a:t>
            </a:r>
          </a:p>
        </p:txBody>
      </p:sp>
      <p:cxnSp>
        <p:nvCxnSpPr>
          <p:cNvPr id="25655" name="AutoShape 74"/>
          <p:cNvCxnSpPr>
            <a:cxnSpLocks noChangeShapeType="1"/>
            <a:stCxn id="25654" idx="3"/>
            <a:endCxn id="35906" idx="1"/>
          </p:cNvCxnSpPr>
          <p:nvPr/>
        </p:nvCxnSpPr>
        <p:spPr bwMode="auto">
          <a:xfrm>
            <a:off x="5805488" y="5334000"/>
            <a:ext cx="290512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56" name="Text Box 75"/>
          <p:cNvSpPr txBox="1">
            <a:spLocks noChangeArrowheads="1"/>
          </p:cNvSpPr>
          <p:nvPr/>
        </p:nvSpPr>
        <p:spPr bwMode="auto">
          <a:xfrm>
            <a:off x="5029200" y="54102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curr</a:t>
            </a:r>
          </a:p>
        </p:txBody>
      </p:sp>
      <p:cxnSp>
        <p:nvCxnSpPr>
          <p:cNvPr id="25657" name="AutoShape 76"/>
          <p:cNvCxnSpPr>
            <a:cxnSpLocks noChangeShapeType="1"/>
            <a:stCxn id="25656" idx="2"/>
            <a:endCxn id="35908" idx="0"/>
          </p:cNvCxnSpPr>
          <p:nvPr/>
        </p:nvCxnSpPr>
        <p:spPr bwMode="auto">
          <a:xfrm>
            <a:off x="5295900" y="5715000"/>
            <a:ext cx="76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58" name="AutoShape 77"/>
          <p:cNvCxnSpPr>
            <a:cxnSpLocks noChangeShapeType="1"/>
            <a:stCxn id="35905" idx="3"/>
            <a:endCxn id="35909" idx="1"/>
          </p:cNvCxnSpPr>
          <p:nvPr/>
        </p:nvCxnSpPr>
        <p:spPr bwMode="auto">
          <a:xfrm>
            <a:off x="6934200" y="5600700"/>
            <a:ext cx="304800" cy="685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59" name="AutoShape 78"/>
          <p:cNvCxnSpPr>
            <a:cxnSpLocks noChangeShapeType="1"/>
            <a:stCxn id="35906" idx="1"/>
            <a:endCxn id="35908" idx="3"/>
          </p:cNvCxnSpPr>
          <p:nvPr/>
        </p:nvCxnSpPr>
        <p:spPr bwMode="auto">
          <a:xfrm rot="10800000" flipV="1">
            <a:off x="5791200" y="5372100"/>
            <a:ext cx="304800" cy="685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60" name="AutoShape 79"/>
          <p:cNvCxnSpPr>
            <a:cxnSpLocks noChangeShapeType="1"/>
            <a:stCxn id="35910" idx="1"/>
            <a:endCxn id="35908" idx="3"/>
          </p:cNvCxnSpPr>
          <p:nvPr/>
        </p:nvCxnSpPr>
        <p:spPr bwMode="auto">
          <a:xfrm rot="10800000">
            <a:off x="5791200" y="60579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61" name="AutoShape 80"/>
          <p:cNvCxnSpPr>
            <a:cxnSpLocks noChangeShapeType="1"/>
            <a:stCxn id="35907" idx="3"/>
            <a:endCxn id="35905" idx="1"/>
          </p:cNvCxnSpPr>
          <p:nvPr/>
        </p:nvCxnSpPr>
        <p:spPr bwMode="auto">
          <a:xfrm flipV="1">
            <a:off x="5791200" y="5600700"/>
            <a:ext cx="304800" cy="685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6096000" y="3810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4953000" y="44958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7239000" y="44958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25665" name="Text Box 87"/>
          <p:cNvSpPr txBox="1">
            <a:spLocks noChangeArrowheads="1"/>
          </p:cNvSpPr>
          <p:nvPr/>
        </p:nvSpPr>
        <p:spPr bwMode="auto">
          <a:xfrm>
            <a:off x="5334000" y="3505200"/>
            <a:ext cx="471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new</a:t>
            </a:r>
          </a:p>
        </p:txBody>
      </p:sp>
      <p:cxnSp>
        <p:nvCxnSpPr>
          <p:cNvPr id="25666" name="AutoShape 88"/>
          <p:cNvCxnSpPr>
            <a:cxnSpLocks noChangeShapeType="1"/>
            <a:stCxn id="25665" idx="3"/>
            <a:endCxn id="35922" idx="1"/>
          </p:cNvCxnSpPr>
          <p:nvPr/>
        </p:nvCxnSpPr>
        <p:spPr bwMode="auto">
          <a:xfrm>
            <a:off x="5805488" y="3657600"/>
            <a:ext cx="290512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67" name="Text Box 89"/>
          <p:cNvSpPr txBox="1">
            <a:spLocks noChangeArrowheads="1"/>
          </p:cNvSpPr>
          <p:nvPr/>
        </p:nvSpPr>
        <p:spPr bwMode="auto">
          <a:xfrm>
            <a:off x="5029200" y="3733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curr</a:t>
            </a:r>
          </a:p>
        </p:txBody>
      </p:sp>
      <p:cxnSp>
        <p:nvCxnSpPr>
          <p:cNvPr id="25668" name="AutoShape 90"/>
          <p:cNvCxnSpPr>
            <a:cxnSpLocks noChangeShapeType="1"/>
            <a:stCxn id="25667" idx="2"/>
            <a:endCxn id="35924" idx="0"/>
          </p:cNvCxnSpPr>
          <p:nvPr/>
        </p:nvCxnSpPr>
        <p:spPr bwMode="auto">
          <a:xfrm>
            <a:off x="5295900" y="4038600"/>
            <a:ext cx="76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69" name="AutoShape 91"/>
          <p:cNvCxnSpPr>
            <a:cxnSpLocks noChangeShapeType="1"/>
            <a:stCxn id="35921" idx="3"/>
            <a:endCxn id="35925" idx="1"/>
          </p:cNvCxnSpPr>
          <p:nvPr/>
        </p:nvCxnSpPr>
        <p:spPr bwMode="auto">
          <a:xfrm>
            <a:off x="6934200" y="3924300"/>
            <a:ext cx="304800" cy="685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70" name="AutoShape 92"/>
          <p:cNvCxnSpPr>
            <a:cxnSpLocks noChangeShapeType="1"/>
            <a:stCxn id="35922" idx="1"/>
            <a:endCxn id="35924" idx="3"/>
          </p:cNvCxnSpPr>
          <p:nvPr/>
        </p:nvCxnSpPr>
        <p:spPr bwMode="auto">
          <a:xfrm rot="10800000" flipV="1">
            <a:off x="5791200" y="3695700"/>
            <a:ext cx="304800" cy="685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71" name="AutoShape 93"/>
          <p:cNvCxnSpPr>
            <a:cxnSpLocks noChangeShapeType="1"/>
            <a:stCxn id="35926" idx="1"/>
            <a:endCxn id="35922" idx="3"/>
          </p:cNvCxnSpPr>
          <p:nvPr/>
        </p:nvCxnSpPr>
        <p:spPr bwMode="auto">
          <a:xfrm rot="10800000">
            <a:off x="6934200" y="3695700"/>
            <a:ext cx="304800" cy="685800"/>
          </a:xfrm>
          <a:prstGeom prst="curvedConnector3">
            <a:avLst>
              <a:gd name="adj1" fmla="val 4791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72" name="AutoShape 94"/>
          <p:cNvCxnSpPr>
            <a:cxnSpLocks noChangeShapeType="1"/>
            <a:stCxn id="35923" idx="3"/>
            <a:endCxn id="35921" idx="1"/>
          </p:cNvCxnSpPr>
          <p:nvPr/>
        </p:nvCxnSpPr>
        <p:spPr bwMode="auto">
          <a:xfrm flipV="1">
            <a:off x="5791200" y="3924300"/>
            <a:ext cx="304800" cy="685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935" name="AutoShape 95"/>
          <p:cNvSpPr>
            <a:spLocks noChangeArrowheads="1"/>
          </p:cNvSpPr>
          <p:nvPr/>
        </p:nvSpPr>
        <p:spPr bwMode="auto">
          <a:xfrm>
            <a:off x="2057400" y="29718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36" name="AutoShape 96"/>
          <p:cNvSpPr>
            <a:spLocks noChangeArrowheads="1"/>
          </p:cNvSpPr>
          <p:nvPr/>
        </p:nvSpPr>
        <p:spPr bwMode="auto">
          <a:xfrm>
            <a:off x="2057400" y="47244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37" name="AutoShape 97"/>
          <p:cNvSpPr>
            <a:spLocks noChangeArrowheads="1"/>
          </p:cNvSpPr>
          <p:nvPr/>
        </p:nvSpPr>
        <p:spPr bwMode="auto">
          <a:xfrm>
            <a:off x="4191000" y="6019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38" name="AutoShape 98"/>
          <p:cNvSpPr>
            <a:spLocks noChangeArrowheads="1"/>
          </p:cNvSpPr>
          <p:nvPr/>
        </p:nvSpPr>
        <p:spPr bwMode="auto">
          <a:xfrm flipV="1">
            <a:off x="6324600" y="45720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7" name="Text Box 99"/>
          <p:cNvSpPr txBox="1">
            <a:spLocks noChangeArrowheads="1"/>
          </p:cNvSpPr>
          <p:nvPr/>
        </p:nvSpPr>
        <p:spPr bwMode="auto">
          <a:xfrm>
            <a:off x="1736725" y="2933700"/>
            <a:ext cx="35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1.</a:t>
            </a:r>
          </a:p>
        </p:txBody>
      </p:sp>
      <p:sp>
        <p:nvSpPr>
          <p:cNvPr id="25678" name="Text Box 100"/>
          <p:cNvSpPr txBox="1">
            <a:spLocks noChangeArrowheads="1"/>
          </p:cNvSpPr>
          <p:nvPr/>
        </p:nvSpPr>
        <p:spPr bwMode="auto">
          <a:xfrm>
            <a:off x="1752600" y="4662488"/>
            <a:ext cx="35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2.</a:t>
            </a:r>
          </a:p>
        </p:txBody>
      </p:sp>
      <p:sp>
        <p:nvSpPr>
          <p:cNvPr id="25679" name="Text Box 101"/>
          <p:cNvSpPr txBox="1">
            <a:spLocks noChangeArrowheads="1"/>
          </p:cNvSpPr>
          <p:nvPr/>
        </p:nvSpPr>
        <p:spPr bwMode="auto">
          <a:xfrm>
            <a:off x="4191000" y="5653088"/>
            <a:ext cx="35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3.</a:t>
            </a:r>
          </a:p>
        </p:txBody>
      </p:sp>
      <p:sp>
        <p:nvSpPr>
          <p:cNvPr id="25680" name="Text Box 102"/>
          <p:cNvSpPr txBox="1">
            <a:spLocks noChangeArrowheads="1"/>
          </p:cNvSpPr>
          <p:nvPr/>
        </p:nvSpPr>
        <p:spPr bwMode="auto">
          <a:xfrm>
            <a:off x="6045200" y="4572000"/>
            <a:ext cx="35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4.</a:t>
            </a:r>
          </a:p>
        </p:txBody>
      </p:sp>
      <p:sp>
        <p:nvSpPr>
          <p:cNvPr id="81" name="Date Placeholder 8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84" charset="-128"/>
              </a:rPr>
              <a:t>Interleaved Execution causes Errors!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3187700" cy="2289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new1.next = </a:t>
            </a:r>
            <a:r>
              <a:rPr lang="en-US" sz="1800" dirty="0" err="1">
                <a:latin typeface="Courier New" pitchFamily="49" charset="0"/>
              </a:rPr>
              <a:t>curr.next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new1.prev = </a:t>
            </a:r>
            <a:r>
              <a:rPr lang="en-US" sz="1800" dirty="0" err="1">
                <a:latin typeface="Courier New" pitchFamily="49" charset="0"/>
              </a:rPr>
              <a:t>curr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…</a:t>
            </a:r>
          </a:p>
          <a:p>
            <a:r>
              <a:rPr lang="en-US" sz="1800" dirty="0">
                <a:latin typeface="Courier New" pitchFamily="49" charset="0"/>
              </a:rPr>
              <a:t>…</a:t>
            </a:r>
          </a:p>
          <a:p>
            <a:r>
              <a:rPr lang="en-US" sz="1800" dirty="0">
                <a:latin typeface="Courier New" pitchFamily="49" charset="0"/>
              </a:rPr>
              <a:t>…</a:t>
            </a:r>
          </a:p>
          <a:p>
            <a:r>
              <a:rPr lang="en-US" sz="1800" dirty="0">
                <a:latin typeface="Courier New" pitchFamily="49" charset="0"/>
              </a:rPr>
              <a:t>…</a:t>
            </a:r>
          </a:p>
          <a:p>
            <a:r>
              <a:rPr lang="en-US" sz="1800" dirty="0" err="1">
                <a:latin typeface="Courier New" pitchFamily="49" charset="0"/>
              </a:rPr>
              <a:t>curr.next</a:t>
            </a:r>
            <a:r>
              <a:rPr lang="en-US" sz="1800" dirty="0">
                <a:latin typeface="Courier New" pitchFamily="49" charset="0"/>
              </a:rPr>
              <a:t> = new1;</a:t>
            </a:r>
          </a:p>
          <a:p>
            <a:r>
              <a:rPr lang="en-US" sz="1800" dirty="0">
                <a:latin typeface="Courier New" pitchFamily="49" charset="0"/>
              </a:rPr>
              <a:t>New1.next.prev = new1;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533400" y="917575"/>
            <a:ext cx="11699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Process 1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4692650" y="1371600"/>
            <a:ext cx="3187700" cy="2289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…</a:t>
            </a:r>
          </a:p>
          <a:p>
            <a:r>
              <a:rPr lang="en-US" sz="1800">
                <a:latin typeface="Courier New" pitchFamily="49" charset="0"/>
              </a:rPr>
              <a:t>…</a:t>
            </a:r>
          </a:p>
          <a:p>
            <a:r>
              <a:rPr lang="en-US" sz="1800">
                <a:latin typeface="Courier New" pitchFamily="49" charset="0"/>
              </a:rPr>
              <a:t>new2.next = curr.next;</a:t>
            </a:r>
          </a:p>
          <a:p>
            <a:r>
              <a:rPr lang="en-US" sz="1800">
                <a:latin typeface="Courier New" pitchFamily="49" charset="0"/>
              </a:rPr>
              <a:t>new2.prev = curr;</a:t>
            </a:r>
          </a:p>
          <a:p>
            <a:r>
              <a:rPr lang="en-US" sz="1800">
                <a:latin typeface="Courier New" pitchFamily="49" charset="0"/>
              </a:rPr>
              <a:t>curr.next = new2;</a:t>
            </a:r>
          </a:p>
          <a:p>
            <a:r>
              <a:rPr lang="en-US" sz="1800">
                <a:latin typeface="Courier New" pitchFamily="49" charset="0"/>
              </a:rPr>
              <a:t>new2.next.prev = new2;</a:t>
            </a:r>
          </a:p>
          <a:p>
            <a:r>
              <a:rPr lang="en-US" sz="1800">
                <a:latin typeface="Courier New" pitchFamily="49" charset="0"/>
              </a:rPr>
              <a:t>…</a:t>
            </a:r>
          </a:p>
          <a:p>
            <a:r>
              <a:rPr lang="en-US" sz="1800">
                <a:latin typeface="Courier New" pitchFamily="49" charset="0"/>
              </a:rPr>
              <a:t>…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4660900" y="917575"/>
            <a:ext cx="12065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Process 2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3200400" y="4191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2057400" y="5105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6172200" y="51054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200400" y="4419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057400" y="5334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6172200" y="5334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cxnSp>
        <p:nvCxnSpPr>
          <p:cNvPr id="27661" name="AutoShape 14"/>
          <p:cNvCxnSpPr>
            <a:cxnSpLocks noChangeShapeType="1"/>
            <a:stCxn id="148492" idx="3"/>
            <a:endCxn id="148493" idx="1"/>
          </p:cNvCxnSpPr>
          <p:nvPr/>
        </p:nvCxnSpPr>
        <p:spPr bwMode="auto">
          <a:xfrm>
            <a:off x="2895600" y="5448300"/>
            <a:ext cx="3276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2" name="AutoShape 15"/>
          <p:cNvCxnSpPr>
            <a:cxnSpLocks noChangeShapeType="1"/>
            <a:stCxn id="148490" idx="1"/>
            <a:endCxn id="148489" idx="3"/>
          </p:cNvCxnSpPr>
          <p:nvPr/>
        </p:nvCxnSpPr>
        <p:spPr bwMode="auto">
          <a:xfrm flipH="1">
            <a:off x="2895600" y="5219700"/>
            <a:ext cx="3276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2286000" y="4114800"/>
            <a:ext cx="6238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new1</a:t>
            </a:r>
          </a:p>
        </p:txBody>
      </p:sp>
      <p:cxnSp>
        <p:nvCxnSpPr>
          <p:cNvPr id="27664" name="AutoShape 17"/>
          <p:cNvCxnSpPr>
            <a:cxnSpLocks noChangeShapeType="1"/>
            <a:stCxn id="27663" idx="3"/>
            <a:endCxn id="148488" idx="1"/>
          </p:cNvCxnSpPr>
          <p:nvPr/>
        </p:nvCxnSpPr>
        <p:spPr bwMode="auto">
          <a:xfrm>
            <a:off x="2909888" y="4267200"/>
            <a:ext cx="290512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1905000" y="4495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curr</a:t>
            </a:r>
          </a:p>
        </p:txBody>
      </p:sp>
      <p:cxnSp>
        <p:nvCxnSpPr>
          <p:cNvPr id="27666" name="AutoShape 19"/>
          <p:cNvCxnSpPr>
            <a:cxnSpLocks noChangeShapeType="1"/>
            <a:stCxn id="27665" idx="2"/>
            <a:endCxn id="148489" idx="0"/>
          </p:cNvCxnSpPr>
          <p:nvPr/>
        </p:nvCxnSpPr>
        <p:spPr bwMode="auto">
          <a:xfrm>
            <a:off x="2171700" y="4800600"/>
            <a:ext cx="3048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5105400" y="41910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sz="1400" i="1"/>
              <a:t>prev</a:t>
            </a: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5105400" y="441960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r"/>
            <a:r>
              <a:rPr lang="en-US" sz="1400" i="1"/>
              <a:t>next</a:t>
            </a: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4191000" y="4114800"/>
            <a:ext cx="6238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new2</a:t>
            </a:r>
          </a:p>
        </p:txBody>
      </p:sp>
      <p:cxnSp>
        <p:nvCxnSpPr>
          <p:cNvPr id="27670" name="AutoShape 23"/>
          <p:cNvCxnSpPr>
            <a:cxnSpLocks noChangeShapeType="1"/>
            <a:stCxn id="27669" idx="3"/>
            <a:endCxn id="148500" idx="1"/>
          </p:cNvCxnSpPr>
          <p:nvPr/>
        </p:nvCxnSpPr>
        <p:spPr bwMode="auto">
          <a:xfrm>
            <a:off x="4814888" y="4267200"/>
            <a:ext cx="290512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609600" y="5919788"/>
            <a:ext cx="80279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latin typeface="Comic Sans MS" pitchFamily="66" charset="0"/>
              </a:rPr>
              <a:t>  Must guarantee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mutually exclusive access</a:t>
            </a:r>
            <a:r>
              <a:rPr lang="en-US" sz="2000">
                <a:latin typeface="Comic Sans MS" pitchFamily="66" charset="0"/>
              </a:rPr>
              <a:t> to list data structure!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7" name="Rectangle 103"/>
          <p:cNvSpPr>
            <a:spLocks noChangeArrowheads="1"/>
          </p:cNvSpPr>
          <p:nvPr/>
        </p:nvSpPr>
        <p:spPr bwMode="auto">
          <a:xfrm>
            <a:off x="6553200" y="3429000"/>
            <a:ext cx="23622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 sz="1100">
              <a:latin typeface="Comic Sans MS" pitchFamily="66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708775" y="3505200"/>
            <a:ext cx="2063385" cy="1107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Comic Sans MS" pitchFamily="66" charset="0"/>
              </a:rPr>
              <a:t>void</a:t>
            </a:r>
            <a:r>
              <a:rPr lang="en-US" sz="1100" dirty="0">
                <a:latin typeface="Comic Sans MS" pitchFamily="66" charset="0"/>
              </a:rPr>
              <a:t> </a:t>
            </a:r>
            <a:r>
              <a:rPr lang="en-US" sz="1100" i="1" dirty="0">
                <a:latin typeface="Comic Sans MS" pitchFamily="66" charset="0"/>
              </a:rPr>
              <a:t>insert</a:t>
            </a:r>
            <a:r>
              <a:rPr lang="en-US" sz="1100" dirty="0">
                <a:latin typeface="Comic Sans MS" pitchFamily="66" charset="0"/>
              </a:rPr>
              <a:t>(new, </a:t>
            </a:r>
            <a:r>
              <a:rPr lang="en-US" sz="1100" dirty="0" err="1">
                <a:latin typeface="Comic Sans MS" pitchFamily="66" charset="0"/>
              </a:rPr>
              <a:t>curr</a:t>
            </a:r>
            <a:r>
              <a:rPr lang="en-US" sz="1100" dirty="0">
                <a:latin typeface="Comic Sans MS" pitchFamily="66" charset="0"/>
              </a:rPr>
              <a:t>) {</a:t>
            </a:r>
          </a:p>
          <a:p>
            <a:r>
              <a:rPr lang="en-US" sz="1100" dirty="0">
                <a:latin typeface="Comic Sans MS" pitchFamily="66" charset="0"/>
              </a:rPr>
              <a:t>  </a:t>
            </a:r>
            <a:r>
              <a:rPr lang="en-US" sz="1100" i="1" dirty="0">
                <a:solidFill>
                  <a:schemeClr val="accent2"/>
                </a:solidFill>
                <a:latin typeface="Comic Sans MS" pitchFamily="66" charset="0"/>
              </a:rPr>
              <a:t>/*1*/</a:t>
            </a:r>
            <a:r>
              <a:rPr lang="en-US" sz="1100" dirty="0">
                <a:latin typeface="Comic Sans MS" pitchFamily="66" charset="0"/>
              </a:rPr>
              <a:t> </a:t>
            </a:r>
            <a:r>
              <a:rPr lang="en-US" sz="1100" dirty="0" err="1">
                <a:latin typeface="Comic Sans MS" pitchFamily="66" charset="0"/>
              </a:rPr>
              <a:t>new.next</a:t>
            </a:r>
            <a:r>
              <a:rPr lang="en-US" sz="1100" dirty="0">
                <a:latin typeface="Comic Sans MS" pitchFamily="66" charset="0"/>
              </a:rPr>
              <a:t> = </a:t>
            </a:r>
            <a:r>
              <a:rPr lang="en-US" sz="1100" dirty="0" err="1">
                <a:latin typeface="Comic Sans MS" pitchFamily="66" charset="0"/>
              </a:rPr>
              <a:t>curr.next</a:t>
            </a:r>
            <a:r>
              <a:rPr lang="en-US" sz="1100" dirty="0">
                <a:latin typeface="Comic Sans MS" pitchFamily="66" charset="0"/>
              </a:rPr>
              <a:t>;</a:t>
            </a:r>
          </a:p>
          <a:p>
            <a:r>
              <a:rPr lang="en-US" sz="1100" dirty="0">
                <a:latin typeface="Comic Sans MS" pitchFamily="66" charset="0"/>
              </a:rPr>
              <a:t>  </a:t>
            </a:r>
            <a:r>
              <a:rPr lang="en-US" sz="1100" i="1" dirty="0">
                <a:solidFill>
                  <a:schemeClr val="accent2"/>
                </a:solidFill>
                <a:latin typeface="Comic Sans MS" pitchFamily="66" charset="0"/>
              </a:rPr>
              <a:t>/*2*/</a:t>
            </a:r>
            <a:r>
              <a:rPr lang="en-US" sz="1100" dirty="0">
                <a:latin typeface="Comic Sans MS" pitchFamily="66" charset="0"/>
              </a:rPr>
              <a:t> </a:t>
            </a:r>
            <a:r>
              <a:rPr lang="en-US" sz="1100" dirty="0" err="1">
                <a:latin typeface="Comic Sans MS" pitchFamily="66" charset="0"/>
              </a:rPr>
              <a:t>new.prev</a:t>
            </a:r>
            <a:r>
              <a:rPr lang="en-US" sz="1100" dirty="0">
                <a:latin typeface="Comic Sans MS" pitchFamily="66" charset="0"/>
              </a:rPr>
              <a:t> = </a:t>
            </a:r>
            <a:r>
              <a:rPr lang="en-US" sz="1100" dirty="0" err="1">
                <a:latin typeface="Comic Sans MS" pitchFamily="66" charset="0"/>
              </a:rPr>
              <a:t>curr</a:t>
            </a:r>
            <a:r>
              <a:rPr lang="en-US" sz="1100" dirty="0">
                <a:latin typeface="Comic Sans MS" pitchFamily="66" charset="0"/>
              </a:rPr>
              <a:t>;</a:t>
            </a:r>
          </a:p>
          <a:p>
            <a:r>
              <a:rPr lang="en-US" sz="1100" dirty="0">
                <a:latin typeface="Comic Sans MS" pitchFamily="66" charset="0"/>
              </a:rPr>
              <a:t>  </a:t>
            </a:r>
            <a:r>
              <a:rPr lang="en-US" sz="1100" i="1" dirty="0">
                <a:solidFill>
                  <a:schemeClr val="accent2"/>
                </a:solidFill>
                <a:latin typeface="Comic Sans MS" pitchFamily="66" charset="0"/>
              </a:rPr>
              <a:t>/*3*/</a:t>
            </a:r>
            <a:r>
              <a:rPr lang="en-US" sz="1100" dirty="0">
                <a:latin typeface="Comic Sans MS" pitchFamily="66" charset="0"/>
              </a:rPr>
              <a:t> </a:t>
            </a:r>
            <a:r>
              <a:rPr lang="en-US" sz="1100" dirty="0" err="1">
                <a:latin typeface="Comic Sans MS" pitchFamily="66" charset="0"/>
              </a:rPr>
              <a:t>curr.next</a:t>
            </a:r>
            <a:r>
              <a:rPr lang="en-US" sz="1100" dirty="0">
                <a:latin typeface="Comic Sans MS" pitchFamily="66" charset="0"/>
              </a:rPr>
              <a:t> = new;</a:t>
            </a:r>
          </a:p>
          <a:p>
            <a:r>
              <a:rPr lang="en-US" sz="1100" dirty="0">
                <a:latin typeface="Comic Sans MS" pitchFamily="66" charset="0"/>
              </a:rPr>
              <a:t>  </a:t>
            </a:r>
            <a:r>
              <a:rPr lang="en-US" sz="1100" i="1" dirty="0">
                <a:solidFill>
                  <a:schemeClr val="accent2"/>
                </a:solidFill>
                <a:latin typeface="Comic Sans MS" pitchFamily="66" charset="0"/>
              </a:rPr>
              <a:t>/*4*/</a:t>
            </a:r>
            <a:r>
              <a:rPr lang="en-US" sz="1100" dirty="0">
                <a:latin typeface="Comic Sans MS" pitchFamily="66" charset="0"/>
              </a:rPr>
              <a:t> </a:t>
            </a:r>
            <a:r>
              <a:rPr lang="en-US" sz="1100" dirty="0" err="1">
                <a:latin typeface="Comic Sans MS" pitchFamily="66" charset="0"/>
              </a:rPr>
              <a:t>new.next.prev</a:t>
            </a:r>
            <a:r>
              <a:rPr lang="en-US" sz="1100" dirty="0">
                <a:latin typeface="Comic Sans MS" pitchFamily="66" charset="0"/>
              </a:rPr>
              <a:t> = new;</a:t>
            </a:r>
          </a:p>
          <a:p>
            <a:r>
              <a:rPr lang="en-US" sz="1100" dirty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  <a:noFill/>
        </p:spPr>
        <p:txBody>
          <a:bodyPr lIns="90488" tIns="44450" rIns="90488" bIns="44450"/>
          <a:lstStyle/>
          <a:p>
            <a:r>
              <a:rPr lang="en-US" sz="2800" smtClean="0">
                <a:ea typeface="ＭＳ Ｐゴシック" pitchFamily="84" charset="-128"/>
              </a:rPr>
              <a:t>Synchronization: Critical Sections &amp; Semaphores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410200"/>
          </a:xfrm>
          <a:noFill/>
        </p:spPr>
        <p:txBody>
          <a:bodyPr lIns="90488" tIns="44450" rIns="90488" bIns="44450"/>
          <a:lstStyle/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Why?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 	Examples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accent2"/>
                </a:solidFill>
                <a:ea typeface="ＭＳ Ｐゴシック" pitchFamily="84" charset="-128"/>
              </a:rPr>
              <a:t>What?</a:t>
            </a:r>
            <a:r>
              <a:rPr lang="en-US" sz="2800" smtClean="0">
                <a:ea typeface="ＭＳ Ｐゴシック" pitchFamily="84" charset="-128"/>
              </a:rPr>
              <a:t> 	The Critical Section Problem</a:t>
            </a:r>
          </a:p>
          <a:p>
            <a:pPr>
              <a:lnSpc>
                <a:spcPct val="120000"/>
              </a:lnSpc>
            </a:pPr>
            <a:r>
              <a:rPr lang="en-US" sz="2800" b="1" smtClean="0">
                <a:solidFill>
                  <a:schemeClr val="folHlink"/>
                </a:solidFill>
                <a:ea typeface="ＭＳ Ｐゴシック" pitchFamily="84" charset="-128"/>
              </a:rPr>
              <a:t>How?</a:t>
            </a: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Software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 		Hardware-supported solutions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The basic synchronization mechanism: Semaphores</a:t>
            </a:r>
          </a:p>
          <a:p>
            <a:pPr>
              <a:lnSpc>
                <a:spcPct val="120000"/>
              </a:lnSpc>
            </a:pPr>
            <a:r>
              <a:rPr lang="en-US" sz="2800" smtClean="0">
                <a:solidFill>
                  <a:schemeClr val="folHlink"/>
                </a:solidFill>
                <a:ea typeface="ＭＳ Ｐゴシック" pitchFamily="84" charset="-128"/>
              </a:rPr>
              <a:t>Classical synchronization problems</a:t>
            </a:r>
            <a:endParaRPr lang="en-US" sz="2800" smtClean="0">
              <a:ea typeface="ＭＳ Ｐゴシック" pitchFamily="8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9/21/2010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977ED-D91A-42E2-AF74-131CFF3C42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DU@9UTLOINFUVWYY5L6" val="3900"/>
</p:tagLst>
</file>

<file path=ppt/theme/theme1.xml><?xml version="1.0" encoding="utf-8"?>
<a:theme xmlns:a="http://schemas.openxmlformats.org/drawingml/2006/main" name="StoleruClass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StoleruClasses</Template>
  <TotalTime>46316568</TotalTime>
  <Pages>29</Pages>
  <Words>3024</Words>
  <Application>Microsoft Macintosh PowerPoint</Application>
  <PresentationFormat>On-screen Show (4:3)</PresentationFormat>
  <Paragraphs>956</Paragraphs>
  <Slides>40</Slides>
  <Notes>37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StoleruClasses</vt:lpstr>
      <vt:lpstr>CSCE 313: Introduction to Computer Systems</vt:lpstr>
      <vt:lpstr>Synchronization: Critical Sections &amp; Semaphores</vt:lpstr>
      <vt:lpstr>Synchronization: Critical Sections &amp; Semaphores</vt:lpstr>
      <vt:lpstr>The Critical Section Problem: Example 1</vt:lpstr>
      <vt:lpstr>The Critical Section Problem: Example 2</vt:lpstr>
      <vt:lpstr>This Implementation is not Correct!</vt:lpstr>
      <vt:lpstr>Critical Section Problem: Example 3</vt:lpstr>
      <vt:lpstr>Interleaved Execution causes Errors!</vt:lpstr>
      <vt:lpstr>Synchronization: Critical Sections &amp; Semaphores</vt:lpstr>
      <vt:lpstr>Critical Sections</vt:lpstr>
      <vt:lpstr>Criteria for a Solution of the C.S. Problem</vt:lpstr>
      <vt:lpstr>Synchronization: Critical Sections &amp; Semaphores</vt:lpstr>
      <vt:lpstr>A (Wrong) Solution to the C.S. Problem</vt:lpstr>
      <vt:lpstr>Another Wrong Solution</vt:lpstr>
      <vt:lpstr>Yet Another Wrong Solution</vt:lpstr>
      <vt:lpstr>A Combined Solution (Petersen)</vt:lpstr>
      <vt:lpstr>Synchronization: Critical Sections &amp; Semaphores</vt:lpstr>
      <vt:lpstr>Hardware Support For Synchronization</vt:lpstr>
      <vt:lpstr>Test-And-Set</vt:lpstr>
      <vt:lpstr>Exchange/Swap</vt:lpstr>
      <vt:lpstr>Compare-And-Swap</vt:lpstr>
      <vt:lpstr>Some Fun with Compare-and-Swap: Lock-Free Concurrent Data Structures</vt:lpstr>
      <vt:lpstr>Some Fun with Compare-and-Swap:  Lock-Free Concurrent Data Structures</vt:lpstr>
      <vt:lpstr>Synchronization: Critical Sections &amp; Semaphores</vt:lpstr>
      <vt:lpstr>Semaphores</vt:lpstr>
      <vt:lpstr>Effect of Semaphores</vt:lpstr>
      <vt:lpstr>Implementation (with busy waiting)</vt:lpstr>
      <vt:lpstr>Implementation (“without” busy waiting)</vt:lpstr>
      <vt:lpstr>Synchronization: Critical Sections &amp; Semaphores</vt:lpstr>
      <vt:lpstr>Classical Problems: Producer-Consumer</vt:lpstr>
      <vt:lpstr>Classical Problems:  Producer-Consumer with Bounded Buffer</vt:lpstr>
      <vt:lpstr>Test 1 Review</vt:lpstr>
      <vt:lpstr>Classical Problems: Readers/Writers</vt:lpstr>
      <vt:lpstr>Synchronization: Critical Sections &amp; Semaphores</vt:lpstr>
      <vt:lpstr>Higher-Level Synchronization Primitives</vt:lpstr>
      <vt:lpstr>Monitors (Hoare / Brinch Hansen, 1973)</vt:lpstr>
      <vt:lpstr>Structure of Monitor</vt:lpstr>
      <vt:lpstr>Example: Bounded Buffer Producer/Consumer</vt:lpstr>
      <vt:lpstr>Synchronization in JAVA</vt:lpstr>
      <vt:lpstr>Java Synchronized Methods:  vanilla Bounded Buffer Producer/Consumer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CPSC-410 (Operating Systems)</dc:title>
  <dc:subject>Synchronization (Chapter 6)</dc:subject>
  <dc:creator>Riccardo Bettati</dc:creator>
  <cp:lastModifiedBy>Radu Stoleru</cp:lastModifiedBy>
  <cp:revision>137</cp:revision>
  <cp:lastPrinted>2008-03-01T20:02:08Z</cp:lastPrinted>
  <dcterms:created xsi:type="dcterms:W3CDTF">2008-02-13T04:31:02Z</dcterms:created>
  <dcterms:modified xsi:type="dcterms:W3CDTF">2016-02-23T20:04:22Z</dcterms:modified>
</cp:coreProperties>
</file>