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304" r:id="rId2"/>
    <p:sldId id="305" r:id="rId3"/>
    <p:sldId id="289" r:id="rId4"/>
    <p:sldId id="290" r:id="rId5"/>
    <p:sldId id="291" r:id="rId6"/>
    <p:sldId id="303" r:id="rId7"/>
    <p:sldId id="292" r:id="rId8"/>
    <p:sldId id="293" r:id="rId9"/>
    <p:sldId id="263" r:id="rId10"/>
    <p:sldId id="313" r:id="rId11"/>
    <p:sldId id="295" r:id="rId12"/>
    <p:sldId id="296" r:id="rId13"/>
    <p:sldId id="297" r:id="rId14"/>
    <p:sldId id="298" r:id="rId15"/>
    <p:sldId id="299" r:id="rId16"/>
    <p:sldId id="300" r:id="rId17"/>
    <p:sldId id="301" r:id="rId18"/>
    <p:sldId id="302" r:id="rId19"/>
    <p:sldId id="314" r:id="rId20"/>
    <p:sldId id="307" r:id="rId21"/>
    <p:sldId id="308" r:id="rId22"/>
    <p:sldId id="309" r:id="rId23"/>
    <p:sldId id="310" r:id="rId24"/>
    <p:sldId id="311" r:id="rId25"/>
    <p:sldId id="315" r:id="rId26"/>
    <p:sldId id="316" r:id="rId27"/>
    <p:sldId id="317" r:id="rId28"/>
    <p:sldId id="318" r:id="rId29"/>
    <p:sldId id="319" r:id="rId30"/>
    <p:sldId id="320" r:id="rId31"/>
    <p:sldId id="321" r:id="rId32"/>
    <p:sldId id="32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2" autoAdjust="0"/>
  </p:normalViewPr>
  <p:slideViewPr>
    <p:cSldViewPr>
      <p:cViewPr varScale="1">
        <p:scale>
          <a:sx n="122" d="100"/>
          <a:sy n="122" d="100"/>
        </p:scale>
        <p:origin x="-7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16AE7-B1FB-48EF-B96B-5C18B8CB3189}" type="datetimeFigureOut">
              <a:rPr lang="en-US" smtClean="0"/>
              <a:pPr/>
              <a:t>2/23/16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B7583-6FEA-4462-A7C8-EA8517AE7105}" type="slidenum">
              <a:rPr lang="en-US" smtClean="0"/>
              <a:pPr/>
              <a:t>‹#›</a:t>
            </a:fld>
            <a:endParaRPr lang="en-US"/>
          </a:p>
        </p:txBody>
      </p:sp>
    </p:spTree>
    <p:extLst>
      <p:ext uri="{BB962C8B-B14F-4D97-AF65-F5344CB8AC3E}">
        <p14:creationId xmlns:p14="http://schemas.microsoft.com/office/powerpoint/2010/main" val="38901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pthread_cond_wait</a:t>
            </a:r>
            <a:r>
              <a:rPr lang="en-US" dirty="0" smtClean="0"/>
              <a:t>() blocks the calling thread until the specified </a:t>
            </a:r>
            <a:r>
              <a:rPr lang="en-US" i="1" dirty="0" smtClean="0"/>
              <a:t>condition</a:t>
            </a:r>
            <a:r>
              <a:rPr lang="en-US" dirty="0" smtClean="0"/>
              <a:t> is </a:t>
            </a:r>
            <a:r>
              <a:rPr lang="en-US" dirty="0" err="1" smtClean="0"/>
              <a:t>signalled</a:t>
            </a:r>
            <a:r>
              <a:rPr lang="en-US" dirty="0" smtClean="0"/>
              <a:t>. This routine should be called while </a:t>
            </a:r>
            <a:r>
              <a:rPr lang="en-US" i="1" dirty="0" err="1" smtClean="0"/>
              <a:t>mutex</a:t>
            </a:r>
            <a:r>
              <a:rPr lang="en-US" dirty="0" smtClean="0"/>
              <a:t> is locked, and it will automatically release the </a:t>
            </a:r>
            <a:r>
              <a:rPr lang="en-US" dirty="0" err="1" smtClean="0"/>
              <a:t>mutex</a:t>
            </a:r>
            <a:r>
              <a:rPr lang="en-US" dirty="0" smtClean="0"/>
              <a:t> while it waits. After signal is received and thread is awakened, </a:t>
            </a:r>
            <a:r>
              <a:rPr lang="en-US" i="1" dirty="0" err="1" smtClean="0"/>
              <a:t>mutex</a:t>
            </a:r>
            <a:r>
              <a:rPr lang="en-US" dirty="0" smtClean="0"/>
              <a:t> will be automatically locked for use by the thread. The programmer is then responsible for unlocking </a:t>
            </a:r>
            <a:r>
              <a:rPr lang="en-US" i="1" dirty="0" err="1" smtClean="0"/>
              <a:t>mutex</a:t>
            </a:r>
            <a:r>
              <a:rPr lang="en-US" dirty="0" smtClean="0"/>
              <a:t> when the thread is finished with it. </a:t>
            </a:r>
          </a:p>
          <a:p>
            <a:endParaRPr lang="en-US" dirty="0" smtClean="0"/>
          </a:p>
          <a:p>
            <a:r>
              <a:rPr lang="en-US" dirty="0" smtClean="0"/>
              <a:t>The </a:t>
            </a:r>
            <a:r>
              <a:rPr lang="en-US" dirty="0" err="1" smtClean="0"/>
              <a:t>pthread_cond_signal</a:t>
            </a:r>
            <a:r>
              <a:rPr lang="en-US" dirty="0" smtClean="0"/>
              <a:t>() routine is used to signal (or wake up) another thread which is waiting on the condition variable. It should be called after </a:t>
            </a:r>
            <a:r>
              <a:rPr lang="en-US" i="1" dirty="0" err="1" smtClean="0"/>
              <a:t>mutex</a:t>
            </a:r>
            <a:r>
              <a:rPr lang="en-US" dirty="0" smtClean="0"/>
              <a:t> is locked, and must unlock </a:t>
            </a:r>
            <a:r>
              <a:rPr lang="en-US" i="1" dirty="0" err="1" smtClean="0"/>
              <a:t>mutex</a:t>
            </a:r>
            <a:r>
              <a:rPr lang="en-US" dirty="0" smtClean="0"/>
              <a:t> in order for </a:t>
            </a:r>
            <a:r>
              <a:rPr lang="en-US" dirty="0" err="1" smtClean="0"/>
              <a:t>pthread_cond_wait</a:t>
            </a:r>
            <a:r>
              <a:rPr lang="en-US" dirty="0" smtClean="0"/>
              <a:t>() routine to complete. </a:t>
            </a:r>
          </a:p>
          <a:p>
            <a:endParaRPr lang="en-US" dirty="0" smtClean="0"/>
          </a:p>
          <a:p>
            <a:r>
              <a:rPr lang="en-US" dirty="0" smtClean="0"/>
              <a:t>The </a:t>
            </a:r>
            <a:r>
              <a:rPr lang="en-US" dirty="0" err="1" smtClean="0"/>
              <a:t>pthread_cond_broadcast</a:t>
            </a:r>
            <a:r>
              <a:rPr lang="en-US" dirty="0" smtClean="0"/>
              <a:t>() routine should be used instead of </a:t>
            </a:r>
            <a:r>
              <a:rPr lang="en-US" dirty="0" err="1" smtClean="0"/>
              <a:t>pthread_cond_signal</a:t>
            </a:r>
            <a:r>
              <a:rPr lang="en-US" dirty="0" smtClean="0"/>
              <a:t>() if more than one thread is in a blocking wait state. </a:t>
            </a:r>
            <a:endParaRPr lang="en-US" dirty="0"/>
          </a:p>
        </p:txBody>
      </p:sp>
      <p:sp>
        <p:nvSpPr>
          <p:cNvPr id="4" name="Slide Number Placeholder 3"/>
          <p:cNvSpPr>
            <a:spLocks noGrp="1"/>
          </p:cNvSpPr>
          <p:nvPr>
            <p:ph type="sldNum" sz="quarter" idx="10"/>
          </p:nvPr>
        </p:nvSpPr>
        <p:spPr/>
        <p:txBody>
          <a:bodyPr/>
          <a:lstStyle/>
          <a:p>
            <a:fld id="{AEFB7583-6FEA-4462-A7C8-EA8517AE7105}"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FB7583-6FEA-4462-A7C8-EA8517AE7105}"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u="sng" dirty="0" smtClean="0">
                <a:latin typeface="Times New Roman" pitchFamily="18" charset="0"/>
                <a:ea typeface="ＭＳ Ｐゴシック" pitchFamily="84" charset="-128"/>
              </a:rPr>
              <a:t>In detail: </a:t>
            </a:r>
          </a:p>
          <a:p>
            <a:pPr>
              <a:buFontTx/>
              <a:buChar char="•"/>
            </a:pPr>
            <a:r>
              <a:rPr lang="en-US" sz="800" i="1" dirty="0" err="1" smtClean="0">
                <a:latin typeface="Times New Roman" pitchFamily="18" charset="0"/>
                <a:ea typeface="ＭＳ Ｐゴシック" pitchFamily="84" charset="-128"/>
              </a:rPr>
              <a:t>bc_sched</a:t>
            </a:r>
            <a:r>
              <a:rPr lang="en-US" sz="800" dirty="0" smtClean="0">
                <a:latin typeface="Times New Roman" pitchFamily="18" charset="0"/>
                <a:ea typeface="ＭＳ Ｐゴシック" pitchFamily="84" charset="-128"/>
              </a:rPr>
              <a:t>:  schedules the operations on the 1553 bus (time-driven scheduler with 8Hz rate) also does sanity checks, and resets machine if </a:t>
            </a:r>
            <a:r>
              <a:rPr lang="en-US" sz="800" dirty="0" err="1" smtClean="0">
                <a:latin typeface="Times New Roman" pitchFamily="18" charset="0"/>
                <a:ea typeface="ＭＳ Ｐゴシック" pitchFamily="84" charset="-128"/>
              </a:rPr>
              <a:t>bc_dist</a:t>
            </a:r>
            <a:r>
              <a:rPr lang="en-US" sz="800" dirty="0" smtClean="0">
                <a:latin typeface="Times New Roman" pitchFamily="18" charset="0"/>
                <a:ea typeface="ＭＳ Ｐゴシック" pitchFamily="84" charset="-128"/>
              </a:rPr>
              <a:t> not completed</a:t>
            </a:r>
          </a:p>
          <a:p>
            <a:pPr>
              <a:buFontTx/>
              <a:buChar char="•"/>
            </a:pPr>
            <a:r>
              <a:rPr lang="en-US" sz="800" i="1" dirty="0" err="1" smtClean="0">
                <a:latin typeface="Times New Roman" pitchFamily="18" charset="0"/>
                <a:ea typeface="ＭＳ Ｐゴシック" pitchFamily="84" charset="-128"/>
              </a:rPr>
              <a:t>bc_dist</a:t>
            </a:r>
            <a:r>
              <a:rPr lang="en-US" sz="800" dirty="0" smtClean="0">
                <a:latin typeface="Times New Roman" pitchFamily="18" charset="0"/>
                <a:ea typeface="ＭＳ Ｐゴシック" pitchFamily="84" charset="-128"/>
              </a:rPr>
              <a:t>: data distribution task on the 1553 bus </a:t>
            </a:r>
          </a:p>
          <a:p>
            <a:r>
              <a:rPr lang="en-US" sz="800" dirty="0" smtClean="0">
                <a:latin typeface="Times New Roman" pitchFamily="18" charset="0"/>
                <a:ea typeface="ＭＳ Ｐゴシック" pitchFamily="84" charset="-128"/>
              </a:rPr>
              <a:t>Priority inversion </a:t>
            </a:r>
            <a:r>
              <a:rPr lang="en-US" sz="800" dirty="0" err="1" smtClean="0">
                <a:latin typeface="Times New Roman" pitchFamily="18" charset="0"/>
                <a:ea typeface="ＭＳ Ｐゴシック" pitchFamily="84" charset="-128"/>
              </a:rPr>
              <a:t>occured</a:t>
            </a:r>
            <a:r>
              <a:rPr lang="en-US" sz="800" dirty="0" smtClean="0">
                <a:latin typeface="Times New Roman" pitchFamily="18" charset="0"/>
                <a:ea typeface="ＭＳ Ｐゴシック" pitchFamily="84" charset="-128"/>
              </a:rPr>
              <a:t> on a mutual exclusion semaphore within the </a:t>
            </a:r>
            <a:r>
              <a:rPr lang="en-US" sz="800" i="1" dirty="0" smtClean="0">
                <a:latin typeface="Times New Roman" pitchFamily="18" charset="0"/>
                <a:ea typeface="ＭＳ Ｐゴシック" pitchFamily="84" charset="-128"/>
              </a:rPr>
              <a:t>select</a:t>
            </a:r>
            <a:r>
              <a:rPr lang="en-US" sz="800" dirty="0" smtClean="0">
                <a:latin typeface="Times New Roman" pitchFamily="18" charset="0"/>
                <a:ea typeface="ＭＳ Ｐゴシック" pitchFamily="84" charset="-128"/>
              </a:rPr>
              <a:t>() mechanism to control access to the list of file descriptors that the </a:t>
            </a:r>
            <a:r>
              <a:rPr lang="en-US" sz="800" i="1" dirty="0" smtClean="0">
                <a:latin typeface="Times New Roman" pitchFamily="18" charset="0"/>
                <a:ea typeface="ＭＳ Ｐゴシック" pitchFamily="84" charset="-128"/>
              </a:rPr>
              <a:t>select</a:t>
            </a:r>
            <a:r>
              <a:rPr lang="en-US" sz="800" dirty="0" smtClean="0">
                <a:latin typeface="Times New Roman" pitchFamily="18" charset="0"/>
                <a:ea typeface="ＭＳ Ｐゴシック" pitchFamily="84" charset="-128"/>
              </a:rPr>
              <a:t>() mechanism has to wait on.</a:t>
            </a:r>
          </a:p>
          <a:p>
            <a:r>
              <a:rPr lang="en-US" sz="800" u="sng" dirty="0" smtClean="0">
                <a:latin typeface="Times New Roman" pitchFamily="18" charset="0"/>
                <a:ea typeface="ＭＳ Ｐゴシック" pitchFamily="84" charset="-128"/>
              </a:rPr>
              <a:t>Details of priority inversion:</a:t>
            </a:r>
          </a:p>
          <a:p>
            <a:r>
              <a:rPr lang="en-US" sz="800" dirty="0" smtClean="0">
                <a:latin typeface="Times New Roman" pitchFamily="18" charset="0"/>
                <a:ea typeface="ＭＳ Ｐゴシック" pitchFamily="84" charset="-128"/>
              </a:rPr>
              <a:t>select mechanism creates </a:t>
            </a:r>
            <a:r>
              <a:rPr lang="en-US" sz="800" dirty="0" err="1" smtClean="0">
                <a:latin typeface="Times New Roman" pitchFamily="18" charset="0"/>
                <a:ea typeface="ＭＳ Ｐゴシック" pitchFamily="84" charset="-128"/>
              </a:rPr>
              <a:t>mutex</a:t>
            </a:r>
            <a:r>
              <a:rPr lang="en-US" sz="800" dirty="0" smtClean="0">
                <a:latin typeface="Times New Roman" pitchFamily="18" charset="0"/>
                <a:ea typeface="ＭＳ Ｐゴシック" pitchFamily="84" charset="-128"/>
              </a:rPr>
              <a:t> to protect “wait list” of file descriptors for devices that support </a:t>
            </a:r>
            <a:r>
              <a:rPr lang="en-US" sz="800" i="1" dirty="0" smtClean="0">
                <a:latin typeface="Times New Roman" pitchFamily="18" charset="0"/>
                <a:ea typeface="ＭＳ Ｐゴシック" pitchFamily="84" charset="-128"/>
              </a:rPr>
              <a:t>select</a:t>
            </a:r>
            <a:r>
              <a:rPr lang="en-US" sz="800" dirty="0" smtClean="0">
                <a:latin typeface="Times New Roman" pitchFamily="18" charset="0"/>
                <a:ea typeface="ＭＳ Ｐゴシック" pitchFamily="84" charset="-128"/>
              </a:rPr>
              <a:t>(). In this case, this was the </a:t>
            </a:r>
            <a:r>
              <a:rPr lang="en-US" sz="800" i="1" dirty="0" smtClean="0">
                <a:latin typeface="Times New Roman" pitchFamily="18" charset="0"/>
                <a:ea typeface="ＭＳ Ｐゴシック" pitchFamily="84" charset="-128"/>
              </a:rPr>
              <a:t>pipe</a:t>
            </a:r>
            <a:r>
              <a:rPr lang="en-US" sz="800" dirty="0" smtClean="0">
                <a:latin typeface="Times New Roman" pitchFamily="18" charset="0"/>
                <a:ea typeface="ＭＳ Ｐゴシック" pitchFamily="84" charset="-128"/>
              </a:rPr>
              <a:t>() device. IPC is based on pipes.</a:t>
            </a:r>
          </a:p>
          <a:p>
            <a:r>
              <a:rPr lang="en-US" sz="800" dirty="0" smtClean="0">
                <a:latin typeface="Times New Roman" pitchFamily="18" charset="0"/>
                <a:ea typeface="ＭＳ Ｐゴシック" pitchFamily="84" charset="-128"/>
              </a:rPr>
              <a:t>Sequence: 	</a:t>
            </a:r>
          </a:p>
          <a:p>
            <a:pPr>
              <a:buFontTx/>
              <a:buChar char="•"/>
            </a:pPr>
            <a:r>
              <a:rPr lang="en-US" sz="800" dirty="0" smtClean="0">
                <a:latin typeface="Times New Roman" pitchFamily="18" charset="0"/>
                <a:ea typeface="ＭＳ Ｐゴシック" pitchFamily="84" charset="-128"/>
              </a:rPr>
              <a:t>ASI/MET calls </a:t>
            </a:r>
            <a:r>
              <a:rPr lang="en-US" sz="800" i="1" dirty="0" smtClean="0">
                <a:latin typeface="Times New Roman" pitchFamily="18" charset="0"/>
                <a:ea typeface="ＭＳ Ｐゴシック" pitchFamily="84" charset="-128"/>
              </a:rPr>
              <a:t>select</a:t>
            </a:r>
            <a:r>
              <a:rPr lang="en-US" sz="800" dirty="0" smtClean="0">
                <a:latin typeface="Times New Roman" pitchFamily="18" charset="0"/>
                <a:ea typeface="ＭＳ Ｐゴシック" pitchFamily="84" charset="-128"/>
              </a:rPr>
              <a:t>() -&gt; this in turn calls </a:t>
            </a:r>
            <a:r>
              <a:rPr lang="en-US" sz="800" i="1" dirty="0" err="1" smtClean="0">
                <a:latin typeface="Times New Roman" pitchFamily="18" charset="0"/>
                <a:ea typeface="ＭＳ Ｐゴシック" pitchFamily="84" charset="-128"/>
              </a:rPr>
              <a:t>pipeIoctl</a:t>
            </a:r>
            <a:r>
              <a:rPr lang="en-US" sz="800" dirty="0" smtClean="0">
                <a:latin typeface="Times New Roman" pitchFamily="18" charset="0"/>
                <a:ea typeface="ＭＳ Ｐゴシック" pitchFamily="84" charset="-128"/>
              </a:rPr>
              <a:t>() -&gt; this calls </a:t>
            </a:r>
            <a:r>
              <a:rPr lang="en-US" sz="800" i="1" dirty="0" err="1" smtClean="0">
                <a:latin typeface="Times New Roman" pitchFamily="18" charset="0"/>
                <a:ea typeface="ＭＳ Ｐゴシック" pitchFamily="84" charset="-128"/>
              </a:rPr>
              <a:t>selNodeAdd</a:t>
            </a:r>
            <a:r>
              <a:rPr lang="en-US" sz="800" dirty="0" smtClean="0">
                <a:latin typeface="Times New Roman" pitchFamily="18" charset="0"/>
                <a:ea typeface="ＭＳ Ｐゴシック" pitchFamily="84" charset="-128"/>
              </a:rPr>
              <a:t>()</a:t>
            </a:r>
          </a:p>
          <a:p>
            <a:pPr>
              <a:buFontTx/>
              <a:buChar char="•"/>
            </a:pPr>
            <a:r>
              <a:rPr lang="en-US" sz="800" dirty="0" smtClean="0">
                <a:latin typeface="Times New Roman" pitchFamily="18" charset="0"/>
                <a:ea typeface="ＭＳ Ｐゴシック" pitchFamily="84" charset="-128"/>
              </a:rPr>
              <a:t>Before </a:t>
            </a:r>
            <a:r>
              <a:rPr lang="en-US" sz="800" dirty="0" err="1" smtClean="0">
                <a:latin typeface="Times New Roman" pitchFamily="18" charset="0"/>
                <a:ea typeface="ＭＳ Ｐゴシック" pitchFamily="84" charset="-128"/>
              </a:rPr>
              <a:t>mutex</a:t>
            </a:r>
            <a:r>
              <a:rPr lang="en-US" sz="800" dirty="0" smtClean="0">
                <a:latin typeface="Times New Roman" pitchFamily="18" charset="0"/>
                <a:ea typeface="ＭＳ Ｐゴシック" pitchFamily="84" charset="-128"/>
              </a:rPr>
              <a:t> can be released, ASI/MET gets preempted.</a:t>
            </a:r>
          </a:p>
          <a:p>
            <a:pPr>
              <a:buFontTx/>
              <a:buChar char="•"/>
            </a:pPr>
            <a:r>
              <a:rPr lang="en-US" sz="800" i="1" dirty="0" err="1" smtClean="0">
                <a:latin typeface="Times New Roman" pitchFamily="18" charset="0"/>
                <a:ea typeface="ＭＳ Ｐゴシック" pitchFamily="84" charset="-128"/>
              </a:rPr>
              <a:t>bc_dist</a:t>
            </a:r>
            <a:r>
              <a:rPr lang="en-US" sz="800" dirty="0" smtClean="0">
                <a:latin typeface="Times New Roman" pitchFamily="18" charset="0"/>
                <a:ea typeface="ＭＳ Ｐゴシック" pitchFamily="84" charset="-128"/>
              </a:rPr>
              <a:t> wants to distribute ASI/MET data via IPC, calls </a:t>
            </a:r>
            <a:r>
              <a:rPr lang="en-US" sz="800" i="1" dirty="0" err="1" smtClean="0">
                <a:latin typeface="Times New Roman" pitchFamily="18" charset="0"/>
                <a:ea typeface="ＭＳ Ｐゴシック" pitchFamily="84" charset="-128"/>
              </a:rPr>
              <a:t>pipeWrite</a:t>
            </a:r>
            <a:r>
              <a:rPr lang="en-US" sz="800" dirty="0" smtClean="0">
                <a:latin typeface="Times New Roman" pitchFamily="18" charset="0"/>
                <a:ea typeface="ＭＳ Ｐゴシック" pitchFamily="84" charset="-128"/>
              </a:rPr>
              <a:t>(), which blocks.</a:t>
            </a:r>
          </a:p>
          <a:p>
            <a:pPr>
              <a:buFontTx/>
              <a:buChar char="•"/>
            </a:pPr>
            <a:r>
              <a:rPr lang="en-US" sz="800" dirty="0" smtClean="0">
                <a:latin typeface="Times New Roman" pitchFamily="18" charset="0"/>
                <a:ea typeface="ＭＳ Ｐゴシック" pitchFamily="84" charset="-128"/>
              </a:rPr>
              <a:t>Several medium-priority tasks become active.</a:t>
            </a:r>
          </a:p>
          <a:p>
            <a:pPr>
              <a:buFontTx/>
              <a:buChar char="•"/>
            </a:pPr>
            <a:r>
              <a:rPr lang="en-US" sz="800" dirty="0" smtClean="0">
                <a:latin typeface="Times New Roman" pitchFamily="18" charset="0"/>
                <a:ea typeface="ＭＳ Ｐゴシック" pitchFamily="84" charset="-128"/>
              </a:rPr>
              <a:t>Now both tasks cannot continue.</a:t>
            </a:r>
          </a:p>
          <a:p>
            <a:endParaRPr lang="en-US" sz="800" dirty="0" smtClean="0">
              <a:latin typeface="Times New Roman" pitchFamily="18" charset="0"/>
              <a:ea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fld id="{AEFB7583-6FEA-4462-A7C8-EA8517AE7105}"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400">
                <a:solidFill>
                  <a:srgbClr val="FF0000"/>
                </a:solidFill>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66780AF7-C286-4B4F-AC9C-CB0DD5A19616}" type="datetime1">
              <a:rPr lang="en-US" smtClean="0"/>
              <a:pPr/>
              <a:t>2/23/16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86DBFF-61EC-46EC-9844-3E634F7210F1}" type="datetime1">
              <a:rPr lang="en-US" smtClean="0"/>
              <a:pPr/>
              <a:t>2/23/16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C61F9C7-0F7C-48C5-BAA5-405CCB7A320F}" type="datetime1">
              <a:rPr lang="en-US" smtClean="0"/>
              <a:pPr/>
              <a:t>2/23/16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381000" y="990600"/>
            <a:ext cx="84582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1000" y="6477000"/>
            <a:ext cx="84582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639762"/>
          </a:xfrm>
        </p:spPr>
        <p:txBody>
          <a:bodyPr>
            <a:normAutofit/>
          </a:bodyPr>
          <a:lstStyle>
            <a:lvl1pPr>
              <a:defRPr sz="3200">
                <a:solidFill>
                  <a:srgbClr val="FF000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334000"/>
          </a:xfrm>
        </p:spPr>
        <p:txBody>
          <a:bodyPr/>
          <a:lstStyle>
            <a:lvl1pPr>
              <a:defRPr sz="2600">
                <a:latin typeface="Comic Sans MS" pitchFamily="66" charset="0"/>
              </a:defRPr>
            </a:lvl1pPr>
            <a:lvl2pPr>
              <a:defRPr sz="2200">
                <a:latin typeface="Comic Sans MS" pitchFamily="66" charset="0"/>
              </a:defRPr>
            </a:lvl2pPr>
            <a:lvl3pPr>
              <a:defRPr sz="1800">
                <a:latin typeface="Comic Sans MS" pitchFamily="66" charset="0"/>
              </a:defRPr>
            </a:lvl3pPr>
            <a:lvl4pPr>
              <a:defRPr sz="1600">
                <a:latin typeface="Comic Sans MS" pitchFamily="66" charset="0"/>
              </a:defRPr>
            </a:lvl4pPr>
            <a:lvl5pPr>
              <a:defRPr sz="14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7"/>
          <p:cNvSpPr>
            <a:spLocks noGrp="1"/>
          </p:cNvSpPr>
          <p:nvPr>
            <p:ph type="sldNum" sz="quarter" idx="10"/>
          </p:nvPr>
        </p:nvSpPr>
        <p:spPr>
          <a:xfrm>
            <a:off x="8001000" y="6477000"/>
            <a:ext cx="838200" cy="365125"/>
          </a:xfrm>
        </p:spPr>
        <p:txBody>
          <a:bodyPr/>
          <a:lstStyle>
            <a:lvl1pPr>
              <a:defRPr sz="800">
                <a:latin typeface="Comic Sans MS" pitchFamily="66" charset="0"/>
              </a:defRPr>
            </a:lvl1pPr>
          </a:lstStyle>
          <a:p>
            <a:fld id="{B6F15528-21DE-4FAA-801E-634DDDAF4B2B}" type="slidenum">
              <a:rPr lang="en-US" smtClean="0"/>
              <a:pPr/>
              <a:t>‹#›</a:t>
            </a:fld>
            <a:endParaRPr lang="en-US"/>
          </a:p>
        </p:txBody>
      </p:sp>
      <p:sp>
        <p:nvSpPr>
          <p:cNvPr id="7" name="Date Placeholder 3"/>
          <p:cNvSpPr>
            <a:spLocks noGrp="1"/>
          </p:cNvSpPr>
          <p:nvPr>
            <p:ph type="dt" sz="half" idx="11"/>
          </p:nvPr>
        </p:nvSpPr>
        <p:spPr>
          <a:xfrm>
            <a:off x="381000" y="6492875"/>
            <a:ext cx="1371600" cy="288925"/>
          </a:xfrm>
        </p:spPr>
        <p:txBody>
          <a:bodyPr/>
          <a:lstStyle>
            <a:lvl1pPr>
              <a:defRPr sz="1000"/>
            </a:lvl1pPr>
          </a:lstStyle>
          <a:p>
            <a:fld id="{923C0F53-F7BC-4213-AA62-5620A79A12A3}" type="datetime1">
              <a:rPr lang="en-US" smtClean="0"/>
              <a:pPr/>
              <a:t>2/23/16</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AD44DD0-D940-4805-8A9A-9466969E39D6}" type="datetime1">
              <a:rPr lang="en-US" smtClean="0"/>
              <a:pPr/>
              <a:t>2/23/16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3A93560-9637-4464-900B-FA01026343D7}" type="datetime1">
              <a:rPr lang="en-US" smtClean="0"/>
              <a:pPr/>
              <a:t>2/23/16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99C23F2A-9570-4E7B-8069-635A6F774154}" type="datetime1">
              <a:rPr lang="en-US" smtClean="0"/>
              <a:pPr/>
              <a:t>2/23/16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4C5B0E6-8AEA-484F-ABE3-01E93C1914BF}" type="datetime1">
              <a:rPr lang="en-US" smtClean="0"/>
              <a:pPr/>
              <a:t>2/23/16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95E0348-6CEA-4E13-A906-70AD79E7D23D}" type="datetime1">
              <a:rPr lang="en-US" smtClean="0"/>
              <a:pPr/>
              <a:t>2/23/16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7BF21A7-CF5B-4975-8CA8-68A867D3C522}" type="datetime1">
              <a:rPr lang="en-US" smtClean="0"/>
              <a:pPr/>
              <a:t>2/23/16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E7530DF-2C1B-4FAC-BC30-4B30F04CAFB9}" type="datetime1">
              <a:rPr lang="en-US" smtClean="0"/>
              <a:pPr/>
              <a:t>2/23/16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D9FA85E4-2999-4007-8ED9-16DE6771183B}" type="datetime1">
              <a:rPr lang="en-US" smtClean="0"/>
              <a:pPr/>
              <a:t>2/23/16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CSCE 313: Introduction to Computer Systems</a:t>
            </a:r>
            <a:endParaRPr lang="en-US" dirty="0"/>
          </a:p>
        </p:txBody>
      </p:sp>
      <p:sp>
        <p:nvSpPr>
          <p:cNvPr id="3" name="Subtitle 2"/>
          <p:cNvSpPr>
            <a:spLocks noGrp="1"/>
          </p:cNvSpPr>
          <p:nvPr>
            <p:ph type="subTitle" idx="1"/>
          </p:nvPr>
        </p:nvSpPr>
        <p:spPr/>
        <p:txBody>
          <a:bodyPr/>
          <a:lstStyle/>
          <a:p>
            <a:r>
              <a:rPr lang="en-US" dirty="0" smtClean="0"/>
              <a:t>Spring 2016</a:t>
            </a:r>
          </a:p>
          <a:p>
            <a:endParaRPr lang="en-US" dirty="0" smtClean="0"/>
          </a:p>
          <a:p>
            <a:r>
              <a:rPr lang="en-US" dirty="0" smtClean="0"/>
              <a:t>Dr. Radu Stoleru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p:txBody>
          <a:bodyPr/>
          <a:lstStyle/>
          <a:p>
            <a:pPr>
              <a:lnSpc>
                <a:spcPct val="120000"/>
              </a:lnSpc>
            </a:pPr>
            <a:r>
              <a:rPr lang="en-US" dirty="0" err="1" smtClean="0">
                <a:solidFill>
                  <a:srgbClr val="FF0000"/>
                </a:solidFill>
              </a:rPr>
              <a:t>Mutex</a:t>
            </a:r>
            <a:r>
              <a:rPr lang="en-US" dirty="0" smtClean="0">
                <a:solidFill>
                  <a:srgbClr val="FF0000"/>
                </a:solidFill>
              </a:rPr>
              <a:t> Locks</a:t>
            </a:r>
          </a:p>
          <a:p>
            <a:pPr>
              <a:lnSpc>
                <a:spcPct val="120000"/>
              </a:lnSpc>
            </a:pPr>
            <a:endParaRPr lang="en-US" dirty="0" smtClean="0"/>
          </a:p>
          <a:p>
            <a:pPr>
              <a:lnSpc>
                <a:spcPct val="120000"/>
              </a:lnSpc>
            </a:pPr>
            <a:r>
              <a:rPr lang="en-US" dirty="0" smtClean="0"/>
              <a:t>Condition Variables</a:t>
            </a:r>
          </a:p>
          <a:p>
            <a:pPr>
              <a:lnSpc>
                <a:spcPct val="120000"/>
              </a:lnSpc>
            </a:pPr>
            <a:endParaRPr lang="en-US" dirty="0" smtClean="0"/>
          </a:p>
          <a:p>
            <a:pPr>
              <a:lnSpc>
                <a:spcPct val="120000"/>
              </a:lnSpc>
            </a:pPr>
            <a:r>
              <a:rPr lang="en-US" dirty="0" smtClean="0"/>
              <a:t>Read-Write Locks</a:t>
            </a:r>
          </a:p>
          <a:p>
            <a:pPr>
              <a:lnSpc>
                <a:spcPct val="120000"/>
              </a:lnSpc>
              <a:buNone/>
            </a:pPr>
            <a:endParaRPr lang="en-US" dirty="0" smtClean="0"/>
          </a:p>
        </p:txBody>
      </p:sp>
      <p:sp>
        <p:nvSpPr>
          <p:cNvPr id="4" name="Date Placeholder 3"/>
          <p:cNvSpPr>
            <a:spLocks noGrp="1"/>
          </p:cNvSpPr>
          <p:nvPr>
            <p:ph type="dt" sz="half" idx="11"/>
          </p:nvPr>
        </p:nvSpPr>
        <p:spPr/>
        <p:txBody>
          <a:bodyPr/>
          <a:lstStyle/>
          <a:p>
            <a:fld id="{EEFE7F6B-6605-4810-98F9-7BCB245DD291}" type="datetime1">
              <a:rPr lang="en-US" smtClean="0"/>
              <a:pPr/>
              <a:t>2/23/16</a:t>
            </a:fld>
            <a:endParaRPr lang="en-US"/>
          </a:p>
        </p:txBody>
      </p:sp>
      <p:sp>
        <p:nvSpPr>
          <p:cNvPr id="5" name="Slide Number Placeholder 4"/>
          <p:cNvSpPr>
            <a:spLocks noGrp="1"/>
          </p:cNvSpPr>
          <p:nvPr>
            <p:ph type="sldNum" sz="quarter" idx="10"/>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B6F15528-21DE-4FAA-801E-634DDDAF4B2B}" type="slidenum">
              <a:rPr lang="en-US" smtClean="0"/>
              <a:pPr/>
              <a:t>11</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457200" y="1719263"/>
            <a:ext cx="4033838"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600" b="0" i="0" u="none" strike="noStrike" kern="1200" cap="none" spc="0" normalizeH="0" baseline="0" noProof="0" dirty="0" smtClean="0">
                <a:ln>
                  <a:noFill/>
                </a:ln>
                <a:solidFill>
                  <a:schemeClr val="tx1"/>
                </a:solidFill>
                <a:effectLst/>
                <a:uLnTx/>
                <a:uFillTx/>
                <a:latin typeface="Comic Sans MS" pitchFamily="66" charset="0"/>
              </a:rPr>
              <a:t>Enter and Exit critical section</a:t>
            </a:r>
            <a:endParaRPr kumimoji="0" lang="en-US" sz="2600" b="0" i="0" u="none" strike="noStrike" kern="1200" cap="none" spc="0" normalizeH="0" baseline="0" noProof="0" dirty="0">
              <a:ln>
                <a:noFill/>
              </a:ln>
              <a:solidFill>
                <a:schemeClr val="tx1"/>
              </a:solidFill>
              <a:effectLst/>
              <a:uLnTx/>
              <a:uFillTx/>
              <a:latin typeface="Comic Sans MS" pitchFamily="66" charset="0"/>
            </a:endParaRPr>
          </a:p>
        </p:txBody>
      </p:sp>
      <p:sp>
        <p:nvSpPr>
          <p:cNvPr id="7" name="Rectangle 4"/>
          <p:cNvSpPr txBox="1">
            <a:spLocks noChangeArrowheads="1"/>
          </p:cNvSpPr>
          <p:nvPr/>
        </p:nvSpPr>
        <p:spPr>
          <a:xfrm>
            <a:off x="4652963" y="1719263"/>
            <a:ext cx="4033837" cy="16335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b="0" i="0" u="none" strike="noStrike" kern="1200" cap="none" spc="0" normalizeH="0" baseline="0" noProof="0" dirty="0" smtClean="0">
                <a:ln>
                  <a:noFill/>
                </a:ln>
                <a:solidFill>
                  <a:schemeClr val="tx1"/>
                </a:solidFill>
                <a:effectLst/>
                <a:uLnTx/>
                <a:uFillTx/>
                <a:latin typeface="Comic Sans MS" pitchFamily="66" charset="0"/>
              </a:rPr>
              <a:t>#include &lt;</a:t>
            </a:r>
            <a:r>
              <a:rPr kumimoji="0" lang="en-US" b="0" i="0" u="none" strike="noStrike" kern="1200" cap="none" spc="0" normalizeH="0" baseline="0" noProof="0" dirty="0" err="1" smtClean="0">
                <a:ln>
                  <a:noFill/>
                </a:ln>
                <a:solidFill>
                  <a:schemeClr val="tx1"/>
                </a:solidFill>
                <a:effectLst/>
                <a:uLnTx/>
                <a:uFillTx/>
                <a:latin typeface="Comic Sans MS" pitchFamily="66" charset="0"/>
              </a:rPr>
              <a:t>pthread.h</a:t>
            </a:r>
            <a:r>
              <a:rPr kumimoji="0" lang="en-US" b="0" i="0" u="none" strike="noStrike" kern="1200" cap="none" spc="0" normalizeH="0" baseline="0" noProof="0" dirty="0" smtClean="0">
                <a:ln>
                  <a:noFill/>
                </a:ln>
                <a:solidFill>
                  <a:schemeClr val="tx1"/>
                </a:solidFill>
                <a:effectLst/>
                <a:uLnTx/>
                <a:uFillTx/>
                <a:latin typeface="Comic Sans MS" pitchFamily="66" charset="0"/>
              </a:rPr>
              <a:t>&gt;</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b="0" i="0" u="none" strike="noStrike" kern="1200" cap="none" spc="0" normalizeH="0" baseline="0" noProof="0" dirty="0" smtClean="0">
              <a:ln>
                <a:noFill/>
              </a:ln>
              <a:solidFill>
                <a:schemeClr val="tx1"/>
              </a:solidFill>
              <a:effectLst/>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b="0" i="0" u="none" strike="noStrike" kern="1200" cap="none" spc="0" normalizeH="0" baseline="0" noProof="0" dirty="0" err="1" smtClean="0">
                <a:ln>
                  <a:noFill/>
                </a:ln>
                <a:solidFill>
                  <a:schemeClr val="tx1"/>
                </a:solidFill>
                <a:effectLst/>
                <a:uLnTx/>
                <a:uFillTx/>
                <a:latin typeface="Comic Sans MS" pitchFamily="66" charset="0"/>
              </a:rPr>
              <a:t>int</a:t>
            </a:r>
            <a:r>
              <a:rPr kumimoji="0" lang="en-US" b="0" i="0" u="none" strike="noStrike" kern="1200" cap="none" spc="0" normalizeH="0" baseline="0" noProof="0" dirty="0" smtClean="0">
                <a:ln>
                  <a:noFill/>
                </a:ln>
                <a:solidFill>
                  <a:schemeClr val="tx1"/>
                </a:solidFill>
                <a:effectLst/>
                <a:uLnTx/>
                <a:uFillTx/>
                <a:latin typeface="Comic Sans MS" pitchFamily="66" charset="0"/>
              </a:rPr>
              <a:t> </a:t>
            </a:r>
            <a:r>
              <a:rPr kumimoji="0" lang="en-US" b="0" i="0" u="none" strike="noStrike" kern="1200" cap="none" spc="0" normalizeH="0" baseline="0" noProof="0" dirty="0" err="1" smtClean="0">
                <a:ln>
                  <a:noFill/>
                </a:ln>
                <a:solidFill>
                  <a:schemeClr val="tx1"/>
                </a:solidFill>
                <a:effectLst/>
                <a:uLnTx/>
                <a:uFillTx/>
                <a:latin typeface="Comic Sans MS" pitchFamily="66" charset="0"/>
              </a:rPr>
              <a:t>pthread_mutex_lock</a:t>
            </a:r>
            <a:r>
              <a:rPr kumimoji="0" lang="en-US" b="0" i="0" u="none" strike="noStrike" kern="1200" cap="none" spc="0" normalizeH="0" baseline="0" noProof="0" dirty="0" smtClean="0">
                <a:ln>
                  <a:noFill/>
                </a:ln>
                <a:solidFill>
                  <a:schemeClr val="tx1"/>
                </a:solidFill>
                <a:effectLst/>
                <a:uLnTx/>
                <a:uFillTx/>
                <a:latin typeface="Comic Sans MS" pitchFamily="66" charset="0"/>
              </a:rPr>
              <a:t>(</a:t>
            </a:r>
            <a:r>
              <a:rPr kumimoji="0" lang="en-US" b="0" i="0" u="none" strike="noStrike" kern="1200" cap="none" spc="0" normalizeH="0" baseline="0" noProof="0" dirty="0" err="1" smtClean="0">
                <a:ln>
                  <a:noFill/>
                </a:ln>
                <a:solidFill>
                  <a:schemeClr val="tx1"/>
                </a:solidFill>
                <a:effectLst/>
                <a:uLnTx/>
                <a:uFillTx/>
                <a:latin typeface="Comic Sans MS" pitchFamily="66" charset="0"/>
              </a:rPr>
              <a:t>mutex</a:t>
            </a:r>
            <a:r>
              <a:rPr kumimoji="0" lang="en-US" b="0" i="0" u="none" strike="noStrike" kern="1200" cap="none" spc="0" normalizeH="0" baseline="0" noProof="0" dirty="0" smtClean="0">
                <a:ln>
                  <a:noFill/>
                </a:ln>
                <a:solidFill>
                  <a:schemeClr val="tx1"/>
                </a:solidFill>
                <a:effectLst/>
                <a:uLnTx/>
                <a:uFillTx/>
                <a:latin typeface="Comic Sans MS" pitchFamily="66" charset="0"/>
              </a:rPr>
              <a:t>);</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b="0" i="0" u="none" strike="noStrike" kern="1200" cap="none" spc="0" normalizeH="0" baseline="0" noProof="0" dirty="0" err="1" smtClean="0">
                <a:ln>
                  <a:noFill/>
                </a:ln>
                <a:solidFill>
                  <a:schemeClr val="tx1"/>
                </a:solidFill>
                <a:effectLst/>
                <a:uLnTx/>
                <a:uFillTx/>
                <a:latin typeface="Comic Sans MS" pitchFamily="66" charset="0"/>
              </a:rPr>
              <a:t>int</a:t>
            </a:r>
            <a:r>
              <a:rPr kumimoji="0" lang="en-US" b="0" i="0" u="none" strike="noStrike" kern="1200" cap="none" spc="0" normalizeH="0" baseline="0" noProof="0" dirty="0" smtClean="0">
                <a:ln>
                  <a:noFill/>
                </a:ln>
                <a:solidFill>
                  <a:schemeClr val="tx1"/>
                </a:solidFill>
                <a:effectLst/>
                <a:uLnTx/>
                <a:uFillTx/>
                <a:latin typeface="Comic Sans MS" pitchFamily="66" charset="0"/>
              </a:rPr>
              <a:t> </a:t>
            </a:r>
            <a:r>
              <a:rPr kumimoji="0" lang="en-US" b="0" i="0" u="none" strike="noStrike" kern="1200" cap="none" spc="0" normalizeH="0" baseline="0" noProof="0" dirty="0" err="1" smtClean="0">
                <a:ln>
                  <a:noFill/>
                </a:ln>
                <a:solidFill>
                  <a:schemeClr val="tx1"/>
                </a:solidFill>
                <a:effectLst/>
                <a:uLnTx/>
                <a:uFillTx/>
                <a:latin typeface="Comic Sans MS" pitchFamily="66" charset="0"/>
              </a:rPr>
              <a:t>pthread_mutex_unlock</a:t>
            </a:r>
            <a:r>
              <a:rPr kumimoji="0" lang="en-US" b="0" i="0" u="none" strike="noStrike" kern="1200" cap="none" spc="0" normalizeH="0" baseline="0" noProof="0" dirty="0" smtClean="0">
                <a:ln>
                  <a:noFill/>
                </a:ln>
                <a:solidFill>
                  <a:schemeClr val="tx1"/>
                </a:solidFill>
                <a:effectLst/>
                <a:uLnTx/>
                <a:uFillTx/>
                <a:latin typeface="Comic Sans MS" pitchFamily="66" charset="0"/>
              </a:rPr>
              <a:t>(</a:t>
            </a:r>
            <a:r>
              <a:rPr kumimoji="0" lang="en-US" b="0" i="0" u="none" strike="noStrike" kern="1200" cap="none" spc="0" normalizeH="0" baseline="0" noProof="0" dirty="0" err="1" smtClean="0">
                <a:ln>
                  <a:noFill/>
                </a:ln>
                <a:solidFill>
                  <a:schemeClr val="tx1"/>
                </a:solidFill>
                <a:effectLst/>
                <a:uLnTx/>
                <a:uFillTx/>
                <a:latin typeface="Comic Sans MS" pitchFamily="66" charset="0"/>
              </a:rPr>
              <a:t>mutex</a:t>
            </a:r>
            <a:r>
              <a:rPr kumimoji="0" lang="en-US" b="0" i="0" u="none" strike="noStrike" kern="1200" cap="none" spc="0" normalizeH="0" baseline="0" noProof="0" dirty="0" smtClean="0">
                <a:ln>
                  <a:noFill/>
                </a:ln>
                <a:solidFill>
                  <a:schemeClr val="tx1"/>
                </a:solidFill>
                <a:effectLst/>
                <a:uLnTx/>
                <a:uFillTx/>
                <a:latin typeface="Comic Sans MS" pitchFamily="66" charset="0"/>
              </a:rPr>
              <a:t>);</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b="0" i="0" u="none" strike="noStrike" kern="1200" cap="none" spc="0" normalizeH="0" baseline="0" noProof="0" dirty="0">
              <a:ln>
                <a:noFill/>
              </a:ln>
              <a:solidFill>
                <a:schemeClr val="tx1"/>
              </a:solidFill>
              <a:effectLst/>
              <a:uLnTx/>
              <a:uFillTx/>
              <a:latin typeface="Comic Sans MS" pitchFamily="66" charset="0"/>
            </a:endParaRPr>
          </a:p>
        </p:txBody>
      </p:sp>
      <p:sp>
        <p:nvSpPr>
          <p:cNvPr id="8" name="Oval 5"/>
          <p:cNvSpPr>
            <a:spLocks noChangeArrowheads="1"/>
          </p:cNvSpPr>
          <p:nvPr/>
        </p:nvSpPr>
        <p:spPr bwMode="auto">
          <a:xfrm>
            <a:off x="1752600" y="4038600"/>
            <a:ext cx="1524000" cy="8382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Comic Sans MS" pitchFamily="66" charset="0"/>
                <a:cs typeface="Arial" charset="0"/>
              </a:rPr>
              <a:t>mutex_var</a:t>
            </a:r>
          </a:p>
        </p:txBody>
      </p:sp>
      <p:sp>
        <p:nvSpPr>
          <p:cNvPr id="9" name="Text Box 6"/>
          <p:cNvSpPr txBox="1">
            <a:spLocks noChangeArrowheads="1"/>
          </p:cNvSpPr>
          <p:nvPr/>
        </p:nvSpPr>
        <p:spPr bwMode="auto">
          <a:xfrm>
            <a:off x="304800" y="5638800"/>
            <a:ext cx="1752600" cy="461665"/>
          </a:xfrm>
          <a:prstGeom prst="rect">
            <a:avLst/>
          </a:prstGeom>
          <a:noFill/>
          <a:ln w="9525">
            <a:noFill/>
            <a:miter lim="800000"/>
            <a:headEnd/>
            <a:tailEnd/>
          </a:ln>
          <a:effectLst/>
        </p:spPr>
        <p:txBody>
          <a:bodyPr wrap="square">
            <a:spAutoFit/>
          </a:bodyPr>
          <a:lstStyle/>
          <a:p>
            <a:pPr>
              <a:spcBef>
                <a:spcPct val="50000"/>
              </a:spcBef>
            </a:pPr>
            <a:r>
              <a:rPr lang="en-US" sz="2400" dirty="0">
                <a:latin typeface="Comic Sans MS" pitchFamily="66" charset="0"/>
                <a:cs typeface="Arial" charset="0"/>
              </a:rPr>
              <a:t>Thread A</a:t>
            </a:r>
          </a:p>
        </p:txBody>
      </p:sp>
      <p:sp>
        <p:nvSpPr>
          <p:cNvPr id="10" name="Text Box 7"/>
          <p:cNvSpPr txBox="1">
            <a:spLocks noChangeArrowheads="1"/>
          </p:cNvSpPr>
          <p:nvPr/>
        </p:nvSpPr>
        <p:spPr bwMode="auto">
          <a:xfrm>
            <a:off x="2971800" y="5638800"/>
            <a:ext cx="1676400" cy="461665"/>
          </a:xfrm>
          <a:prstGeom prst="rect">
            <a:avLst/>
          </a:prstGeom>
          <a:noFill/>
          <a:ln w="9525">
            <a:noFill/>
            <a:miter lim="800000"/>
            <a:headEnd/>
            <a:tailEnd/>
          </a:ln>
          <a:effectLst/>
        </p:spPr>
        <p:txBody>
          <a:bodyPr wrap="square">
            <a:spAutoFit/>
          </a:bodyPr>
          <a:lstStyle/>
          <a:p>
            <a:pPr>
              <a:spcBef>
                <a:spcPct val="50000"/>
              </a:spcBef>
            </a:pPr>
            <a:r>
              <a:rPr lang="en-US" sz="2400" dirty="0">
                <a:latin typeface="Comic Sans MS" pitchFamily="66" charset="0"/>
                <a:cs typeface="Arial" charset="0"/>
              </a:rPr>
              <a:t>Thread B</a:t>
            </a:r>
          </a:p>
        </p:txBody>
      </p:sp>
      <p:cxnSp>
        <p:nvCxnSpPr>
          <p:cNvPr id="11" name="AutoShape 8"/>
          <p:cNvCxnSpPr>
            <a:cxnSpLocks noChangeShapeType="1"/>
            <a:stCxn id="9" idx="0"/>
            <a:endCxn id="8" idx="2"/>
          </p:cNvCxnSpPr>
          <p:nvPr/>
        </p:nvCxnSpPr>
        <p:spPr bwMode="auto">
          <a:xfrm rot="5400000" flipH="1" flipV="1">
            <a:off x="876300" y="4762500"/>
            <a:ext cx="1181100" cy="571500"/>
          </a:xfrm>
          <a:prstGeom prst="bentConnector2">
            <a:avLst/>
          </a:prstGeom>
          <a:noFill/>
          <a:ln w="9525">
            <a:solidFill>
              <a:schemeClr val="tx1"/>
            </a:solidFill>
            <a:miter lim="800000"/>
            <a:headEnd/>
            <a:tailEnd type="triangle" w="med" len="med"/>
          </a:ln>
          <a:effectLst/>
        </p:spPr>
      </p:cxnSp>
      <p:sp>
        <p:nvSpPr>
          <p:cNvPr id="12" name="Line 9"/>
          <p:cNvSpPr>
            <a:spLocks noChangeShapeType="1"/>
          </p:cNvSpPr>
          <p:nvPr/>
        </p:nvSpPr>
        <p:spPr bwMode="auto">
          <a:xfrm>
            <a:off x="3505200" y="4267200"/>
            <a:ext cx="0" cy="381000"/>
          </a:xfrm>
          <a:prstGeom prst="line">
            <a:avLst/>
          </a:prstGeom>
          <a:noFill/>
          <a:ln w="9525">
            <a:solidFill>
              <a:schemeClr val="tx1"/>
            </a:solidFill>
            <a:round/>
            <a:headEnd/>
            <a:tailEnd/>
          </a:ln>
          <a:effectLst/>
        </p:spPr>
        <p:txBody>
          <a:bodyPr/>
          <a:lstStyle/>
          <a:p>
            <a:endParaRPr lang="en-US">
              <a:latin typeface="Comic Sans MS" pitchFamily="66" charset="0"/>
            </a:endParaRPr>
          </a:p>
        </p:txBody>
      </p:sp>
      <p:sp>
        <p:nvSpPr>
          <p:cNvPr id="13" name="Line 10"/>
          <p:cNvSpPr>
            <a:spLocks noChangeShapeType="1"/>
          </p:cNvSpPr>
          <p:nvPr/>
        </p:nvSpPr>
        <p:spPr bwMode="auto">
          <a:xfrm flipV="1">
            <a:off x="4114800" y="4419600"/>
            <a:ext cx="0" cy="1219200"/>
          </a:xfrm>
          <a:prstGeom prst="line">
            <a:avLst/>
          </a:prstGeom>
          <a:noFill/>
          <a:ln w="9525">
            <a:solidFill>
              <a:schemeClr val="tx1"/>
            </a:solidFill>
            <a:round/>
            <a:headEnd/>
            <a:tailEnd/>
          </a:ln>
          <a:effectLst/>
        </p:spPr>
        <p:txBody>
          <a:bodyPr/>
          <a:lstStyle/>
          <a:p>
            <a:endParaRPr lang="en-US">
              <a:latin typeface="Comic Sans MS" pitchFamily="66" charset="0"/>
            </a:endParaRPr>
          </a:p>
        </p:txBody>
      </p:sp>
      <p:sp>
        <p:nvSpPr>
          <p:cNvPr id="14" name="Line 11"/>
          <p:cNvSpPr>
            <a:spLocks noChangeShapeType="1"/>
          </p:cNvSpPr>
          <p:nvPr/>
        </p:nvSpPr>
        <p:spPr bwMode="auto">
          <a:xfrm flipH="1">
            <a:off x="3505200" y="4419600"/>
            <a:ext cx="609600" cy="0"/>
          </a:xfrm>
          <a:prstGeom prst="line">
            <a:avLst/>
          </a:prstGeom>
          <a:noFill/>
          <a:ln w="9525">
            <a:solidFill>
              <a:schemeClr val="tx1"/>
            </a:solidFill>
            <a:round/>
            <a:headEnd/>
            <a:tailEnd type="triangle" w="med" len="med"/>
          </a:ln>
          <a:effectLst/>
        </p:spPr>
        <p:txBody>
          <a:bodyPr/>
          <a:lstStyle/>
          <a:p>
            <a:endParaRPr lang="en-US">
              <a:latin typeface="Comic Sans MS" pitchFamily="66" charset="0"/>
            </a:endParaRPr>
          </a:p>
        </p:txBody>
      </p:sp>
      <p:sp>
        <p:nvSpPr>
          <p:cNvPr id="15" name="Text Box 12"/>
          <p:cNvSpPr txBox="1">
            <a:spLocks noChangeArrowheads="1"/>
          </p:cNvSpPr>
          <p:nvPr/>
        </p:nvSpPr>
        <p:spPr bwMode="auto">
          <a:xfrm>
            <a:off x="1143000" y="4098925"/>
            <a:ext cx="685800" cy="396875"/>
          </a:xfrm>
          <a:prstGeom prst="rect">
            <a:avLst/>
          </a:prstGeom>
          <a:noFill/>
          <a:ln w="9525">
            <a:noFill/>
            <a:miter lim="800000"/>
            <a:headEnd/>
            <a:tailEnd/>
          </a:ln>
          <a:effectLst/>
        </p:spPr>
        <p:txBody>
          <a:bodyPr>
            <a:spAutoFit/>
          </a:bodyPr>
          <a:lstStyle/>
          <a:p>
            <a:pPr>
              <a:spcBef>
                <a:spcPct val="50000"/>
              </a:spcBef>
            </a:pPr>
            <a:r>
              <a:rPr lang="en-US" sz="2000">
                <a:latin typeface="Comic Sans MS" pitchFamily="66" charset="0"/>
                <a:cs typeface="Arial" charset="0"/>
              </a:rPr>
              <a:t>lock</a:t>
            </a:r>
          </a:p>
        </p:txBody>
      </p:sp>
      <p:sp>
        <p:nvSpPr>
          <p:cNvPr id="16" name="Text Box 13"/>
          <p:cNvSpPr txBox="1">
            <a:spLocks noChangeArrowheads="1"/>
          </p:cNvSpPr>
          <p:nvPr/>
        </p:nvSpPr>
        <p:spPr bwMode="auto">
          <a:xfrm>
            <a:off x="3505200" y="4038600"/>
            <a:ext cx="838200" cy="396875"/>
          </a:xfrm>
          <a:prstGeom prst="rect">
            <a:avLst/>
          </a:prstGeom>
          <a:noFill/>
          <a:ln w="9525">
            <a:noFill/>
            <a:miter lim="800000"/>
            <a:headEnd/>
            <a:tailEnd/>
          </a:ln>
          <a:effectLst/>
        </p:spPr>
        <p:txBody>
          <a:bodyPr>
            <a:spAutoFit/>
          </a:bodyPr>
          <a:lstStyle/>
          <a:p>
            <a:pPr>
              <a:spcBef>
                <a:spcPct val="50000"/>
              </a:spcBef>
            </a:pPr>
            <a:r>
              <a:rPr lang="en-US" sz="2000">
                <a:latin typeface="Comic Sans MS" pitchFamily="66" charset="0"/>
                <a:cs typeface="Arial" charset="0"/>
              </a:rPr>
              <a:t>block</a:t>
            </a:r>
          </a:p>
        </p:txBody>
      </p:sp>
      <p:sp>
        <p:nvSpPr>
          <p:cNvPr id="17" name="Rectangle 14"/>
          <p:cNvSpPr>
            <a:spLocks noChangeArrowheads="1"/>
          </p:cNvSpPr>
          <p:nvPr/>
        </p:nvSpPr>
        <p:spPr bwMode="auto">
          <a:xfrm>
            <a:off x="2162175" y="31242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Comic Sans MS" pitchFamily="66" charset="0"/>
                <a:cs typeface="Arial" charset="0"/>
              </a:rPr>
              <a:t>var</a:t>
            </a:r>
          </a:p>
        </p:txBody>
      </p:sp>
      <p:cxnSp>
        <p:nvCxnSpPr>
          <p:cNvPr id="18" name="AutoShape 15"/>
          <p:cNvCxnSpPr>
            <a:cxnSpLocks noChangeShapeType="1"/>
            <a:stCxn id="8" idx="0"/>
            <a:endCxn id="17" idx="2"/>
          </p:cNvCxnSpPr>
          <p:nvPr/>
        </p:nvCxnSpPr>
        <p:spPr bwMode="auto">
          <a:xfrm flipH="1" flipV="1">
            <a:off x="2505075" y="3505200"/>
            <a:ext cx="9525" cy="533400"/>
          </a:xfrm>
          <a:prstGeom prst="straightConnector1">
            <a:avLst/>
          </a:prstGeom>
          <a:noFill/>
          <a:ln w="9525">
            <a:solidFill>
              <a:schemeClr val="tx1"/>
            </a:solidFill>
            <a:round/>
            <a:headEnd/>
            <a:tailEnd type="triangle" w="med" len="med"/>
          </a:ln>
          <a:effectLst/>
        </p:spPr>
      </p:cxnSp>
      <p:sp>
        <p:nvSpPr>
          <p:cNvPr id="19" name="Text Box 16"/>
          <p:cNvSpPr txBox="1">
            <a:spLocks noChangeArrowheads="1"/>
          </p:cNvSpPr>
          <p:nvPr/>
        </p:nvSpPr>
        <p:spPr bwMode="auto">
          <a:xfrm>
            <a:off x="2514600" y="3505200"/>
            <a:ext cx="9906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Comic Sans MS" pitchFamily="66" charset="0"/>
                <a:cs typeface="Arial" charset="0"/>
              </a:rPr>
              <a:t>access</a:t>
            </a:r>
          </a:p>
        </p:txBody>
      </p:sp>
      <p:sp>
        <p:nvSpPr>
          <p:cNvPr id="36" name="Text Box 17"/>
          <p:cNvSpPr txBox="1">
            <a:spLocks noChangeArrowheads="1"/>
          </p:cNvSpPr>
          <p:nvPr/>
        </p:nvSpPr>
        <p:spPr bwMode="auto">
          <a:xfrm>
            <a:off x="4876800" y="3200400"/>
            <a:ext cx="3581400" cy="3113088"/>
          </a:xfrm>
          <a:prstGeom prst="rect">
            <a:avLst/>
          </a:prstGeom>
          <a:noFill/>
          <a:ln w="12700">
            <a:noFill/>
            <a:miter lim="800000"/>
            <a:headEnd/>
            <a:tailEnd/>
          </a:ln>
          <a:effectLst/>
        </p:spPr>
        <p:txBody>
          <a:bodyPr>
            <a:spAutoFit/>
          </a:bodyPr>
          <a:lstStyle/>
          <a:p>
            <a:pPr>
              <a:buFontTx/>
              <a:buChar char="-"/>
            </a:pPr>
            <a:r>
              <a:rPr lang="en-US" dirty="0">
                <a:latin typeface="Comic Sans MS" pitchFamily="66" charset="0"/>
              </a:rPr>
              <a:t>Since a </a:t>
            </a:r>
            <a:r>
              <a:rPr lang="en-US" dirty="0" err="1">
                <a:latin typeface="Comic Sans MS" pitchFamily="66" charset="0"/>
              </a:rPr>
              <a:t>mutex</a:t>
            </a:r>
            <a:r>
              <a:rPr lang="en-US" dirty="0">
                <a:latin typeface="Comic Sans MS" pitchFamily="66" charset="0"/>
              </a:rPr>
              <a:t> is meant to be used by multiple threads, it is usually declared to have static storage class. </a:t>
            </a:r>
          </a:p>
          <a:p>
            <a:pPr>
              <a:buFontTx/>
              <a:buChar char="-"/>
            </a:pPr>
            <a:r>
              <a:rPr lang="en-US" dirty="0">
                <a:latin typeface="Comic Sans MS" pitchFamily="66" charset="0"/>
              </a:rPr>
              <a:t> It can be defined inside a function using the static qualifier if it will only be used by that function or it can be defined at the top level. </a:t>
            </a:r>
          </a:p>
          <a:p>
            <a:pPr>
              <a:buFontTx/>
              <a:buChar char="-"/>
            </a:pPr>
            <a:r>
              <a:rPr lang="en-US" dirty="0">
                <a:latin typeface="Comic Sans MS" pitchFamily="66" charset="0"/>
              </a:rPr>
              <a:t> A </a:t>
            </a:r>
            <a:r>
              <a:rPr lang="en-US" dirty="0" err="1">
                <a:latin typeface="Comic Sans MS" pitchFamily="66" charset="0"/>
              </a:rPr>
              <a:t>mutex</a:t>
            </a:r>
            <a:r>
              <a:rPr lang="en-US" dirty="0">
                <a:latin typeface="Comic Sans MS" pitchFamily="66" charset="0"/>
              </a:rPr>
              <a:t> must be initialized before it is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Locks</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 Box 1029"/>
          <p:cNvSpPr txBox="1">
            <a:spLocks noChangeArrowheads="1"/>
          </p:cNvSpPr>
          <p:nvPr/>
        </p:nvSpPr>
        <p:spPr bwMode="auto">
          <a:xfrm>
            <a:off x="228600" y="1295400"/>
            <a:ext cx="8245475" cy="1571625"/>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urier New" pitchFamily="49" charset="0"/>
              </a:rPr>
              <a:t>#include &lt;pthread.h&gt;</a:t>
            </a:r>
          </a:p>
          <a:p>
            <a:pPr eaLnBrk="0" hangingPunct="0"/>
            <a:endParaRPr lang="en-US" sz="1600">
              <a:latin typeface="Courier New" pitchFamily="49" charset="0"/>
            </a:endParaRPr>
          </a:p>
          <a:p>
            <a:pPr eaLnBrk="0" hangingPunct="0"/>
            <a:r>
              <a:rPr lang="en-US" sz="1600">
                <a:latin typeface="Courier New" pitchFamily="49" charset="0"/>
              </a:rPr>
              <a:t>int </a:t>
            </a:r>
            <a:r>
              <a:rPr lang="en-US" sz="1600" b="1">
                <a:latin typeface="Courier New" pitchFamily="49" charset="0"/>
              </a:rPr>
              <a:t>pthread_mutex_init</a:t>
            </a:r>
            <a:r>
              <a:rPr lang="en-US" sz="1600">
                <a:latin typeface="Courier New" pitchFamily="49" charset="0"/>
              </a:rPr>
              <a:t>(      pthread_mutex_t     * restrict mutex,</a:t>
            </a:r>
          </a:p>
          <a:p>
            <a:pPr eaLnBrk="0" hangingPunct="0"/>
            <a:r>
              <a:rPr lang="en-US" sz="1600">
                <a:latin typeface="Courier New" pitchFamily="49" charset="0"/>
              </a:rPr>
              <a:t>                       const pthread_mutexattr_t * restrict attr);</a:t>
            </a:r>
          </a:p>
          <a:p>
            <a:pPr eaLnBrk="0" hangingPunct="0"/>
            <a:endParaRPr lang="en-US" sz="1600">
              <a:latin typeface="Courier New" pitchFamily="49" charset="0"/>
            </a:endParaRPr>
          </a:p>
          <a:p>
            <a:pPr eaLnBrk="0" hangingPunct="0"/>
            <a:r>
              <a:rPr lang="en-US" sz="1600">
                <a:latin typeface="Courier New" pitchFamily="49" charset="0"/>
              </a:rPr>
              <a:t>pthread_mutex_t mutex = PTHREAD_MUTEX_INITIALIZER;</a:t>
            </a:r>
          </a:p>
        </p:txBody>
      </p:sp>
      <p:sp>
        <p:nvSpPr>
          <p:cNvPr id="7" name="Text Box 1030"/>
          <p:cNvSpPr txBox="1">
            <a:spLocks noChangeArrowheads="1"/>
          </p:cNvSpPr>
          <p:nvPr/>
        </p:nvSpPr>
        <p:spPr bwMode="auto">
          <a:xfrm>
            <a:off x="2149475" y="2819400"/>
            <a:ext cx="6659563" cy="838200"/>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urier New" pitchFamily="49" charset="0"/>
              </a:rPr>
              <a:t>EAGAIN:	</a:t>
            </a:r>
            <a:r>
              <a:rPr lang="en-US" sz="1600">
                <a:latin typeface="Comic Sans MS" pitchFamily="66" charset="0"/>
              </a:rPr>
              <a:t>System lacks non-memory resources to initialize</a:t>
            </a:r>
            <a:r>
              <a:rPr lang="en-US" sz="1600">
                <a:latin typeface="Courier New" pitchFamily="49" charset="0"/>
              </a:rPr>
              <a:t> *mutex </a:t>
            </a:r>
          </a:p>
          <a:p>
            <a:pPr eaLnBrk="0" hangingPunct="0"/>
            <a:r>
              <a:rPr lang="en-US" sz="1600">
                <a:latin typeface="Courier New" pitchFamily="49" charset="0"/>
              </a:rPr>
              <a:t>ENOMEM:	</a:t>
            </a:r>
            <a:r>
              <a:rPr lang="en-US" sz="1600">
                <a:latin typeface="Comic Sans MS" pitchFamily="66" charset="0"/>
              </a:rPr>
              <a:t>System lacks memory resources to initialize</a:t>
            </a:r>
            <a:r>
              <a:rPr lang="en-US" sz="1600">
                <a:latin typeface="Courier New" pitchFamily="49" charset="0"/>
              </a:rPr>
              <a:t> *mutex</a:t>
            </a:r>
          </a:p>
          <a:p>
            <a:pPr eaLnBrk="0" hangingPunct="0"/>
            <a:r>
              <a:rPr lang="en-US" sz="1600">
                <a:latin typeface="Courier New" pitchFamily="49" charset="0"/>
              </a:rPr>
              <a:t>EPERM:	</a:t>
            </a:r>
            <a:r>
              <a:rPr lang="en-US" sz="1600">
                <a:latin typeface="Comic Sans MS" pitchFamily="66" charset="0"/>
              </a:rPr>
              <a:t>Caller does not have appropriate privileges</a:t>
            </a:r>
            <a:r>
              <a:rPr lang="en-US" sz="1600">
                <a:latin typeface="Courier New" pitchFamily="49" charset="0"/>
              </a:rPr>
              <a:t>  </a:t>
            </a:r>
          </a:p>
        </p:txBody>
      </p:sp>
      <p:sp>
        <p:nvSpPr>
          <p:cNvPr id="8" name="Text Box 1031"/>
          <p:cNvSpPr txBox="1">
            <a:spLocks noChangeArrowheads="1"/>
          </p:cNvSpPr>
          <p:nvPr/>
        </p:nvSpPr>
        <p:spPr bwMode="auto">
          <a:xfrm>
            <a:off x="228600" y="3886200"/>
            <a:ext cx="6294438" cy="349250"/>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urier New" pitchFamily="49" charset="0"/>
              </a:rPr>
              <a:t>int </a:t>
            </a:r>
            <a:r>
              <a:rPr lang="en-US" sz="1600" b="1">
                <a:latin typeface="Courier New" pitchFamily="49" charset="0"/>
              </a:rPr>
              <a:t>pthread_mutex_destroy</a:t>
            </a:r>
            <a:r>
              <a:rPr lang="en-US" sz="1600">
                <a:latin typeface="Courier New" pitchFamily="49" charset="0"/>
              </a:rPr>
              <a:t>(pthread_mutex_t *mutex);</a:t>
            </a:r>
          </a:p>
        </p:txBody>
      </p:sp>
      <p:sp>
        <p:nvSpPr>
          <p:cNvPr id="9" name="Text Box 1032"/>
          <p:cNvSpPr txBox="1">
            <a:spLocks noChangeArrowheads="1"/>
          </p:cNvSpPr>
          <p:nvPr/>
        </p:nvSpPr>
        <p:spPr bwMode="auto">
          <a:xfrm>
            <a:off x="2514600" y="4352925"/>
            <a:ext cx="6294438" cy="1133475"/>
          </a:xfrm>
          <a:prstGeom prst="rect">
            <a:avLst/>
          </a:prstGeom>
          <a:solidFill>
            <a:schemeClr val="bg1"/>
          </a:solidFill>
          <a:ln w="12700">
            <a:solidFill>
              <a:schemeClr val="tx1"/>
            </a:solidFill>
            <a:miter lim="800000"/>
            <a:headEnd/>
            <a:tailEnd/>
          </a:ln>
        </p:spPr>
        <p:txBody>
          <a:bodyPr wrap="none">
            <a:spAutoFit/>
          </a:bodyPr>
          <a:lstStyle/>
          <a:p>
            <a:pPr eaLnBrk="0" hangingPunct="0">
              <a:lnSpc>
                <a:spcPct val="140000"/>
              </a:lnSpc>
            </a:pPr>
            <a:r>
              <a:rPr lang="en-US" sz="1600">
                <a:latin typeface="Courier New" pitchFamily="49" charset="0"/>
              </a:rPr>
              <a:t>int </a:t>
            </a:r>
            <a:r>
              <a:rPr lang="en-US" sz="1600" b="1">
                <a:latin typeface="Courier New" pitchFamily="49" charset="0"/>
              </a:rPr>
              <a:t>pthread_mutex_lock   </a:t>
            </a:r>
            <a:r>
              <a:rPr lang="en-US" sz="1600">
                <a:latin typeface="Courier New" pitchFamily="49" charset="0"/>
              </a:rPr>
              <a:t>(pthread_mutex_t *mutex);</a:t>
            </a:r>
          </a:p>
          <a:p>
            <a:pPr eaLnBrk="0" hangingPunct="0">
              <a:lnSpc>
                <a:spcPct val="140000"/>
              </a:lnSpc>
            </a:pPr>
            <a:r>
              <a:rPr lang="en-US" sz="1600">
                <a:latin typeface="Courier New" pitchFamily="49" charset="0"/>
              </a:rPr>
              <a:t>int </a:t>
            </a:r>
            <a:r>
              <a:rPr lang="en-US" sz="1600" b="1">
                <a:latin typeface="Courier New" pitchFamily="49" charset="0"/>
              </a:rPr>
              <a:t>pthread_mutex_trylock</a:t>
            </a:r>
            <a:r>
              <a:rPr lang="en-US" sz="1600">
                <a:latin typeface="Courier New" pitchFamily="49" charset="0"/>
              </a:rPr>
              <a:t>(pthread_mutex_t *mutex);</a:t>
            </a:r>
          </a:p>
          <a:p>
            <a:pPr eaLnBrk="0" hangingPunct="0">
              <a:lnSpc>
                <a:spcPct val="140000"/>
              </a:lnSpc>
            </a:pPr>
            <a:r>
              <a:rPr lang="en-US" sz="1600">
                <a:latin typeface="Courier New" pitchFamily="49" charset="0"/>
              </a:rPr>
              <a:t>int </a:t>
            </a:r>
            <a:r>
              <a:rPr lang="en-US" sz="1600" b="1">
                <a:latin typeface="Courier New" pitchFamily="49" charset="0"/>
              </a:rPr>
              <a:t>pthread_mutex_unlock </a:t>
            </a:r>
            <a:r>
              <a:rPr lang="en-US" sz="1600">
                <a:latin typeface="Courier New" pitchFamily="49" charset="0"/>
              </a:rPr>
              <a:t>(pthread_mutex_t *mutex);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Locks: Operations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mutex</a:t>
            </a:r>
            <a:r>
              <a:rPr lang="en-US" dirty="0" smtClean="0"/>
              <a:t> locks to preserve critical sections or obtain exclusive access to resources.</a:t>
            </a:r>
            <a:br>
              <a:rPr lang="en-US" dirty="0" smtClean="0"/>
            </a:br>
            <a:r>
              <a:rPr lang="en-US" dirty="0" smtClean="0">
                <a:solidFill>
                  <a:srgbClr val="FF0000"/>
                </a:solidFill>
              </a:rPr>
              <a:t>Hold </a:t>
            </a:r>
            <a:r>
              <a:rPr lang="en-US" dirty="0" err="1" smtClean="0">
                <a:solidFill>
                  <a:srgbClr val="FF0000"/>
                </a:solidFill>
              </a:rPr>
              <a:t>mutexes</a:t>
            </a:r>
            <a:r>
              <a:rPr lang="en-US" dirty="0" smtClean="0">
                <a:solidFill>
                  <a:srgbClr val="FF0000"/>
                </a:solidFill>
              </a:rPr>
              <a:t> for short periods of time only!</a:t>
            </a:r>
          </a:p>
          <a:p>
            <a:endParaRPr lang="en-US" dirty="0" smtClean="0"/>
          </a:p>
          <a:p>
            <a:r>
              <a:rPr lang="en-US" dirty="0" smtClean="0"/>
              <a:t>“Short periods”?! For example, changes to shared data structures.</a:t>
            </a:r>
            <a:br>
              <a:rPr lang="en-US" dirty="0" smtClean="0"/>
            </a:br>
            <a:endParaRPr lang="en-US" dirty="0" smtClean="0"/>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Use Condition Variables when waiting for events!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13</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7" name="TextBox 6"/>
          <p:cNvSpPr txBox="1">
            <a:spLocks noChangeArrowheads="1"/>
          </p:cNvSpPr>
          <p:nvPr/>
        </p:nvSpPr>
        <p:spPr bwMode="auto">
          <a:xfrm>
            <a:off x="887412" y="3810000"/>
            <a:ext cx="7189788" cy="1474788"/>
          </a:xfrm>
          <a:prstGeom prst="rect">
            <a:avLst/>
          </a:prstGeom>
          <a:solidFill>
            <a:schemeClr val="bg1"/>
          </a:solidFill>
          <a:ln w="9525">
            <a:solidFill>
              <a:srgbClr val="000000"/>
            </a:solidFill>
            <a:miter lim="800000"/>
            <a:headEnd/>
            <a:tailEnd/>
          </a:ln>
          <a:effectLst>
            <a:outerShdw dist="38100" dir="2700000" algn="br" rotWithShape="0">
              <a:srgbClr val="808080">
                <a:alpha val="42999"/>
              </a:srgbClr>
            </a:outerShdw>
          </a:effectLst>
        </p:spPr>
        <p:txBody>
          <a:bodyPr wrap="none">
            <a:spAutoFit/>
          </a:bodyPr>
          <a:lstStyle/>
          <a:p>
            <a:pPr eaLnBrk="0" hangingPunct="0"/>
            <a:r>
              <a:rPr lang="en-US">
                <a:latin typeface="Courier New" pitchFamily="49" charset="0"/>
                <a:cs typeface="Courier New" pitchFamily="49" charset="0"/>
              </a:rPr>
              <a:t>pthread_mutex_t mylock = PTHREAD_MUTEX_INITIALIZER;</a:t>
            </a:r>
          </a:p>
          <a:p>
            <a:pPr eaLnBrk="0" hangingPunct="0"/>
            <a:endParaRPr lang="en-US">
              <a:latin typeface="Courier New" pitchFamily="49" charset="0"/>
              <a:cs typeface="Courier New" pitchFamily="49" charset="0"/>
            </a:endParaRPr>
          </a:p>
          <a:p>
            <a:pPr eaLnBrk="0" hangingPunct="0"/>
            <a:r>
              <a:rPr lang="en-US" b="1">
                <a:solidFill>
                  <a:schemeClr val="accent2"/>
                </a:solidFill>
                <a:latin typeface="Courier New" pitchFamily="49" charset="0"/>
                <a:cs typeface="Courier New" pitchFamily="49" charset="0"/>
              </a:rPr>
              <a:t>pthread_mutex_lock</a:t>
            </a:r>
            <a:r>
              <a:rPr lang="en-US">
                <a:latin typeface="Courier New" pitchFamily="49" charset="0"/>
                <a:cs typeface="Courier New" pitchFamily="49" charset="0"/>
              </a:rPr>
              <a:t>(&amp;mylock);</a:t>
            </a:r>
          </a:p>
          <a:p>
            <a:pPr eaLnBrk="0" hangingPunct="0"/>
            <a:r>
              <a:rPr lang="en-US">
                <a:latin typeface="Courier New" pitchFamily="49" charset="0"/>
                <a:cs typeface="Courier New" pitchFamily="49" charset="0"/>
              </a:rPr>
              <a:t>     </a:t>
            </a:r>
            <a:r>
              <a:rPr lang="en-US">
                <a:solidFill>
                  <a:srgbClr val="008000"/>
                </a:solidFill>
                <a:latin typeface="Courier New" pitchFamily="49" charset="0"/>
                <a:cs typeface="Courier New" pitchFamily="49" charset="0"/>
              </a:rPr>
              <a:t>/* critical section */</a:t>
            </a:r>
          </a:p>
          <a:p>
            <a:pPr eaLnBrk="0" hangingPunct="0"/>
            <a:r>
              <a:rPr lang="en-US" b="1">
                <a:solidFill>
                  <a:srgbClr val="3333CC"/>
                </a:solidFill>
                <a:latin typeface="Courier New" pitchFamily="49" charset="0"/>
                <a:cs typeface="Courier New" pitchFamily="49" charset="0"/>
              </a:rPr>
              <a:t>pthread_mutex_unlock</a:t>
            </a:r>
            <a:r>
              <a:rPr lang="en-US">
                <a:latin typeface="Courier New" pitchFamily="49" charset="0"/>
                <a:cs typeface="Courier New" pitchFamily="49" charset="0"/>
              </a:rPr>
              <a:t>(&amp;mylock);</a:t>
            </a:r>
            <a:r>
              <a:rPr lang="en-US">
                <a:latin typeface="Times New Roman"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Uses for </a:t>
            </a:r>
            <a:r>
              <a:rPr lang="en-US" dirty="0" err="1" smtClean="0"/>
              <a:t>Mutex</a:t>
            </a:r>
            <a:r>
              <a:rPr lang="en-US" dirty="0" smtClean="0"/>
              <a:t> Locks: Unsafe Library Functions</a:t>
            </a:r>
            <a:endParaRPr lang="en-US" dirty="0"/>
          </a:p>
        </p:txBody>
      </p:sp>
      <p:sp>
        <p:nvSpPr>
          <p:cNvPr id="3" name="Content Placeholder 2"/>
          <p:cNvSpPr>
            <a:spLocks noGrp="1"/>
          </p:cNvSpPr>
          <p:nvPr>
            <p:ph idx="1"/>
          </p:nvPr>
        </p:nvSpPr>
        <p:spPr/>
        <p:txBody>
          <a:bodyPr/>
          <a:lstStyle/>
          <a:p>
            <a:r>
              <a:rPr lang="en-US" dirty="0" smtClean="0"/>
              <a:t>Def: </a:t>
            </a:r>
            <a:r>
              <a:rPr lang="en-US" dirty="0" smtClean="0">
                <a:solidFill>
                  <a:srgbClr val="FF0000"/>
                </a:solidFill>
              </a:rPr>
              <a:t>Thread-safe</a:t>
            </a:r>
            <a:r>
              <a:rPr lang="en-US" dirty="0" smtClean="0"/>
              <a:t> function: Exhibits no race conditions in multithreaded environment.</a:t>
            </a:r>
          </a:p>
          <a:p>
            <a:r>
              <a:rPr lang="en-US" dirty="0" smtClean="0">
                <a:solidFill>
                  <a:srgbClr val="FF0000"/>
                </a:solidFill>
              </a:rPr>
              <a:t>Many library functions are not thread-safe!</a:t>
            </a:r>
          </a:p>
          <a:p>
            <a:r>
              <a:rPr lang="en-US" dirty="0" smtClean="0"/>
              <a:t>Can be made thread-safe with </a:t>
            </a:r>
            <a:r>
              <a:rPr lang="en-US" dirty="0" err="1" smtClean="0"/>
              <a:t>mutexes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14</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Box 5"/>
          <p:cNvSpPr txBox="1">
            <a:spLocks noChangeArrowheads="1"/>
          </p:cNvSpPr>
          <p:nvPr/>
        </p:nvSpPr>
        <p:spPr bwMode="auto">
          <a:xfrm>
            <a:off x="685800" y="3124200"/>
            <a:ext cx="6867586" cy="3293209"/>
          </a:xfrm>
          <a:prstGeom prst="rect">
            <a:avLst/>
          </a:prstGeom>
          <a:solidFill>
            <a:srgbClr val="FFFFFF"/>
          </a:solidFill>
          <a:ln w="9525">
            <a:solidFill>
              <a:srgbClr val="000000"/>
            </a:solidFill>
            <a:miter lim="800000"/>
            <a:headEnd/>
            <a:tailEnd/>
          </a:ln>
          <a:effectLst>
            <a:outerShdw dist="38100" dir="2700000" algn="br" rotWithShape="0">
              <a:srgbClr val="808080">
                <a:alpha val="42999"/>
              </a:srgbClr>
            </a:outerShdw>
          </a:effectLst>
        </p:spPr>
        <p:txBody>
          <a:bodyPr wrap="none">
            <a:spAutoFit/>
          </a:bodyPr>
          <a:lstStyle/>
          <a:p>
            <a:pPr eaLnBrk="0" hangingPunct="0"/>
            <a:r>
              <a:rPr lang="en-US" sz="1600" dirty="0">
                <a:latin typeface="Comic Sans MS" pitchFamily="66" charset="0"/>
                <a:cs typeface="Courier New" pitchFamily="49" charset="0"/>
              </a:rPr>
              <a:t>#include &lt;</a:t>
            </a:r>
            <a:r>
              <a:rPr lang="en-US" sz="1600" dirty="0" err="1">
                <a:latin typeface="Comic Sans MS" pitchFamily="66" charset="0"/>
                <a:cs typeface="Courier New" pitchFamily="49" charset="0"/>
              </a:rPr>
              <a:t>pthread.h</a:t>
            </a:r>
            <a:r>
              <a:rPr lang="en-US" sz="1600" dirty="0">
                <a:latin typeface="Comic Sans MS" pitchFamily="66" charset="0"/>
                <a:cs typeface="Courier New" pitchFamily="49" charset="0"/>
              </a:rPr>
              <a:t>&gt;</a:t>
            </a:r>
          </a:p>
          <a:p>
            <a:pPr eaLnBrk="0" hangingPunct="0"/>
            <a:r>
              <a:rPr lang="en-US" sz="1600" dirty="0">
                <a:latin typeface="Comic Sans MS" pitchFamily="66" charset="0"/>
                <a:cs typeface="Courier New" pitchFamily="49" charset="0"/>
              </a:rPr>
              <a:t>#include &lt;</a:t>
            </a:r>
            <a:r>
              <a:rPr lang="en-US" sz="1600" dirty="0" err="1">
                <a:latin typeface="Comic Sans MS" pitchFamily="66" charset="0"/>
                <a:cs typeface="Courier New" pitchFamily="49" charset="0"/>
              </a:rPr>
              <a:t>stdlib.h</a:t>
            </a:r>
            <a:r>
              <a:rPr lang="en-US" sz="1600" dirty="0">
                <a:latin typeface="Comic Sans MS" pitchFamily="66" charset="0"/>
                <a:cs typeface="Courier New" pitchFamily="49" charset="0"/>
              </a:rPr>
              <a:t>&gt;</a:t>
            </a:r>
          </a:p>
          <a:p>
            <a:pPr eaLnBrk="0" hangingPunct="0"/>
            <a:endParaRPr lang="en-US" sz="1600" dirty="0">
              <a:latin typeface="Comic Sans MS" pitchFamily="66" charset="0"/>
              <a:cs typeface="Courier New" pitchFamily="49" charset="0"/>
            </a:endParaRPr>
          </a:p>
          <a:p>
            <a:pPr eaLnBrk="0" hangingPunct="0"/>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randsafe</a:t>
            </a:r>
            <a:r>
              <a:rPr lang="en-US" sz="1600" dirty="0">
                <a:latin typeface="Comic Sans MS" pitchFamily="66" charset="0"/>
                <a:cs typeface="Courier New" pitchFamily="49" charset="0"/>
              </a:rPr>
              <a:t>(</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 result) {</a:t>
            </a:r>
          </a:p>
          <a:p>
            <a:pPr eaLnBrk="0" hangingPunct="0"/>
            <a:r>
              <a:rPr lang="en-US" sz="1600" dirty="0">
                <a:latin typeface="Comic Sans MS" pitchFamily="66" charset="0"/>
                <a:cs typeface="Courier New" pitchFamily="49" charset="0"/>
              </a:rPr>
              <a:t>    static </a:t>
            </a:r>
            <a:r>
              <a:rPr lang="en-US" sz="1600" dirty="0" err="1">
                <a:latin typeface="Comic Sans MS" pitchFamily="66" charset="0"/>
                <a:cs typeface="Courier New" pitchFamily="49" charset="0"/>
              </a:rPr>
              <a:t>pthread_mutex_t</a:t>
            </a:r>
            <a:r>
              <a:rPr lang="en-US" sz="1600" dirty="0">
                <a:latin typeface="Comic Sans MS" pitchFamily="66" charset="0"/>
                <a:cs typeface="Courier New" pitchFamily="49" charset="0"/>
              </a:rPr>
              <a:t> lock = PTHREAD_MUTEX_INITIALIZER;</a:t>
            </a:r>
          </a:p>
          <a:p>
            <a:pPr eaLnBrk="0" hangingPunct="0"/>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error;</a:t>
            </a:r>
          </a:p>
          <a:p>
            <a:pPr eaLnBrk="0" hangingPunct="0"/>
            <a:endParaRPr lang="en-US" sz="1600" dirty="0">
              <a:latin typeface="Comic Sans MS" pitchFamily="66" charset="0"/>
              <a:cs typeface="Courier New" pitchFamily="49" charset="0"/>
            </a:endParaRPr>
          </a:p>
          <a:p>
            <a:pPr eaLnBrk="0" hangingPunct="0"/>
            <a:r>
              <a:rPr lang="en-US" sz="1600" dirty="0">
                <a:latin typeface="Comic Sans MS" pitchFamily="66" charset="0"/>
                <a:cs typeface="Courier New" pitchFamily="49" charset="0"/>
              </a:rPr>
              <a:t>    if (error = </a:t>
            </a:r>
            <a:r>
              <a:rPr lang="en-US" sz="1600" b="1" dirty="0" err="1">
                <a:solidFill>
                  <a:schemeClr val="accent2"/>
                </a:solidFill>
                <a:latin typeface="Comic Sans MS" pitchFamily="66" charset="0"/>
                <a:cs typeface="Courier New" pitchFamily="49" charset="0"/>
              </a:rPr>
              <a:t>pthread_mutex_lock</a:t>
            </a:r>
            <a:r>
              <a:rPr lang="en-US" sz="1600" dirty="0">
                <a:latin typeface="Comic Sans MS" pitchFamily="66" charset="0"/>
                <a:cs typeface="Courier New" pitchFamily="49" charset="0"/>
              </a:rPr>
              <a:t>(&amp;lock))</a:t>
            </a:r>
          </a:p>
          <a:p>
            <a:pPr eaLnBrk="0" hangingPunct="0"/>
            <a:r>
              <a:rPr lang="en-US" sz="1600" dirty="0">
                <a:latin typeface="Comic Sans MS" pitchFamily="66" charset="0"/>
                <a:cs typeface="Courier New" pitchFamily="49" charset="0"/>
              </a:rPr>
              <a:t>        return error;</a:t>
            </a:r>
          </a:p>
          <a:p>
            <a:pPr eaLnBrk="0" hangingPunct="0"/>
            <a:r>
              <a:rPr lang="en-US" sz="1600" dirty="0">
                <a:latin typeface="Comic Sans MS" pitchFamily="66" charset="0"/>
                <a:cs typeface="Courier New" pitchFamily="49" charset="0"/>
              </a:rPr>
              <a:t>    *result = rand();</a:t>
            </a:r>
          </a:p>
          <a:p>
            <a:pPr eaLnBrk="0" hangingPunct="0"/>
            <a:r>
              <a:rPr lang="en-US" sz="1600" dirty="0">
                <a:latin typeface="Comic Sans MS" pitchFamily="66" charset="0"/>
                <a:cs typeface="Courier New" pitchFamily="49" charset="0"/>
              </a:rPr>
              <a:t>    return </a:t>
            </a:r>
            <a:r>
              <a:rPr lang="en-US" sz="1600" b="1" dirty="0" err="1">
                <a:solidFill>
                  <a:schemeClr val="accent2"/>
                </a:solidFill>
                <a:latin typeface="Comic Sans MS" pitchFamily="66" charset="0"/>
                <a:cs typeface="Courier New" pitchFamily="49" charset="0"/>
              </a:rPr>
              <a:t>pthread_mutex_unlock</a:t>
            </a:r>
            <a:r>
              <a:rPr lang="en-US" sz="1600" dirty="0">
                <a:latin typeface="Comic Sans MS" pitchFamily="66" charset="0"/>
                <a:cs typeface="Courier New" pitchFamily="49" charset="0"/>
              </a:rPr>
              <a:t>(&amp;lock);</a:t>
            </a:r>
          </a:p>
          <a:p>
            <a:pPr eaLnBrk="0" hangingPunct="0"/>
            <a:r>
              <a:rPr lang="en-US" sz="1600" dirty="0">
                <a:latin typeface="Comic Sans MS" pitchFamily="66" charset="0"/>
                <a:cs typeface="Courier New" pitchFamily="49" charset="0"/>
              </a:rPr>
              <a:t>}</a:t>
            </a:r>
          </a:p>
          <a:p>
            <a:pPr eaLnBrk="0" hangingPunct="0"/>
            <a:endParaRPr lang="en-US" sz="1600" dirty="0">
              <a:latin typeface="Comic Sans MS" pitchFamily="66"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No problem</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15</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457200" y="1719263"/>
            <a:ext cx="4033838" cy="220662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Process </a:t>
            </a:r>
            <a:r>
              <a:rPr kumimoji="0" lang="en-US" sz="1700" b="1" i="0" u="none" strike="noStrike" kern="1200" cap="none" spc="0" normalizeH="0" baseline="0" noProof="0" smtClean="0">
                <a:ln>
                  <a:noFill/>
                </a:ln>
                <a:solidFill>
                  <a:schemeClr val="tx1"/>
                </a:solidFill>
                <a:effectLst/>
                <a:uLnTx/>
                <a:uFillTx/>
                <a:latin typeface="Comic Sans MS" pitchFamily="66" charset="0"/>
                <a:cs typeface="Courier New" pitchFamily="49" charset="0"/>
              </a:rPr>
              <a:t>thread1</a:t>
            </a: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pthread_mutex_lock(l);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foo = 1;</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bar = 2;</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pthread_mutex_unlock(l);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a:t>
            </a:r>
            <a:endParaRPr kumimoji="0" lang="en-US" sz="1700" b="0" i="0" u="none" strike="noStrike" kern="1200" cap="none" spc="0" normalizeH="0" baseline="0" noProof="0">
              <a:ln>
                <a:noFill/>
              </a:ln>
              <a:solidFill>
                <a:schemeClr val="tx1"/>
              </a:solidFill>
              <a:effectLst/>
              <a:uLnTx/>
              <a:uFillTx/>
              <a:latin typeface="Comic Sans MS" pitchFamily="66" charset="0"/>
              <a:cs typeface="Courier New" pitchFamily="49" charset="0"/>
            </a:endParaRPr>
          </a:p>
        </p:txBody>
      </p:sp>
      <p:sp>
        <p:nvSpPr>
          <p:cNvPr id="7" name="Rectangle 4"/>
          <p:cNvSpPr txBox="1">
            <a:spLocks noChangeArrowheads="1"/>
          </p:cNvSpPr>
          <p:nvPr/>
        </p:nvSpPr>
        <p:spPr>
          <a:xfrm>
            <a:off x="4652963" y="1719263"/>
            <a:ext cx="4033837" cy="2206625"/>
          </a:xfrm>
          <a:prstGeom prst="rect">
            <a:avLst/>
          </a:prstGeom>
          <a:noFill/>
          <a:ln>
            <a:solidFill>
              <a:schemeClr val="tx1"/>
            </a:solid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Process </a:t>
            </a:r>
            <a:r>
              <a:rPr kumimoji="0" lang="en-US" sz="1700" b="1" i="0" u="none" strike="noStrike" kern="1200" cap="none" spc="0" normalizeH="0" baseline="0" noProof="0" smtClean="0">
                <a:ln>
                  <a:noFill/>
                </a:ln>
                <a:solidFill>
                  <a:schemeClr val="tx1"/>
                </a:solidFill>
                <a:effectLst/>
                <a:uLnTx/>
                <a:uFillTx/>
                <a:latin typeface="Comic Sans MS" pitchFamily="66" charset="0"/>
                <a:cs typeface="Courier New" pitchFamily="49" charset="0"/>
              </a:rPr>
              <a:t>thread2</a:t>
            </a: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pthread_mutex_lock(l);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foo = 3;</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bar = 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pthread_mutex_unlock(l);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17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a:t>
            </a:r>
            <a:endParaRPr kumimoji="0" lang="en-US" sz="1700" b="0" i="0" u="none" strike="noStrike" kern="1200" cap="none" spc="0" normalizeH="0" baseline="0" noProof="0">
              <a:ln>
                <a:noFill/>
              </a:ln>
              <a:solidFill>
                <a:schemeClr val="tx1"/>
              </a:solidFill>
              <a:effectLst/>
              <a:uLnTx/>
              <a:uFillTx/>
              <a:latin typeface="Comic Sans MS" pitchFamily="66" charset="0"/>
              <a:cs typeface="Courier New" pitchFamily="49" charset="0"/>
            </a:endParaRPr>
          </a:p>
        </p:txBody>
      </p:sp>
      <p:sp>
        <p:nvSpPr>
          <p:cNvPr id="8" name="Text Box 5"/>
          <p:cNvSpPr txBox="1">
            <a:spLocks noChangeArrowheads="1"/>
          </p:cNvSpPr>
          <p:nvPr/>
        </p:nvSpPr>
        <p:spPr bwMode="auto">
          <a:xfrm>
            <a:off x="685800" y="4343400"/>
            <a:ext cx="7772400" cy="457200"/>
          </a:xfrm>
          <a:prstGeom prst="rect">
            <a:avLst/>
          </a:prstGeom>
          <a:noFill/>
          <a:ln w="9525">
            <a:noFill/>
            <a:miter lim="800000"/>
            <a:headEnd/>
            <a:tailEnd/>
          </a:ln>
          <a:effectLst/>
        </p:spPr>
        <p:txBody>
          <a:bodyPr>
            <a:spAutoFit/>
          </a:bodyPr>
          <a:lstStyle/>
          <a:p>
            <a:pPr>
              <a:spcBef>
                <a:spcPct val="50000"/>
              </a:spcBef>
            </a:pPr>
            <a:r>
              <a:rPr lang="en-US" sz="2400" dirty="0">
                <a:latin typeface="Comic Sans MS" pitchFamily="66" charset="0"/>
                <a:cs typeface="Arial" charset="0"/>
              </a:rPr>
              <a:t>What are the possible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What’s the problem?</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16</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457200" y="1447800"/>
            <a:ext cx="4033838" cy="302260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producer</a:t>
            </a: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while(count == 1)</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no_op;</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data =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count = 1;</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a:ln>
                <a:noFill/>
              </a:ln>
              <a:solidFill>
                <a:schemeClr val="tx1"/>
              </a:solidFill>
              <a:effectLst/>
              <a:uLnTx/>
              <a:uFillTx/>
              <a:latin typeface="Comic Sans MS" pitchFamily="66" charset="0"/>
              <a:cs typeface="Courier New" pitchFamily="49" charset="0"/>
            </a:endParaRPr>
          </a:p>
        </p:txBody>
      </p:sp>
      <p:sp>
        <p:nvSpPr>
          <p:cNvPr id="7" name="Rectangle 4"/>
          <p:cNvSpPr txBox="1">
            <a:spLocks noChangeArrowheads="1"/>
          </p:cNvSpPr>
          <p:nvPr/>
        </p:nvSpPr>
        <p:spPr>
          <a:xfrm>
            <a:off x="4652963" y="1447800"/>
            <a:ext cx="4033837" cy="3022600"/>
          </a:xfrm>
          <a:prstGeom prst="rect">
            <a:avLst/>
          </a:prstGeom>
          <a:noFill/>
          <a:ln>
            <a:solidFill>
              <a:schemeClr val="tx1"/>
            </a:solid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smtClean="0">
                <a:ln>
                  <a:noFill/>
                </a:ln>
                <a:solidFill>
                  <a:schemeClr val="tx1"/>
                </a:solidFill>
                <a:effectLst/>
                <a:uLnTx/>
                <a:uFillTx/>
                <a:latin typeface="Comic Sans MS" pitchFamily="66" charset="0"/>
                <a:cs typeface="Courier New" pitchFamily="49" charset="0"/>
              </a:rPr>
              <a:t>consumer</a:t>
            </a: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while(count == 0)</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no_op;</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c = data;</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count = 0;</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 consume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a:ln>
                <a:noFill/>
              </a:ln>
              <a:solidFill>
                <a:schemeClr val="tx1"/>
              </a:solidFill>
              <a:effectLst/>
              <a:uLnTx/>
              <a:uFillTx/>
              <a:latin typeface="Comic Sans MS" pitchFamily="66" charset="0"/>
              <a:cs typeface="Courier New" pitchFamily="49" charset="0"/>
            </a:endParaRPr>
          </a:p>
        </p:txBody>
      </p:sp>
      <p:sp>
        <p:nvSpPr>
          <p:cNvPr id="8" name="Rectangle 5"/>
          <p:cNvSpPr>
            <a:spLocks noChangeArrowheads="1"/>
          </p:cNvSpPr>
          <p:nvPr/>
        </p:nvSpPr>
        <p:spPr bwMode="auto">
          <a:xfrm>
            <a:off x="457200" y="5138737"/>
            <a:ext cx="7543800" cy="884238"/>
          </a:xfrm>
          <a:prstGeom prst="rect">
            <a:avLst/>
          </a:prstGeom>
          <a:noFill/>
          <a:ln w="9525">
            <a:noFill/>
            <a:miter lim="800000"/>
            <a:headEnd/>
            <a:tailEnd/>
          </a:ln>
          <a:effectLst/>
        </p:spPr>
        <p:txBody>
          <a:bodyPr anchor="b"/>
          <a:lstStyle/>
          <a:p>
            <a:r>
              <a:rPr lang="en-US" sz="3200" b="1" dirty="0">
                <a:solidFill>
                  <a:schemeClr val="tx2"/>
                </a:solidFill>
                <a:latin typeface="Comic Sans MS" pitchFamily="66" charset="0"/>
              </a:rPr>
              <a:t>Try it with a </a:t>
            </a:r>
            <a:r>
              <a:rPr lang="en-US" sz="3200" b="1" dirty="0" err="1">
                <a:solidFill>
                  <a:schemeClr val="tx2"/>
                </a:solidFill>
                <a:latin typeface="Comic Sans MS" pitchFamily="66" charset="0"/>
              </a:rPr>
              <a:t>mutex</a:t>
            </a:r>
            <a:endParaRPr lang="en-US" sz="3200" b="1" dirty="0">
              <a:solidFill>
                <a:schemeClr val="tx2"/>
              </a:solidFill>
              <a:latin typeface="Comic Sans MS" pitchFamily="66"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One solution</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17</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533400" y="1295400"/>
            <a:ext cx="4033838" cy="342900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producer</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if (count == 0){</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 produce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data =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count = 1;</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dirty="0">
              <a:ln>
                <a:noFill/>
              </a:ln>
              <a:solidFill>
                <a:schemeClr val="tx1"/>
              </a:solidFill>
              <a:effectLst/>
              <a:uLnTx/>
              <a:uFillTx/>
              <a:latin typeface="Comic Sans MS" pitchFamily="66" charset="0"/>
              <a:cs typeface="Courier New" pitchFamily="49" charset="0"/>
            </a:endParaRPr>
          </a:p>
        </p:txBody>
      </p:sp>
      <p:sp>
        <p:nvSpPr>
          <p:cNvPr id="7" name="Rectangle 4"/>
          <p:cNvSpPr txBox="1">
            <a:spLocks noChangeArrowheads="1"/>
          </p:cNvSpPr>
          <p:nvPr/>
        </p:nvSpPr>
        <p:spPr>
          <a:xfrm>
            <a:off x="4729163" y="1295400"/>
            <a:ext cx="4033837" cy="3429000"/>
          </a:xfrm>
          <a:prstGeom prst="rect">
            <a:avLst/>
          </a:prstGeom>
          <a:noFill/>
          <a:ln>
            <a:solidFill>
              <a:schemeClr val="tx1"/>
            </a:solid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consumer</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if (count == 1){</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c = data;</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count = 0;</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 consume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dirty="0">
              <a:ln>
                <a:noFill/>
              </a:ln>
              <a:solidFill>
                <a:schemeClr val="tx1"/>
              </a:solidFill>
              <a:effectLst/>
              <a:uLnTx/>
              <a:uFillTx/>
              <a:latin typeface="Comic Sans MS" pitchFamily="66" charset="0"/>
              <a:cs typeface="Courier New" pitchFamily="49" charset="0"/>
            </a:endParaRPr>
          </a:p>
        </p:txBody>
      </p:sp>
      <p:sp>
        <p:nvSpPr>
          <p:cNvPr id="8" name="Text Box 5"/>
          <p:cNvSpPr txBox="1">
            <a:spLocks noChangeArrowheads="1"/>
          </p:cNvSpPr>
          <p:nvPr/>
        </p:nvSpPr>
        <p:spPr bwMode="auto">
          <a:xfrm>
            <a:off x="762000" y="4910137"/>
            <a:ext cx="7772400" cy="1416093"/>
          </a:xfrm>
          <a:prstGeom prst="rect">
            <a:avLst/>
          </a:prstGeom>
          <a:noFill/>
          <a:ln w="9525">
            <a:noFill/>
            <a:miter lim="800000"/>
            <a:headEnd/>
            <a:tailEnd/>
          </a:ln>
          <a:effectLst/>
        </p:spPr>
        <p:txBody>
          <a:bodyPr>
            <a:spAutoFit/>
          </a:bodyPr>
          <a:lstStyle/>
          <a:p>
            <a:pPr>
              <a:lnSpc>
                <a:spcPct val="50000"/>
              </a:lnSpc>
              <a:spcBef>
                <a:spcPct val="50000"/>
              </a:spcBef>
              <a:buFontTx/>
              <a:buChar char="•"/>
            </a:pPr>
            <a:r>
              <a:rPr lang="en-US" sz="2400" dirty="0">
                <a:latin typeface="Comic Sans MS" pitchFamily="66" charset="0"/>
                <a:cs typeface="Arial" charset="0"/>
              </a:rPr>
              <a:t>Problems</a:t>
            </a:r>
          </a:p>
          <a:p>
            <a:pPr lvl="1">
              <a:lnSpc>
                <a:spcPct val="50000"/>
              </a:lnSpc>
              <a:spcBef>
                <a:spcPct val="50000"/>
              </a:spcBef>
              <a:buFontTx/>
              <a:buChar char="•"/>
            </a:pPr>
            <a:r>
              <a:rPr lang="en-US" sz="2400" dirty="0">
                <a:latin typeface="Comic Sans MS" pitchFamily="66" charset="0"/>
                <a:cs typeface="Arial" charset="0"/>
              </a:rPr>
              <a:t>Produce inside of lock</a:t>
            </a:r>
          </a:p>
          <a:p>
            <a:pPr lvl="1">
              <a:lnSpc>
                <a:spcPct val="50000"/>
              </a:lnSpc>
              <a:spcBef>
                <a:spcPct val="50000"/>
              </a:spcBef>
              <a:buFontTx/>
              <a:buChar char="•"/>
            </a:pPr>
            <a:r>
              <a:rPr lang="en-US" sz="2400" dirty="0">
                <a:latin typeface="Comic Sans MS" pitchFamily="66" charset="0"/>
                <a:cs typeface="Arial" charset="0"/>
              </a:rPr>
              <a:t>Starvation</a:t>
            </a:r>
          </a:p>
          <a:p>
            <a:pPr lvl="1">
              <a:lnSpc>
                <a:spcPct val="50000"/>
              </a:lnSpc>
              <a:spcBef>
                <a:spcPct val="50000"/>
              </a:spcBef>
              <a:buFontTx/>
              <a:buChar char="•"/>
            </a:pPr>
            <a:r>
              <a:rPr lang="en-US" sz="2400" dirty="0">
                <a:latin typeface="Comic Sans MS" pitchFamily="66" charset="0"/>
                <a:cs typeface="Arial" charset="0"/>
              </a:rPr>
              <a:t>Busy wait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Better solution</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18</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533400" y="1447800"/>
            <a:ext cx="4033838" cy="334962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producer</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 produce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lock(empty);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data =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unlock(full);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dirty="0">
              <a:ln>
                <a:noFill/>
              </a:ln>
              <a:solidFill>
                <a:schemeClr val="tx1"/>
              </a:solidFill>
              <a:effectLst/>
              <a:uLnTx/>
              <a:uFillTx/>
              <a:latin typeface="Comic Sans MS" pitchFamily="66" charset="0"/>
              <a:cs typeface="Courier New" pitchFamily="49" charset="0"/>
            </a:endParaRPr>
          </a:p>
        </p:txBody>
      </p:sp>
      <p:sp>
        <p:nvSpPr>
          <p:cNvPr id="7" name="Rectangle 4"/>
          <p:cNvSpPr txBox="1">
            <a:spLocks noChangeArrowheads="1"/>
          </p:cNvSpPr>
          <p:nvPr/>
        </p:nvSpPr>
        <p:spPr>
          <a:xfrm>
            <a:off x="4729163" y="1447800"/>
            <a:ext cx="4033837" cy="3349625"/>
          </a:xfrm>
          <a:prstGeom prst="rect">
            <a:avLst/>
          </a:prstGeom>
          <a:noFill/>
          <a:ln>
            <a:solidFill>
              <a:schemeClr val="tx1"/>
            </a:solid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Process </a:t>
            </a:r>
            <a:r>
              <a:rPr kumimoji="0" lang="en-US" sz="2000" b="1"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consumer</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while(1)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lock(full);</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c = data;</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a:t>
            </a:r>
            <a:r>
              <a:rPr kumimoji="0" lang="en-US" sz="20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mutex</a:t>
            </a: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unlock(empty);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 consume 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endParaRPr kumimoji="0" lang="en-US" sz="2000" b="0" i="0" u="none" strike="noStrike" kern="1200" cap="none" spc="0" normalizeH="0" baseline="0" noProof="0" dirty="0">
              <a:ln>
                <a:noFill/>
              </a:ln>
              <a:solidFill>
                <a:schemeClr val="tx1"/>
              </a:solidFill>
              <a:effectLst/>
              <a:uLnTx/>
              <a:uFillTx/>
              <a:latin typeface="Comic Sans MS" pitchFamily="66" charset="0"/>
              <a:cs typeface="Courier New" pitchFamily="49" charset="0"/>
            </a:endParaRPr>
          </a:p>
        </p:txBody>
      </p:sp>
      <p:sp>
        <p:nvSpPr>
          <p:cNvPr id="8" name="Text Box 5"/>
          <p:cNvSpPr txBox="1">
            <a:spLocks noChangeArrowheads="1"/>
          </p:cNvSpPr>
          <p:nvPr/>
        </p:nvSpPr>
        <p:spPr bwMode="auto">
          <a:xfrm>
            <a:off x="762000" y="5138737"/>
            <a:ext cx="7772400" cy="1015663"/>
          </a:xfrm>
          <a:prstGeom prst="rect">
            <a:avLst/>
          </a:prstGeom>
          <a:noFill/>
          <a:ln w="9525">
            <a:noFill/>
            <a:miter lim="800000"/>
            <a:headEnd/>
            <a:tailEnd/>
          </a:ln>
          <a:effectLst/>
        </p:spPr>
        <p:txBody>
          <a:bodyPr>
            <a:spAutoFit/>
          </a:bodyPr>
          <a:lstStyle/>
          <a:p>
            <a:pPr>
              <a:spcBef>
                <a:spcPct val="50000"/>
              </a:spcBef>
              <a:buFontTx/>
              <a:buChar char="•"/>
            </a:pPr>
            <a:r>
              <a:rPr lang="en-US" sz="2400">
                <a:latin typeface="Comic Sans MS" pitchFamily="66" charset="0"/>
                <a:cs typeface="Arial" charset="0"/>
              </a:rPr>
              <a:t>How many mutexes are in use?</a:t>
            </a:r>
          </a:p>
          <a:p>
            <a:pPr>
              <a:spcBef>
                <a:spcPct val="50000"/>
              </a:spcBef>
              <a:buFontTx/>
              <a:buChar char="•"/>
            </a:pPr>
            <a:r>
              <a:rPr lang="en-US" sz="2400">
                <a:latin typeface="Comic Sans MS" pitchFamily="66" charset="0"/>
                <a:cs typeface="Arial" charset="0"/>
              </a:rPr>
              <a:t>What is the initial state of the mutexes?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p:txBody>
          <a:bodyPr/>
          <a:lstStyle/>
          <a:p>
            <a:pPr>
              <a:lnSpc>
                <a:spcPct val="120000"/>
              </a:lnSpc>
            </a:pPr>
            <a:r>
              <a:rPr lang="en-US" dirty="0" err="1" smtClean="0"/>
              <a:t>Mutex</a:t>
            </a:r>
            <a:r>
              <a:rPr lang="en-US" dirty="0" smtClean="0"/>
              <a:t> Locks</a:t>
            </a:r>
          </a:p>
          <a:p>
            <a:pPr>
              <a:lnSpc>
                <a:spcPct val="120000"/>
              </a:lnSpc>
            </a:pPr>
            <a:endParaRPr lang="en-US" dirty="0" smtClean="0"/>
          </a:p>
          <a:p>
            <a:pPr>
              <a:lnSpc>
                <a:spcPct val="120000"/>
              </a:lnSpc>
            </a:pPr>
            <a:r>
              <a:rPr lang="en-US" dirty="0" smtClean="0">
                <a:solidFill>
                  <a:srgbClr val="FF0000"/>
                </a:solidFill>
              </a:rPr>
              <a:t>Condition Variables</a:t>
            </a:r>
          </a:p>
          <a:p>
            <a:pPr>
              <a:lnSpc>
                <a:spcPct val="120000"/>
              </a:lnSpc>
            </a:pPr>
            <a:endParaRPr lang="en-US" dirty="0" smtClean="0"/>
          </a:p>
          <a:p>
            <a:pPr>
              <a:lnSpc>
                <a:spcPct val="120000"/>
              </a:lnSpc>
            </a:pPr>
            <a:r>
              <a:rPr lang="en-US" dirty="0" smtClean="0"/>
              <a:t>Read-Write Locks</a:t>
            </a:r>
          </a:p>
          <a:p>
            <a:pPr>
              <a:lnSpc>
                <a:spcPct val="120000"/>
              </a:lnSpc>
              <a:buNone/>
            </a:pPr>
            <a:endParaRPr lang="en-US" dirty="0" smtClean="0"/>
          </a:p>
        </p:txBody>
      </p:sp>
      <p:sp>
        <p:nvSpPr>
          <p:cNvPr id="4" name="Date Placeholder 3"/>
          <p:cNvSpPr>
            <a:spLocks noGrp="1"/>
          </p:cNvSpPr>
          <p:nvPr>
            <p:ph type="dt" sz="half" idx="11"/>
          </p:nvPr>
        </p:nvSpPr>
        <p:spPr/>
        <p:txBody>
          <a:bodyPr/>
          <a:lstStyle/>
          <a:p>
            <a:fld id="{EEFE7F6B-6605-4810-98F9-7BCB245DD291}" type="datetime1">
              <a:rPr lang="en-US" smtClean="0"/>
              <a:pPr/>
              <a:t>2/23/16</a:t>
            </a:fld>
            <a:endParaRPr lang="en-US"/>
          </a:p>
        </p:txBody>
      </p:sp>
      <p:sp>
        <p:nvSpPr>
          <p:cNvPr id="5" name="Slide Number Placeholder 4"/>
          <p:cNvSpPr>
            <a:spLocks noGrp="1"/>
          </p:cNvSpPr>
          <p:nvPr>
            <p:ph type="sldNum" sz="quarter" idx="10"/>
          </p:nvPr>
        </p:nvSpPr>
        <p:spPr/>
        <p:txBody>
          <a:bodyPr/>
          <a:lstStyle/>
          <a:p>
            <a:fld id="{B6F15528-21DE-4FAA-801E-634DDDAF4B2B}"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POSIX Thread Synchronization</a:t>
            </a:r>
            <a:endParaRPr lang="en-US" dirty="0"/>
          </a:p>
        </p:txBody>
      </p:sp>
      <p:sp>
        <p:nvSpPr>
          <p:cNvPr id="3" name="Subtitle 2"/>
          <p:cNvSpPr>
            <a:spLocks noGrp="1"/>
          </p:cNvSpPr>
          <p:nvPr>
            <p:ph type="subTitle" idx="1"/>
          </p:nvPr>
        </p:nvSpPr>
        <p:spPr/>
        <p:txBody>
          <a:bodyPr/>
          <a:lstStyle/>
          <a:p>
            <a:r>
              <a:rPr lang="en-US" smtClean="0"/>
              <a:t>Chapter 12 </a:t>
            </a:r>
            <a:r>
              <a:rPr lang="en-US" dirty="0" smtClean="0"/>
              <a:t>in textbook</a:t>
            </a:r>
          </a:p>
          <a:p>
            <a:endParaRPr lang="en-US" dirty="0" smtClean="0"/>
          </a:p>
          <a:p>
            <a:r>
              <a:rPr lang="en-US" sz="1800" dirty="0" smtClean="0"/>
              <a:t>Slides adopted and modified from Dr. </a:t>
            </a:r>
            <a:r>
              <a:rPr lang="en-US" sz="1800" dirty="0" err="1" smtClean="0"/>
              <a:t>Bettati</a:t>
            </a:r>
            <a:r>
              <a:rPr lang="en-US" sz="1800" dirty="0" smtClean="0"/>
              <a:t>.</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Condition Variables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B6F15528-21DE-4FAA-801E-634DDDAF4B2B}" type="slidenum">
              <a:rPr lang="en-US" smtClean="0"/>
              <a:pPr/>
              <a:t>20</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0" y="5486400"/>
            <a:ext cx="87630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100" b="0" i="0" u="none" strike="noStrike" kern="1200" cap="none" spc="0" normalizeH="0" baseline="0" noProof="0" dirty="0" smtClean="0">
                <a:ln>
                  <a:noFill/>
                </a:ln>
                <a:solidFill>
                  <a:schemeClr val="tx1"/>
                </a:solidFill>
                <a:effectLst/>
                <a:uLnTx/>
                <a:uFillTx/>
                <a:latin typeface="Comic Sans MS" pitchFamily="66" charset="0"/>
              </a:rPr>
              <a:t>When </a:t>
            </a:r>
            <a:r>
              <a:rPr kumimoji="0" lang="en-US" sz="2100" b="0" i="0" u="none" strike="noStrike" kern="1200" cap="none" spc="0" normalizeH="0" baseline="0" noProof="0" dirty="0" err="1" smtClean="0">
                <a:ln>
                  <a:noFill/>
                </a:ln>
                <a:solidFill>
                  <a:schemeClr val="tx1"/>
                </a:solidFill>
                <a:effectLst/>
                <a:uLnTx/>
                <a:uFillTx/>
                <a:latin typeface="Comic Sans MS" pitchFamily="66" charset="0"/>
              </a:rPr>
              <a:t>cond_wait</a:t>
            </a:r>
            <a:r>
              <a:rPr kumimoji="0" lang="en-US" sz="2100" b="0" i="0" u="none" strike="noStrike" kern="1200" cap="none" spc="0" normalizeH="0" baseline="0" noProof="0" dirty="0" smtClean="0">
                <a:ln>
                  <a:noFill/>
                </a:ln>
                <a:solidFill>
                  <a:schemeClr val="tx1"/>
                </a:solidFill>
                <a:effectLst/>
                <a:uLnTx/>
                <a:uFillTx/>
                <a:latin typeface="Comic Sans MS" pitchFamily="66" charset="0"/>
              </a:rPr>
              <a:t> returns, thread owns </a:t>
            </a:r>
            <a:r>
              <a:rPr kumimoji="0" lang="en-US" sz="2100" b="0" i="0" u="none" strike="noStrike" kern="1200" cap="none" spc="0" normalizeH="0" baseline="0" noProof="0" dirty="0" err="1" smtClean="0">
                <a:ln>
                  <a:noFill/>
                </a:ln>
                <a:solidFill>
                  <a:schemeClr val="tx1"/>
                </a:solidFill>
                <a:effectLst/>
                <a:uLnTx/>
                <a:uFillTx/>
                <a:latin typeface="Comic Sans MS" pitchFamily="66" charset="0"/>
              </a:rPr>
              <a:t>mutex</a:t>
            </a:r>
            <a:r>
              <a:rPr kumimoji="0" lang="en-US" sz="2100" b="0" i="0" u="none" strike="noStrike" kern="1200" cap="none" spc="0" normalizeH="0" baseline="0" noProof="0" dirty="0" smtClean="0">
                <a:ln>
                  <a:noFill/>
                </a:ln>
                <a:solidFill>
                  <a:schemeClr val="tx1"/>
                </a:solidFill>
                <a:effectLst/>
                <a:uLnTx/>
                <a:uFillTx/>
                <a:latin typeface="Comic Sans MS" pitchFamily="66" charset="0"/>
              </a:rPr>
              <a:t> and can test condition again.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100" b="0" i="0" u="none" strike="noStrike" kern="1200" cap="none" spc="0" normalizeH="0" baseline="0" noProof="0" dirty="0" smtClean="0">
                <a:ln>
                  <a:noFill/>
                </a:ln>
                <a:solidFill>
                  <a:schemeClr val="tx1"/>
                </a:solidFill>
                <a:effectLst/>
                <a:uLnTx/>
                <a:uFillTx/>
                <a:latin typeface="Comic Sans MS" pitchFamily="66" charset="0"/>
              </a:rPr>
              <a:t>Call </a:t>
            </a:r>
            <a:r>
              <a:rPr kumimoji="0" lang="en-US" sz="2100" b="0" i="0" u="none" strike="noStrike" kern="1200" cap="none" spc="0" normalizeH="0" baseline="0" noProof="0" dirty="0" err="1" smtClean="0">
                <a:ln>
                  <a:noFill/>
                </a:ln>
                <a:solidFill>
                  <a:schemeClr val="tx1"/>
                </a:solidFill>
                <a:effectLst/>
                <a:uLnTx/>
                <a:uFillTx/>
                <a:latin typeface="Comic Sans MS" pitchFamily="66" charset="0"/>
              </a:rPr>
              <a:t>cond_wait</a:t>
            </a:r>
            <a:r>
              <a:rPr kumimoji="0" lang="en-US" sz="2100" b="0" i="0" u="none" strike="noStrike" kern="1200" cap="none" spc="0" normalizeH="0" baseline="0" noProof="0" dirty="0" smtClean="0">
                <a:ln>
                  <a:noFill/>
                </a:ln>
                <a:solidFill>
                  <a:schemeClr val="tx1"/>
                </a:solidFill>
                <a:effectLst/>
                <a:uLnTx/>
                <a:uFillTx/>
                <a:latin typeface="Comic Sans MS" pitchFamily="66" charset="0"/>
              </a:rPr>
              <a:t> only if you own </a:t>
            </a:r>
            <a:r>
              <a:rPr kumimoji="0" lang="en-US" sz="2100" b="0" i="0" u="none" strike="noStrike" kern="1200" cap="none" spc="0" normalizeH="0" baseline="0" noProof="0" dirty="0" err="1" smtClean="0">
                <a:ln>
                  <a:noFill/>
                </a:ln>
                <a:solidFill>
                  <a:schemeClr val="tx1"/>
                </a:solidFill>
                <a:effectLst/>
                <a:uLnTx/>
                <a:uFillTx/>
                <a:latin typeface="Comic Sans MS" pitchFamily="66" charset="0"/>
              </a:rPr>
              <a:t>mutex</a:t>
            </a:r>
            <a:r>
              <a:rPr kumimoji="0" lang="en-US" sz="2100" b="0" i="0" u="none" strike="noStrike" kern="1200" cap="none" spc="0" normalizeH="0" baseline="0" noProof="0" dirty="0" smtClean="0">
                <a:ln>
                  <a:noFill/>
                </a:ln>
                <a:solidFill>
                  <a:schemeClr val="tx1"/>
                </a:solidFill>
                <a:effectLst/>
                <a:uLnTx/>
                <a:uFillTx/>
                <a:latin typeface="Comic Sans MS" pitchFamily="66" charset="0"/>
              </a:rPr>
              <a:t>!</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100" b="0" i="0" u="none" strike="noStrike" kern="1200" cap="none" spc="0" normalizeH="0" baseline="0" noProof="0" dirty="0">
              <a:ln>
                <a:noFill/>
              </a:ln>
              <a:solidFill>
                <a:schemeClr val="tx1"/>
              </a:solidFill>
              <a:effectLst/>
              <a:uLnTx/>
              <a:uFillTx/>
              <a:latin typeface="Comic Sans MS" pitchFamily="66" charset="0"/>
            </a:endParaRPr>
          </a:p>
        </p:txBody>
      </p:sp>
      <p:grpSp>
        <p:nvGrpSpPr>
          <p:cNvPr id="7" name="Group 13"/>
          <p:cNvGrpSpPr>
            <a:grpSpLocks/>
          </p:cNvGrpSpPr>
          <p:nvPr/>
        </p:nvGrpSpPr>
        <p:grpSpPr bwMode="auto">
          <a:xfrm>
            <a:off x="228600" y="3686175"/>
            <a:ext cx="8763000" cy="1724025"/>
            <a:chOff x="144" y="2466"/>
            <a:chExt cx="5520" cy="1086"/>
          </a:xfrm>
        </p:grpSpPr>
        <p:sp>
          <p:nvSpPr>
            <p:cNvPr id="8" name="Text Box 11"/>
            <p:cNvSpPr txBox="1">
              <a:spLocks noChangeArrowheads="1"/>
            </p:cNvSpPr>
            <p:nvPr/>
          </p:nvSpPr>
          <p:spPr bwMode="auto">
            <a:xfrm>
              <a:off x="3428" y="2870"/>
              <a:ext cx="2236" cy="682"/>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a:spAutoFit/>
            </a:bodyPr>
            <a:lstStyle/>
            <a:p>
              <a:pPr eaLnBrk="0" hangingPunct="0"/>
              <a:r>
                <a:rPr lang="en-US" sz="1600">
                  <a:latin typeface="Comic Sans MS" pitchFamily="66" charset="0"/>
                </a:rPr>
                <a:t> pthread_mutex_lock(&amp;m);</a:t>
              </a:r>
            </a:p>
            <a:p>
              <a:pPr eaLnBrk="0" hangingPunct="0"/>
              <a:r>
                <a:rPr lang="en-US" sz="1600">
                  <a:latin typeface="Comic Sans MS" pitchFamily="66" charset="0"/>
                </a:rPr>
                <a:t> x++;</a:t>
              </a:r>
            </a:p>
            <a:p>
              <a:pPr eaLnBrk="0" hangingPunct="0"/>
              <a:r>
                <a:rPr lang="en-US" sz="1600">
                  <a:latin typeface="Comic Sans MS" pitchFamily="66" charset="0"/>
                </a:rPr>
                <a:t> </a:t>
              </a:r>
              <a:r>
                <a:rPr lang="en-US" sz="1600" b="1">
                  <a:solidFill>
                    <a:schemeClr val="accent2"/>
                  </a:solidFill>
                  <a:latin typeface="Comic Sans MS" pitchFamily="66" charset="0"/>
                </a:rPr>
                <a:t>pthread_cond_signal(&amp;v);</a:t>
              </a:r>
              <a:endParaRPr lang="en-US" sz="1600">
                <a:latin typeface="Comic Sans MS" pitchFamily="66" charset="0"/>
              </a:endParaRPr>
            </a:p>
            <a:p>
              <a:pPr eaLnBrk="0" hangingPunct="0"/>
              <a:r>
                <a:rPr lang="en-US" sz="1600">
                  <a:latin typeface="Comic Sans MS" pitchFamily="66" charset="0"/>
                </a:rPr>
                <a:t> pthread_mutex_unlock(&amp;m);</a:t>
              </a:r>
            </a:p>
          </p:txBody>
        </p:sp>
        <p:sp>
          <p:nvSpPr>
            <p:cNvPr id="9" name="Text Box 10"/>
            <p:cNvSpPr txBox="1">
              <a:spLocks noChangeArrowheads="1"/>
            </p:cNvSpPr>
            <p:nvPr/>
          </p:nvSpPr>
          <p:spPr bwMode="auto">
            <a:xfrm>
              <a:off x="144" y="2466"/>
              <a:ext cx="2552" cy="989"/>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wrap="none">
              <a:spAutoFit/>
            </a:bodyPr>
            <a:lstStyle/>
            <a:p>
              <a:pPr eaLnBrk="0" hangingPunct="0"/>
              <a:r>
                <a:rPr lang="en-US" sz="1600">
                  <a:latin typeface="Comic Sans MS" pitchFamily="66" charset="0"/>
                </a:rPr>
                <a:t>pthread_mutex_lock(&amp;m);</a:t>
              </a:r>
            </a:p>
            <a:p>
              <a:pPr eaLnBrk="0" hangingPunct="0"/>
              <a:r>
                <a:rPr lang="en-US" sz="1600">
                  <a:latin typeface="Comic Sans MS" pitchFamily="66" charset="0"/>
                </a:rPr>
                <a:t>while (x != y) </a:t>
              </a:r>
            </a:p>
            <a:p>
              <a:pPr eaLnBrk="0" hangingPunct="0"/>
              <a:r>
                <a:rPr lang="en-US" sz="1600">
                  <a:latin typeface="Comic Sans MS" pitchFamily="66" charset="0"/>
                </a:rPr>
                <a:t>    </a:t>
              </a:r>
              <a:r>
                <a:rPr lang="en-US" sz="1600" b="1">
                  <a:solidFill>
                    <a:schemeClr val="accent2"/>
                  </a:solidFill>
                  <a:latin typeface="Comic Sans MS" pitchFamily="66" charset="0"/>
                </a:rPr>
                <a:t>pthread_cond_wait(&amp;v, &amp;m);</a:t>
              </a:r>
              <a:endParaRPr lang="en-US" sz="1600">
                <a:latin typeface="Comic Sans MS" pitchFamily="66" charset="0"/>
              </a:endParaRPr>
            </a:p>
            <a:p>
              <a:pPr eaLnBrk="0" hangingPunct="0"/>
              <a:r>
                <a:rPr lang="en-US" sz="1600">
                  <a:latin typeface="Comic Sans MS" pitchFamily="66" charset="0"/>
                </a:rPr>
                <a:t>/* now we are in the “critical section” */</a:t>
              </a:r>
            </a:p>
            <a:p>
              <a:pPr eaLnBrk="0" hangingPunct="0"/>
              <a:r>
                <a:rPr lang="en-US" sz="1600">
                  <a:latin typeface="Comic Sans MS" pitchFamily="66" charset="0"/>
                </a:rPr>
                <a:t>pthread_mutex_unlock(&amp;m);</a:t>
              </a:r>
            </a:p>
            <a:p>
              <a:pPr eaLnBrk="0" hangingPunct="0"/>
              <a:endParaRPr lang="en-US" sz="1600">
                <a:latin typeface="Comic Sans MS" pitchFamily="66" charset="0"/>
              </a:endParaRPr>
            </a:p>
          </p:txBody>
        </p:sp>
      </p:grpSp>
      <p:sp>
        <p:nvSpPr>
          <p:cNvPr id="10" name="Rectangle 5"/>
          <p:cNvSpPr>
            <a:spLocks noChangeArrowheads="1"/>
          </p:cNvSpPr>
          <p:nvPr/>
        </p:nvSpPr>
        <p:spPr bwMode="auto">
          <a:xfrm>
            <a:off x="685800" y="1371600"/>
            <a:ext cx="4114800" cy="685800"/>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0" hangingPunct="0"/>
            <a:r>
              <a:rPr lang="en-US">
                <a:latin typeface="Comic Sans MS" pitchFamily="66" charset="0"/>
              </a:rPr>
              <a:t>while (x != y);</a:t>
            </a:r>
          </a:p>
        </p:txBody>
      </p:sp>
      <p:sp>
        <p:nvSpPr>
          <p:cNvPr id="11" name="Text Box 4"/>
          <p:cNvSpPr txBox="1">
            <a:spLocks noChangeArrowheads="1"/>
          </p:cNvSpPr>
          <p:nvPr/>
        </p:nvSpPr>
        <p:spPr bwMode="auto">
          <a:xfrm>
            <a:off x="533400" y="1066800"/>
            <a:ext cx="4363695" cy="338554"/>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dirty="0">
                <a:latin typeface="Comic Sans MS" pitchFamily="66" charset="0"/>
              </a:rPr>
              <a:t>waiting for a particular condition (e.g. x==y)</a:t>
            </a:r>
          </a:p>
        </p:txBody>
      </p:sp>
      <p:sp>
        <p:nvSpPr>
          <p:cNvPr id="12" name="Text Box 9"/>
          <p:cNvSpPr txBox="1">
            <a:spLocks noChangeArrowheads="1"/>
          </p:cNvSpPr>
          <p:nvPr/>
        </p:nvSpPr>
        <p:spPr bwMode="auto">
          <a:xfrm>
            <a:off x="3733800" y="2309813"/>
            <a:ext cx="4511675" cy="1571625"/>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a:spAutoFit/>
          </a:bodyPr>
          <a:lstStyle/>
          <a:p>
            <a:pPr marL="304800" indent="-304800" eaLnBrk="0" hangingPunct="0">
              <a:buFont typeface="Arial" charset="0"/>
              <a:buNone/>
            </a:pPr>
            <a:r>
              <a:rPr lang="en-US" sz="1600">
                <a:latin typeface="Comic Sans MS" pitchFamily="66" charset="0"/>
              </a:rPr>
              <a:t>while (x != y):</a:t>
            </a:r>
          </a:p>
          <a:p>
            <a:pPr marL="304800" indent="-304800" eaLnBrk="0" hangingPunct="0">
              <a:buFont typeface="Arial" charset="0"/>
              <a:buAutoNum type="arabicPeriod"/>
            </a:pPr>
            <a:r>
              <a:rPr lang="en-US" sz="1600">
                <a:latin typeface="Comic Sans MS" pitchFamily="66" charset="0"/>
              </a:rPr>
              <a:t>lock a mutex</a:t>
            </a:r>
          </a:p>
          <a:p>
            <a:pPr marL="304800" indent="-304800" eaLnBrk="0" hangingPunct="0">
              <a:buFont typeface="Arial" charset="0"/>
              <a:buAutoNum type="arabicPeriod"/>
            </a:pPr>
            <a:r>
              <a:rPr lang="en-US" sz="1600">
                <a:latin typeface="Comic Sans MS" pitchFamily="66" charset="0"/>
              </a:rPr>
              <a:t>test the condition (x==y)</a:t>
            </a:r>
          </a:p>
          <a:p>
            <a:pPr marL="304800" indent="-304800" eaLnBrk="0" hangingPunct="0">
              <a:buFont typeface="Arial" charset="0"/>
              <a:buAutoNum type="arabicPeriod"/>
            </a:pPr>
            <a:r>
              <a:rPr lang="en-US" sz="1600">
                <a:latin typeface="Comic Sans MS" pitchFamily="66" charset="0"/>
              </a:rPr>
              <a:t>if TRUE, unlock mutex and exit loop</a:t>
            </a:r>
          </a:p>
          <a:p>
            <a:pPr marL="304800" indent="-304800" eaLnBrk="0" hangingPunct="0">
              <a:buFont typeface="Arial" charset="0"/>
              <a:buAutoNum type="arabicPeriod"/>
            </a:pPr>
            <a:r>
              <a:rPr lang="en-US" sz="1600">
                <a:latin typeface="Comic Sans MS" pitchFamily="66" charset="0"/>
              </a:rPr>
              <a:t>if FALSE, </a:t>
            </a:r>
            <a:r>
              <a:rPr lang="en-US" sz="1600" b="1">
                <a:solidFill>
                  <a:schemeClr val="accent2"/>
                </a:solidFill>
                <a:latin typeface="Comic Sans MS" pitchFamily="66" charset="0"/>
              </a:rPr>
              <a:t>suspend thread</a:t>
            </a:r>
            <a:r>
              <a:rPr lang="en-US" sz="1600">
                <a:latin typeface="Comic Sans MS" pitchFamily="66" charset="0"/>
              </a:rPr>
              <a:t> and unlock mutex (?!!!)</a:t>
            </a:r>
          </a:p>
        </p:txBody>
      </p:sp>
      <p:sp>
        <p:nvSpPr>
          <p:cNvPr id="13" name="Text Box 7"/>
          <p:cNvSpPr txBox="1">
            <a:spLocks noChangeArrowheads="1"/>
          </p:cNvSpPr>
          <p:nvPr/>
        </p:nvSpPr>
        <p:spPr bwMode="auto">
          <a:xfrm>
            <a:off x="5105400" y="2057400"/>
            <a:ext cx="3841116" cy="338554"/>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mic Sans MS" pitchFamily="66" charset="0"/>
              </a:rPr>
              <a:t>correct </a:t>
            </a:r>
            <a:r>
              <a:rPr lang="en-US" sz="1600" b="1">
                <a:solidFill>
                  <a:srgbClr val="FF0000"/>
                </a:solidFill>
                <a:latin typeface="Comic Sans MS" pitchFamily="66" charset="0"/>
              </a:rPr>
              <a:t>strategy</a:t>
            </a:r>
            <a:r>
              <a:rPr lang="en-US" sz="1600">
                <a:latin typeface="Comic Sans MS" pitchFamily="66" charset="0"/>
              </a:rPr>
              <a:t> to wait for condition</a:t>
            </a:r>
          </a:p>
        </p:txBody>
      </p:sp>
      <p:sp>
        <p:nvSpPr>
          <p:cNvPr id="14" name="Text Box 13"/>
          <p:cNvSpPr txBox="1">
            <a:spLocks noChangeArrowheads="1"/>
          </p:cNvSpPr>
          <p:nvPr/>
        </p:nvSpPr>
        <p:spPr bwMode="auto">
          <a:xfrm>
            <a:off x="5257800" y="1219200"/>
            <a:ext cx="2438400" cy="641350"/>
          </a:xfrm>
          <a:prstGeom prst="rect">
            <a:avLst/>
          </a:prstGeom>
          <a:noFill/>
          <a:ln w="12700">
            <a:noFill/>
            <a:miter lim="800000"/>
            <a:headEnd/>
            <a:tailEnd/>
          </a:ln>
          <a:effectLst/>
        </p:spPr>
        <p:txBody>
          <a:bodyPr>
            <a:spAutoFit/>
          </a:bodyPr>
          <a:lstStyle/>
          <a:p>
            <a:pPr>
              <a:spcBef>
                <a:spcPct val="50000"/>
              </a:spcBef>
            </a:pPr>
            <a:r>
              <a:rPr lang="en-US">
                <a:solidFill>
                  <a:srgbClr val="FF0000"/>
                </a:solidFill>
                <a:latin typeface="Comic Sans MS" pitchFamily="66" charset="0"/>
              </a:rPr>
              <a:t>GOAL: AVOID  BUSY WAIT</a:t>
            </a:r>
          </a:p>
        </p:txBody>
      </p:sp>
      <p:sp>
        <p:nvSpPr>
          <p:cNvPr id="15" name="Text Box 14"/>
          <p:cNvSpPr txBox="1">
            <a:spLocks noChangeArrowheads="1"/>
          </p:cNvSpPr>
          <p:nvPr/>
        </p:nvSpPr>
        <p:spPr bwMode="auto">
          <a:xfrm>
            <a:off x="381000" y="3276600"/>
            <a:ext cx="1295400" cy="366713"/>
          </a:xfrm>
          <a:prstGeom prst="rect">
            <a:avLst/>
          </a:prstGeom>
          <a:noFill/>
          <a:ln w="12700">
            <a:noFill/>
            <a:miter lim="800000"/>
            <a:headEnd/>
            <a:tailEnd/>
          </a:ln>
          <a:effectLst/>
        </p:spPr>
        <p:txBody>
          <a:bodyPr>
            <a:spAutoFit/>
          </a:bodyPr>
          <a:lstStyle/>
          <a:p>
            <a:pPr>
              <a:spcBef>
                <a:spcPct val="50000"/>
              </a:spcBef>
            </a:pPr>
            <a:r>
              <a:rPr lang="en-US">
                <a:latin typeface="Comic Sans MS" pitchFamily="66" charset="0"/>
              </a:rPr>
              <a:t>Thread 1</a:t>
            </a:r>
          </a:p>
        </p:txBody>
      </p:sp>
      <p:sp>
        <p:nvSpPr>
          <p:cNvPr id="16" name="Text Box 15"/>
          <p:cNvSpPr txBox="1">
            <a:spLocks noChangeArrowheads="1"/>
          </p:cNvSpPr>
          <p:nvPr/>
        </p:nvSpPr>
        <p:spPr bwMode="auto">
          <a:xfrm>
            <a:off x="5867400" y="3962400"/>
            <a:ext cx="1295400" cy="366713"/>
          </a:xfrm>
          <a:prstGeom prst="rect">
            <a:avLst/>
          </a:prstGeom>
          <a:noFill/>
          <a:ln w="12700">
            <a:noFill/>
            <a:miter lim="800000"/>
            <a:headEnd/>
            <a:tailEnd/>
          </a:ln>
          <a:effectLst/>
        </p:spPr>
        <p:txBody>
          <a:bodyPr>
            <a:spAutoFit/>
          </a:bodyPr>
          <a:lstStyle/>
          <a:p>
            <a:pPr>
              <a:spcBef>
                <a:spcPct val="50000"/>
              </a:spcBef>
            </a:pPr>
            <a:r>
              <a:rPr lang="en-US">
                <a:latin typeface="Comic Sans MS" pitchFamily="66" charset="0"/>
              </a:rPr>
              <a:t>Thread 2</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Condition Variables</a:t>
            </a:r>
            <a:endParaRPr lang="en-US" dirty="0"/>
          </a:p>
        </p:txBody>
      </p:sp>
      <p:sp>
        <p:nvSpPr>
          <p:cNvPr id="3" name="Content Placeholder 2"/>
          <p:cNvSpPr>
            <a:spLocks noGrp="1"/>
          </p:cNvSpPr>
          <p:nvPr>
            <p:ph idx="1"/>
          </p:nvPr>
        </p:nvSpPr>
        <p:spPr/>
        <p:txBody>
          <a:bodyPr/>
          <a:lstStyle/>
          <a:p>
            <a:r>
              <a:rPr lang="en-US" sz="2400" dirty="0" smtClean="0"/>
              <a:t>#include &lt;</a:t>
            </a:r>
            <a:r>
              <a:rPr lang="en-US" sz="2400" dirty="0" err="1" smtClean="0"/>
              <a:t>pthread.h</a:t>
            </a:r>
            <a:r>
              <a:rPr lang="en-US" sz="2400" dirty="0" smtClean="0"/>
              <a:t>&gt;</a:t>
            </a:r>
          </a:p>
          <a:p>
            <a:r>
              <a:rPr lang="en-US" sz="2400" dirty="0" err="1" smtClean="0"/>
              <a:t>pthread_cond_t</a:t>
            </a:r>
            <a:r>
              <a:rPr lang="en-US" sz="2400" dirty="0" smtClean="0"/>
              <a:t> </a:t>
            </a:r>
            <a:r>
              <a:rPr lang="en-US" sz="2400" dirty="0" err="1" smtClean="0"/>
              <a:t>cond</a:t>
            </a:r>
            <a:r>
              <a:rPr lang="en-US" sz="2400" dirty="0" smtClean="0"/>
              <a:t> = PTHREAD_COND_INITIALIZER;</a:t>
            </a:r>
          </a:p>
          <a:p>
            <a:r>
              <a:rPr lang="en-US" sz="2400" dirty="0" err="1" smtClean="0"/>
              <a:t>int</a:t>
            </a:r>
            <a:r>
              <a:rPr lang="en-US" sz="2400" dirty="0" smtClean="0"/>
              <a:t> </a:t>
            </a:r>
            <a:r>
              <a:rPr lang="en-US" sz="2400" dirty="0" err="1" smtClean="0"/>
              <a:t>pthread_cond_init</a:t>
            </a:r>
            <a:r>
              <a:rPr lang="en-US" sz="2400" dirty="0" smtClean="0"/>
              <a:t>(</a:t>
            </a:r>
            <a:r>
              <a:rPr lang="en-US" sz="2400" dirty="0" err="1" smtClean="0"/>
              <a:t>pthread_cond_t</a:t>
            </a:r>
            <a:r>
              <a:rPr lang="en-US" sz="2400" dirty="0" smtClean="0"/>
              <a:t> *</a:t>
            </a:r>
            <a:r>
              <a:rPr lang="en-US" sz="2400" dirty="0" err="1" smtClean="0"/>
              <a:t>cond</a:t>
            </a:r>
            <a:r>
              <a:rPr lang="en-US" sz="2400" dirty="0" smtClean="0"/>
              <a:t>, 				</a:t>
            </a:r>
            <a:r>
              <a:rPr lang="en-US" sz="2400" dirty="0" err="1" smtClean="0"/>
              <a:t>pthread_condattr_t</a:t>
            </a:r>
            <a:r>
              <a:rPr lang="en-US" sz="2400" dirty="0" smtClean="0"/>
              <a:t> *</a:t>
            </a:r>
            <a:r>
              <a:rPr lang="en-US" sz="2400" dirty="0" err="1" smtClean="0"/>
              <a:t>cond_attr</a:t>
            </a:r>
            <a:r>
              <a:rPr lang="en-US" sz="2400" dirty="0" smtClean="0"/>
              <a:t>);</a:t>
            </a:r>
          </a:p>
          <a:p>
            <a:r>
              <a:rPr lang="en-US" sz="2400" dirty="0" err="1" smtClean="0"/>
              <a:t>int</a:t>
            </a:r>
            <a:r>
              <a:rPr lang="en-US" sz="2400" dirty="0" smtClean="0"/>
              <a:t> </a:t>
            </a:r>
            <a:r>
              <a:rPr lang="en-US" sz="2400" dirty="0" err="1" smtClean="0"/>
              <a:t>pthread_cond_signal</a:t>
            </a:r>
            <a:r>
              <a:rPr lang="en-US" sz="2400" dirty="0" smtClean="0"/>
              <a:t>(</a:t>
            </a:r>
            <a:r>
              <a:rPr lang="en-US" sz="2400" dirty="0" err="1" smtClean="0"/>
              <a:t>pthread_cond_t</a:t>
            </a:r>
            <a:r>
              <a:rPr lang="en-US" sz="2400" dirty="0" smtClean="0"/>
              <a:t> *</a:t>
            </a:r>
            <a:r>
              <a:rPr lang="en-US" sz="2400" dirty="0" err="1" smtClean="0"/>
              <a:t>cond</a:t>
            </a:r>
            <a:r>
              <a:rPr lang="en-US" sz="2400" dirty="0" smtClean="0"/>
              <a:t>);</a:t>
            </a:r>
          </a:p>
          <a:p>
            <a:r>
              <a:rPr lang="en-US" sz="2400" dirty="0" err="1" smtClean="0"/>
              <a:t>int</a:t>
            </a:r>
            <a:r>
              <a:rPr lang="en-US" sz="2400" dirty="0" smtClean="0"/>
              <a:t> </a:t>
            </a:r>
            <a:r>
              <a:rPr lang="en-US" sz="2400" dirty="0" err="1" smtClean="0"/>
              <a:t>pthread_cond_broadcast</a:t>
            </a:r>
            <a:r>
              <a:rPr lang="en-US" sz="2400" dirty="0" smtClean="0"/>
              <a:t>(</a:t>
            </a:r>
            <a:r>
              <a:rPr lang="en-US" sz="2400" dirty="0" err="1" smtClean="0"/>
              <a:t>pthread_cond_t</a:t>
            </a:r>
            <a:r>
              <a:rPr lang="en-US" sz="2400" dirty="0" smtClean="0"/>
              <a:t> *</a:t>
            </a:r>
            <a:r>
              <a:rPr lang="en-US" sz="2400" dirty="0" err="1" smtClean="0"/>
              <a:t>cond</a:t>
            </a:r>
            <a:r>
              <a:rPr lang="en-US" sz="2400" dirty="0" smtClean="0"/>
              <a:t>);</a:t>
            </a:r>
          </a:p>
          <a:p>
            <a:r>
              <a:rPr lang="en-US" sz="2400" dirty="0" err="1" smtClean="0"/>
              <a:t>int</a:t>
            </a:r>
            <a:r>
              <a:rPr lang="en-US" sz="2400" dirty="0" smtClean="0"/>
              <a:t> </a:t>
            </a:r>
            <a:r>
              <a:rPr lang="en-US" sz="2400" dirty="0" err="1" smtClean="0"/>
              <a:t>pthread_cond_wait</a:t>
            </a:r>
            <a:r>
              <a:rPr lang="en-US" sz="2400" dirty="0" smtClean="0"/>
              <a:t>(</a:t>
            </a:r>
            <a:r>
              <a:rPr lang="en-US" sz="2400" dirty="0" err="1" smtClean="0"/>
              <a:t>pthread_cond_t</a:t>
            </a:r>
            <a:r>
              <a:rPr lang="en-US" sz="2400" dirty="0" smtClean="0"/>
              <a:t> *</a:t>
            </a:r>
            <a:r>
              <a:rPr lang="en-US" sz="2400" dirty="0" err="1" smtClean="0"/>
              <a:t>cond</a:t>
            </a:r>
            <a:r>
              <a:rPr lang="en-US" sz="2400" dirty="0" smtClean="0"/>
              <a:t>, 				</a:t>
            </a:r>
            <a:r>
              <a:rPr lang="en-US" sz="2400" dirty="0" err="1" smtClean="0"/>
              <a:t>pthread_mutex_t</a:t>
            </a:r>
            <a:r>
              <a:rPr lang="en-US" sz="2400" dirty="0" smtClean="0"/>
              <a:t> *</a:t>
            </a:r>
            <a:r>
              <a:rPr lang="en-US" sz="2400" dirty="0" err="1" smtClean="0"/>
              <a:t>mutex</a:t>
            </a:r>
            <a:r>
              <a:rPr lang="en-US" sz="2400" dirty="0" smtClean="0"/>
              <a:t>);</a:t>
            </a:r>
          </a:p>
          <a:p>
            <a:r>
              <a:rPr lang="en-US" sz="2400" dirty="0" err="1" smtClean="0"/>
              <a:t>int</a:t>
            </a:r>
            <a:r>
              <a:rPr lang="en-US" sz="2400" dirty="0" smtClean="0"/>
              <a:t> </a:t>
            </a:r>
            <a:r>
              <a:rPr lang="en-US" sz="2400" dirty="0" err="1" smtClean="0"/>
              <a:t>pthread_cond_timedwait</a:t>
            </a:r>
            <a:r>
              <a:rPr lang="en-US" sz="2400" dirty="0" smtClean="0"/>
              <a:t>(</a:t>
            </a:r>
            <a:r>
              <a:rPr lang="en-US" sz="2400" dirty="0" err="1" smtClean="0"/>
              <a:t>pthread_cond_t</a:t>
            </a:r>
            <a:r>
              <a:rPr lang="en-US" sz="2400" dirty="0" smtClean="0"/>
              <a:t> *</a:t>
            </a:r>
            <a:r>
              <a:rPr lang="en-US" sz="2400" dirty="0" err="1" smtClean="0"/>
              <a:t>cond</a:t>
            </a:r>
            <a:r>
              <a:rPr lang="en-US" sz="2400" dirty="0" smtClean="0"/>
              <a:t>, </a:t>
            </a:r>
            <a:r>
              <a:rPr lang="en-US" sz="2400" dirty="0" err="1" smtClean="0"/>
              <a:t>pthread_mutex_t</a:t>
            </a:r>
            <a:r>
              <a:rPr lang="en-US" sz="2400" dirty="0" smtClean="0"/>
              <a:t> *</a:t>
            </a:r>
            <a:r>
              <a:rPr lang="en-US" sz="2400" dirty="0" err="1" smtClean="0"/>
              <a:t>mutex</a:t>
            </a:r>
            <a:r>
              <a:rPr lang="en-US" sz="2400" dirty="0" smtClean="0"/>
              <a:t>, const </a:t>
            </a:r>
            <a:r>
              <a:rPr lang="en-US" sz="2400" dirty="0" err="1" smtClean="0"/>
              <a:t>struct</a:t>
            </a:r>
            <a:r>
              <a:rPr lang="en-US" sz="2400" dirty="0" smtClean="0"/>
              <a:t> </a:t>
            </a:r>
            <a:r>
              <a:rPr lang="en-US" sz="2400" dirty="0" err="1" smtClean="0"/>
              <a:t>timespec</a:t>
            </a:r>
            <a:r>
              <a:rPr lang="en-US" sz="2400" dirty="0" smtClean="0"/>
              <a:t> 		*</a:t>
            </a:r>
            <a:r>
              <a:rPr lang="en-US" sz="2400" dirty="0" err="1" smtClean="0"/>
              <a:t>abstime</a:t>
            </a:r>
            <a:r>
              <a:rPr lang="en-US" sz="2400" dirty="0" smtClean="0"/>
              <a:t>);</a:t>
            </a:r>
          </a:p>
          <a:p>
            <a:r>
              <a:rPr lang="en-US" sz="2400" dirty="0" err="1" smtClean="0"/>
              <a:t>int</a:t>
            </a:r>
            <a:r>
              <a:rPr lang="en-US" sz="2400" dirty="0" smtClean="0"/>
              <a:t> </a:t>
            </a:r>
            <a:r>
              <a:rPr lang="en-US" sz="2400" dirty="0" err="1" smtClean="0"/>
              <a:t>pthread_cond_destroy</a:t>
            </a:r>
            <a:r>
              <a:rPr lang="en-US" sz="2400" dirty="0" smtClean="0"/>
              <a:t>(</a:t>
            </a:r>
            <a:r>
              <a:rPr lang="en-US" sz="2400" dirty="0" err="1" smtClean="0"/>
              <a:t>pthread_cond_t</a:t>
            </a:r>
            <a:r>
              <a:rPr lang="en-US" sz="2400" dirty="0" smtClean="0"/>
              <a:t> *</a:t>
            </a:r>
            <a:r>
              <a:rPr lang="en-US" sz="2400" dirty="0" err="1" smtClean="0"/>
              <a:t>cond</a:t>
            </a:r>
            <a:r>
              <a:rPr lang="en-US" sz="2400" dirty="0" smtClean="0"/>
              <a:t>); </a:t>
            </a:r>
          </a:p>
        </p:txBody>
      </p:sp>
      <p:sp>
        <p:nvSpPr>
          <p:cNvPr id="4" name="Slide Number Placeholder 3"/>
          <p:cNvSpPr>
            <a:spLocks noGrp="1"/>
          </p:cNvSpPr>
          <p:nvPr>
            <p:ph type="sldNum" sz="quarter" idx="10"/>
          </p:nvPr>
        </p:nvSpPr>
        <p:spPr/>
        <p:txBody>
          <a:bodyPr/>
          <a:lstStyle/>
          <a:p>
            <a:fld id="{B6F15528-21DE-4FAA-801E-634DDDAF4B2B}" type="slidenum">
              <a:rPr lang="en-US" smtClean="0"/>
              <a:pPr/>
              <a:t>21</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Thread-Safe Barrier Locks</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22</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Box 3"/>
          <p:cNvSpPr txBox="1">
            <a:spLocks noChangeArrowheads="1"/>
          </p:cNvSpPr>
          <p:nvPr/>
        </p:nvSpPr>
        <p:spPr bwMode="auto">
          <a:xfrm>
            <a:off x="685800" y="1371600"/>
            <a:ext cx="6962162" cy="1323439"/>
          </a:xfrm>
          <a:prstGeom prst="rect">
            <a:avLst/>
          </a:prstGeom>
          <a:noFill/>
          <a:ln w="9525">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cs typeface="Courier New" pitchFamily="49" charset="0"/>
              </a:rPr>
              <a:t>/* shared variables */</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pthread_cond_t</a:t>
            </a:r>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bcond</a:t>
            </a:r>
            <a:r>
              <a:rPr lang="en-US" sz="1600" dirty="0">
                <a:latin typeface="Comic Sans MS" pitchFamily="66" charset="0"/>
                <a:cs typeface="Courier New" pitchFamily="49" charset="0"/>
              </a:rPr>
              <a:t>  = PTHREAD_CONT_INITIALIZER;</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pthread_mutex_t</a:t>
            </a:r>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bmutex</a:t>
            </a:r>
            <a:r>
              <a:rPr lang="en-US" sz="1600" dirty="0">
                <a:latin typeface="Comic Sans MS" pitchFamily="66" charset="0"/>
                <a:cs typeface="Courier New" pitchFamily="49" charset="0"/>
              </a:rPr>
              <a:t> = PTHREAD_MUTEX_INITIALIZER;</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count = 0; /* how many threads are waiting? */</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limit = 0; </a:t>
            </a:r>
          </a:p>
        </p:txBody>
      </p:sp>
      <p:sp>
        <p:nvSpPr>
          <p:cNvPr id="7" name="TextBox 4"/>
          <p:cNvSpPr txBox="1">
            <a:spLocks noChangeArrowheads="1"/>
          </p:cNvSpPr>
          <p:nvPr/>
        </p:nvSpPr>
        <p:spPr bwMode="auto">
          <a:xfrm>
            <a:off x="1828800" y="2971800"/>
            <a:ext cx="5102679" cy="3046988"/>
          </a:xfrm>
          <a:prstGeom prst="rect">
            <a:avLst/>
          </a:prstGeom>
          <a:solidFill>
            <a:schemeClr val="bg1"/>
          </a:solidFill>
          <a:ln w="9525">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initialize the barrier */</a:t>
            </a:r>
          </a:p>
          <a:p>
            <a:pPr eaLnBrk="0" hangingPunct="0"/>
            <a:r>
              <a:rPr lang="en-US" sz="1600" dirty="0" err="1">
                <a:latin typeface="Comic Sans MS" pitchFamily="66" charset="0"/>
              </a:rPr>
              <a:t>int</a:t>
            </a:r>
            <a:r>
              <a:rPr lang="en-US" sz="1600" dirty="0">
                <a:latin typeface="Comic Sans MS" pitchFamily="66" charset="0"/>
              </a:rPr>
              <a:t> </a:t>
            </a:r>
            <a:r>
              <a:rPr lang="en-US" sz="1600" b="1" dirty="0" err="1">
                <a:solidFill>
                  <a:srgbClr val="FF0000"/>
                </a:solidFill>
                <a:latin typeface="Comic Sans MS" pitchFamily="66" charset="0"/>
              </a:rPr>
              <a:t>initbarrier</a:t>
            </a:r>
            <a:r>
              <a:rPr lang="en-US" sz="1600" dirty="0">
                <a:latin typeface="Comic Sans MS" pitchFamily="66" charset="0"/>
              </a:rPr>
              <a:t>(</a:t>
            </a:r>
            <a:r>
              <a:rPr lang="en-US" sz="1600" dirty="0" err="1">
                <a:latin typeface="Comic Sans MS" pitchFamily="66" charset="0"/>
              </a:rPr>
              <a:t>int</a:t>
            </a:r>
            <a:r>
              <a:rPr lang="en-US" sz="1600" dirty="0">
                <a:latin typeface="Comic Sans MS" pitchFamily="66" charset="0"/>
              </a:rPr>
              <a:t> n) {</a:t>
            </a:r>
          </a:p>
          <a:p>
            <a:pPr eaLnBrk="0" hangingPunct="0"/>
            <a:r>
              <a:rPr lang="en-US" sz="1600" dirty="0">
                <a:latin typeface="Comic Sans MS" pitchFamily="66" charset="0"/>
              </a:rPr>
              <a:t>    </a:t>
            </a:r>
            <a:r>
              <a:rPr lang="en-US" sz="1600" dirty="0" err="1">
                <a:latin typeface="Comic Sans MS" pitchFamily="66" charset="0"/>
              </a:rPr>
              <a:t>int</a:t>
            </a:r>
            <a:r>
              <a:rPr lang="en-US" sz="1600" dirty="0">
                <a:latin typeface="Comic Sans MS" pitchFamily="66" charset="0"/>
              </a:rPr>
              <a:t> error;</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pthread_mutex_lock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return error;</a:t>
            </a:r>
          </a:p>
          <a:p>
            <a:pPr eaLnBrk="0" hangingPunct="0"/>
            <a:r>
              <a:rPr lang="en-US" sz="1600" dirty="0">
                <a:latin typeface="Comic Sans MS" pitchFamily="66" charset="0"/>
              </a:rPr>
              <a:t>    if (limit != 0) { /* don’t initialize barrier twice! */</a:t>
            </a:r>
          </a:p>
          <a:p>
            <a:pPr eaLnBrk="0" hangingPunct="0"/>
            <a:r>
              <a:rPr lang="en-US" sz="1600" dirty="0">
                <a:latin typeface="Comic Sans MS" pitchFamily="66" charset="0"/>
              </a:rPr>
              <a:t>        </a:t>
            </a:r>
            <a:r>
              <a:rPr lang="en-US" sz="1600" b="1" dirty="0" err="1">
                <a:solidFill>
                  <a:schemeClr val="accent2"/>
                </a:solidFill>
                <a:latin typeface="Comic Sans MS" pitchFamily="66" charset="0"/>
              </a:rPr>
              <a:t>pthread_mutex_unlock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return EINVAL;</a:t>
            </a:r>
          </a:p>
          <a:p>
            <a:pPr eaLnBrk="0" hangingPunct="0"/>
            <a:r>
              <a:rPr lang="en-US" sz="1600" dirty="0">
                <a:latin typeface="Comic Sans MS" pitchFamily="66" charset="0"/>
              </a:rPr>
              <a:t>    }</a:t>
            </a:r>
          </a:p>
          <a:p>
            <a:pPr eaLnBrk="0" hangingPunct="0"/>
            <a:r>
              <a:rPr lang="en-US" sz="1600" dirty="0">
                <a:latin typeface="Comic Sans MS" pitchFamily="66" charset="0"/>
              </a:rPr>
              <a:t>    limit = n;</a:t>
            </a:r>
          </a:p>
          <a:p>
            <a:pPr eaLnBrk="0" hangingPunct="0"/>
            <a:r>
              <a:rPr lang="en-US" sz="1600" dirty="0">
                <a:latin typeface="Comic Sans MS" pitchFamily="66" charset="0"/>
              </a:rPr>
              <a:t>    return </a:t>
            </a:r>
            <a:r>
              <a:rPr lang="en-US" sz="1600" b="1" dirty="0" err="1">
                <a:solidFill>
                  <a:schemeClr val="accent2"/>
                </a:solidFill>
                <a:latin typeface="Comic Sans MS" pitchFamily="66" charset="0"/>
              </a:rPr>
              <a:t>pthread_mutex_unlock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685800" y="1371600"/>
            <a:ext cx="6962162" cy="1323439"/>
          </a:xfrm>
          <a:prstGeom prst="rect">
            <a:avLst/>
          </a:prstGeom>
          <a:noFill/>
          <a:ln w="9525">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cs typeface="Courier New" pitchFamily="49" charset="0"/>
              </a:rPr>
              <a:t>/* shared variables */</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pthread_cond_t</a:t>
            </a:r>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bcond</a:t>
            </a:r>
            <a:r>
              <a:rPr lang="en-US" sz="1600" dirty="0">
                <a:latin typeface="Comic Sans MS" pitchFamily="66" charset="0"/>
                <a:cs typeface="Courier New" pitchFamily="49" charset="0"/>
              </a:rPr>
              <a:t>  = PTHREAD_CONT_INITIALIZER;</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pthread_mutex_t</a:t>
            </a:r>
            <a:r>
              <a:rPr lang="en-US" sz="1600" dirty="0">
                <a:latin typeface="Comic Sans MS" pitchFamily="66" charset="0"/>
                <a:cs typeface="Courier New" pitchFamily="49" charset="0"/>
              </a:rPr>
              <a:t> </a:t>
            </a:r>
            <a:r>
              <a:rPr lang="en-US" sz="1600" dirty="0" err="1">
                <a:latin typeface="Comic Sans MS" pitchFamily="66" charset="0"/>
                <a:cs typeface="Courier New" pitchFamily="49" charset="0"/>
              </a:rPr>
              <a:t>bmutex</a:t>
            </a:r>
            <a:r>
              <a:rPr lang="en-US" sz="1600" dirty="0">
                <a:latin typeface="Comic Sans MS" pitchFamily="66" charset="0"/>
                <a:cs typeface="Courier New" pitchFamily="49" charset="0"/>
              </a:rPr>
              <a:t> = PTHREAD_MUTEX_INITIALIZER;</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count = 0; /* how many threads are waiting? */</a:t>
            </a:r>
          </a:p>
          <a:p>
            <a:pPr eaLnBrk="0" hangingPunct="0"/>
            <a:r>
              <a:rPr lang="en-US" sz="1600" dirty="0">
                <a:latin typeface="Comic Sans MS" pitchFamily="66" charset="0"/>
                <a:cs typeface="Courier New" pitchFamily="49" charset="0"/>
              </a:rPr>
              <a:t>static </a:t>
            </a:r>
            <a:r>
              <a:rPr lang="en-US" sz="1600" dirty="0" err="1">
                <a:latin typeface="Comic Sans MS" pitchFamily="66" charset="0"/>
                <a:cs typeface="Courier New" pitchFamily="49" charset="0"/>
              </a:rPr>
              <a:t>int</a:t>
            </a:r>
            <a:r>
              <a:rPr lang="en-US" sz="1600" dirty="0">
                <a:latin typeface="Comic Sans MS" pitchFamily="66" charset="0"/>
                <a:cs typeface="Courier New" pitchFamily="49" charset="0"/>
              </a:rPr>
              <a:t> limit = 0; </a:t>
            </a:r>
          </a:p>
        </p:txBody>
      </p:sp>
      <p:sp>
        <p:nvSpPr>
          <p:cNvPr id="2" name="Title 1"/>
          <p:cNvSpPr>
            <a:spLocks noGrp="1"/>
          </p:cNvSpPr>
          <p:nvPr>
            <p:ph type="title"/>
          </p:nvPr>
        </p:nvSpPr>
        <p:spPr/>
        <p:txBody>
          <a:bodyPr/>
          <a:lstStyle/>
          <a:p>
            <a:r>
              <a:rPr lang="en-US" dirty="0" smtClean="0"/>
              <a:t>Example: Thread-Safe Barrier Locks</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7" name="TextBox 4"/>
          <p:cNvSpPr txBox="1">
            <a:spLocks noChangeArrowheads="1"/>
          </p:cNvSpPr>
          <p:nvPr/>
        </p:nvSpPr>
        <p:spPr bwMode="auto">
          <a:xfrm>
            <a:off x="2667000" y="1447800"/>
            <a:ext cx="5295039" cy="5016758"/>
          </a:xfrm>
          <a:prstGeom prst="rect">
            <a:avLst/>
          </a:prstGeom>
          <a:solidFill>
            <a:schemeClr val="bg1"/>
          </a:solidFill>
          <a:ln w="9525">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wait at barrier until all n threads arrive */</a:t>
            </a:r>
          </a:p>
          <a:p>
            <a:pPr eaLnBrk="0" hangingPunct="0"/>
            <a:r>
              <a:rPr lang="en-US" sz="1600" dirty="0" err="1">
                <a:latin typeface="Comic Sans MS" pitchFamily="66" charset="0"/>
              </a:rPr>
              <a:t>int</a:t>
            </a:r>
            <a:r>
              <a:rPr lang="en-US" sz="1600" dirty="0">
                <a:latin typeface="Comic Sans MS" pitchFamily="66" charset="0"/>
              </a:rPr>
              <a:t> </a:t>
            </a:r>
            <a:r>
              <a:rPr lang="en-US" sz="1600" b="1" dirty="0" err="1">
                <a:solidFill>
                  <a:srgbClr val="FF0000"/>
                </a:solidFill>
                <a:latin typeface="Comic Sans MS" pitchFamily="66" charset="0"/>
              </a:rPr>
              <a:t>waitbarrier</a:t>
            </a:r>
            <a:r>
              <a:rPr lang="en-US" sz="1600" dirty="0">
                <a:latin typeface="Comic Sans MS" pitchFamily="66" charset="0"/>
              </a:rPr>
              <a:t>(void) {</a:t>
            </a:r>
          </a:p>
          <a:p>
            <a:pPr eaLnBrk="0" hangingPunct="0"/>
            <a:r>
              <a:rPr lang="en-US" sz="1600" dirty="0">
                <a:latin typeface="Comic Sans MS" pitchFamily="66" charset="0"/>
              </a:rPr>
              <a:t>    </a:t>
            </a:r>
            <a:r>
              <a:rPr lang="en-US" sz="1600" dirty="0" err="1">
                <a:latin typeface="Comic Sans MS" pitchFamily="66" charset="0"/>
              </a:rPr>
              <a:t>int</a:t>
            </a:r>
            <a:r>
              <a:rPr lang="en-US" sz="1600" dirty="0">
                <a:latin typeface="Comic Sans MS" pitchFamily="66" charset="0"/>
              </a:rPr>
              <a:t> </a:t>
            </a:r>
            <a:r>
              <a:rPr lang="en-US" sz="1600" dirty="0" err="1">
                <a:latin typeface="Comic Sans MS" pitchFamily="66" charset="0"/>
              </a:rPr>
              <a:t>berror</a:t>
            </a:r>
            <a:r>
              <a:rPr lang="en-US" sz="1600" dirty="0">
                <a:latin typeface="Comic Sans MS" pitchFamily="66" charset="0"/>
              </a:rPr>
              <a:t> = 0;</a:t>
            </a:r>
          </a:p>
          <a:p>
            <a:pPr eaLnBrk="0" hangingPunct="0"/>
            <a:r>
              <a:rPr lang="en-US" sz="1600" dirty="0">
                <a:latin typeface="Comic Sans MS" pitchFamily="66" charset="0"/>
              </a:rPr>
              <a:t>    </a:t>
            </a:r>
            <a:r>
              <a:rPr lang="en-US" sz="1600" dirty="0" err="1">
                <a:latin typeface="Comic Sans MS" pitchFamily="66" charset="0"/>
              </a:rPr>
              <a:t>int</a:t>
            </a:r>
            <a:r>
              <a:rPr lang="en-US" sz="1600" dirty="0">
                <a:latin typeface="Comic Sans MS" pitchFamily="66" charset="0"/>
              </a:rPr>
              <a:t> error;</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pthread_mutex_lock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return error;</a:t>
            </a:r>
          </a:p>
          <a:p>
            <a:pPr eaLnBrk="0" hangingPunct="0"/>
            <a:r>
              <a:rPr lang="en-US" sz="1600" dirty="0">
                <a:latin typeface="Comic Sans MS" pitchFamily="66" charset="0"/>
              </a:rPr>
              <a:t>    if (limit &lt;= 0) { </a:t>
            </a:r>
            <a:r>
              <a:rPr lang="en-US" sz="1600" dirty="0">
                <a:solidFill>
                  <a:srgbClr val="FF0000"/>
                </a:solidFill>
                <a:latin typeface="Comic Sans MS" pitchFamily="66" charset="0"/>
              </a:rPr>
              <a:t>/* barrier not initialized?! */</a:t>
            </a:r>
          </a:p>
          <a:p>
            <a:pPr eaLnBrk="0" hangingPunct="0"/>
            <a:r>
              <a:rPr lang="en-US" sz="1600" dirty="0">
                <a:latin typeface="Comic Sans MS" pitchFamily="66" charset="0"/>
              </a:rPr>
              <a:t>        </a:t>
            </a:r>
            <a:r>
              <a:rPr lang="en-US" sz="1600" b="1" dirty="0" err="1">
                <a:solidFill>
                  <a:schemeClr val="accent2"/>
                </a:solidFill>
                <a:latin typeface="Comic Sans MS" pitchFamily="66" charset="0"/>
              </a:rPr>
              <a:t>pthread_mutex_unlock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return EINVAL;</a:t>
            </a:r>
          </a:p>
          <a:p>
            <a:pPr eaLnBrk="0" hangingPunct="0"/>
            <a:r>
              <a:rPr lang="en-US" sz="1600" dirty="0">
                <a:latin typeface="Comic Sans MS" pitchFamily="66" charset="0"/>
              </a:rPr>
              <a:t>    }</a:t>
            </a:r>
          </a:p>
          <a:p>
            <a:pPr eaLnBrk="0" hangingPunct="0"/>
            <a:r>
              <a:rPr lang="en-US" sz="1600" dirty="0">
                <a:latin typeface="Comic Sans MS" pitchFamily="66" charset="0"/>
              </a:rPr>
              <a:t>    count++;</a:t>
            </a:r>
          </a:p>
          <a:p>
            <a:pPr eaLnBrk="0" hangingPunct="0"/>
            <a:r>
              <a:rPr lang="en-US" sz="1600" dirty="0">
                <a:latin typeface="Comic Sans MS" pitchFamily="66" charset="0"/>
              </a:rPr>
              <a:t>    while ((count &lt; limit) &amp;&amp; !</a:t>
            </a:r>
            <a:r>
              <a:rPr lang="en-US" sz="1600" dirty="0" err="1">
                <a:latin typeface="Comic Sans MS" pitchFamily="66" charset="0"/>
              </a:rPr>
              <a:t>berror</a:t>
            </a:r>
            <a:r>
              <a:rPr lang="en-US" sz="1600" dirty="0">
                <a:latin typeface="Comic Sans MS" pitchFamily="66" charset="0"/>
              </a:rPr>
              <a:t>)</a:t>
            </a:r>
          </a:p>
          <a:p>
            <a:pPr eaLnBrk="0" hangingPunct="0"/>
            <a:r>
              <a:rPr lang="en-US" sz="1600" dirty="0">
                <a:latin typeface="Comic Sans MS" pitchFamily="66" charset="0"/>
              </a:rPr>
              <a:t>        </a:t>
            </a:r>
            <a:r>
              <a:rPr lang="en-US" sz="1600" dirty="0" err="1">
                <a:latin typeface="Comic Sans MS" pitchFamily="66" charset="0"/>
              </a:rPr>
              <a:t>berror</a:t>
            </a:r>
            <a:r>
              <a:rPr lang="en-US" sz="1600" dirty="0">
                <a:latin typeface="Comic Sans MS" pitchFamily="66" charset="0"/>
              </a:rPr>
              <a:t> = </a:t>
            </a:r>
            <a:r>
              <a:rPr lang="en-US" sz="1600" b="1" dirty="0" err="1">
                <a:solidFill>
                  <a:schemeClr val="accent2"/>
                </a:solidFill>
                <a:latin typeface="Comic Sans MS" pitchFamily="66" charset="0"/>
              </a:rPr>
              <a:t>pthread_cond_wait</a:t>
            </a:r>
            <a:r>
              <a:rPr lang="en-US" sz="1600" dirty="0">
                <a:latin typeface="Comic Sans MS" pitchFamily="66" charset="0"/>
              </a:rPr>
              <a:t>(&amp;</a:t>
            </a:r>
            <a:r>
              <a:rPr lang="en-US" sz="1600" dirty="0" err="1">
                <a:latin typeface="Comic Sans MS" pitchFamily="66" charset="0"/>
              </a:rPr>
              <a:t>bcond</a:t>
            </a:r>
            <a:r>
              <a:rPr lang="en-US" sz="1600" dirty="0">
                <a:latin typeface="Comic Sans MS" pitchFamily="66" charset="0"/>
              </a:rPr>
              <a:t>, &amp;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if (!</a:t>
            </a:r>
            <a:r>
              <a:rPr lang="en-US" sz="1600" dirty="0" err="1">
                <a:latin typeface="Comic Sans MS" pitchFamily="66" charset="0"/>
              </a:rPr>
              <a:t>berror</a:t>
            </a:r>
            <a:r>
              <a:rPr lang="en-US" sz="1600" dirty="0">
                <a:latin typeface="Comic Sans MS" pitchFamily="66" charset="0"/>
              </a:rPr>
              <a:t>) </a:t>
            </a:r>
            <a:r>
              <a:rPr lang="en-US" sz="1600" dirty="0">
                <a:solidFill>
                  <a:srgbClr val="FF0000"/>
                </a:solidFill>
                <a:latin typeface="Comic Sans MS" pitchFamily="66" charset="0"/>
              </a:rPr>
              <a:t>/* wake up everybody */</a:t>
            </a:r>
          </a:p>
          <a:p>
            <a:pPr eaLnBrk="0" hangingPunct="0"/>
            <a:r>
              <a:rPr lang="en-US" sz="1600" dirty="0">
                <a:latin typeface="Comic Sans MS" pitchFamily="66" charset="0"/>
              </a:rPr>
              <a:t>        </a:t>
            </a:r>
            <a:r>
              <a:rPr lang="en-US" sz="1600" dirty="0" err="1">
                <a:latin typeface="Comic Sans MS" pitchFamily="66" charset="0"/>
              </a:rPr>
              <a:t>berror</a:t>
            </a:r>
            <a:r>
              <a:rPr lang="en-US" sz="1600" dirty="0">
                <a:latin typeface="Comic Sans MS" pitchFamily="66" charset="0"/>
              </a:rPr>
              <a:t> = </a:t>
            </a:r>
            <a:r>
              <a:rPr lang="en-US" sz="1600" b="1" dirty="0" err="1">
                <a:solidFill>
                  <a:schemeClr val="accent2"/>
                </a:solidFill>
                <a:latin typeface="Comic Sans MS" pitchFamily="66" charset="0"/>
              </a:rPr>
              <a:t>pthread_cond_broadcast</a:t>
            </a:r>
            <a:r>
              <a:rPr lang="en-US" sz="1600" dirty="0">
                <a:latin typeface="Comic Sans MS" pitchFamily="66" charset="0"/>
              </a:rPr>
              <a:t>(&amp;</a:t>
            </a:r>
            <a:r>
              <a:rPr lang="en-US" sz="1600" dirty="0" err="1">
                <a:latin typeface="Comic Sans MS" pitchFamily="66" charset="0"/>
              </a:rPr>
              <a:t>bcond</a:t>
            </a:r>
            <a:r>
              <a:rPr lang="en-US" sz="1600" dirty="0">
                <a:latin typeface="Comic Sans MS" pitchFamily="66" charset="0"/>
              </a:rPr>
              <a:t>);</a:t>
            </a:r>
          </a:p>
          <a:p>
            <a:pPr eaLnBrk="0" hangingPunct="0"/>
            <a:r>
              <a:rPr lang="en-US" sz="1600" dirty="0">
                <a:latin typeface="Comic Sans MS" pitchFamily="66" charset="0"/>
              </a:rPr>
              <a:t>    error = </a:t>
            </a:r>
            <a:r>
              <a:rPr lang="en-US" sz="1600" b="1" dirty="0" err="1">
                <a:solidFill>
                  <a:schemeClr val="accent2"/>
                </a:solidFill>
                <a:latin typeface="Comic Sans MS" pitchFamily="66" charset="0"/>
              </a:rPr>
              <a:t>pthread_mutex_unlock</a:t>
            </a:r>
            <a:r>
              <a:rPr lang="en-US" sz="1600" dirty="0">
                <a:latin typeface="Comic Sans MS" pitchFamily="66" charset="0"/>
              </a:rPr>
              <a:t>(&amp;</a:t>
            </a:r>
            <a:r>
              <a:rPr lang="en-US" sz="1600" dirty="0" err="1">
                <a:latin typeface="Comic Sans MS" pitchFamily="66" charset="0"/>
              </a:rPr>
              <a:t>bmutex</a:t>
            </a:r>
            <a:r>
              <a:rPr lang="en-US" sz="1600" dirty="0">
                <a:latin typeface="Comic Sans MS" pitchFamily="66" charset="0"/>
              </a:rPr>
              <a:t>);</a:t>
            </a:r>
          </a:p>
          <a:p>
            <a:pPr eaLnBrk="0" hangingPunct="0"/>
            <a:r>
              <a:rPr lang="en-US" sz="1600" dirty="0">
                <a:latin typeface="Comic Sans MS" pitchFamily="66" charset="0"/>
              </a:rPr>
              <a:t>    if (</a:t>
            </a:r>
            <a:r>
              <a:rPr lang="en-US" sz="1600" dirty="0" err="1">
                <a:latin typeface="Comic Sans MS" pitchFamily="66" charset="0"/>
              </a:rPr>
              <a:t>berror</a:t>
            </a:r>
            <a:r>
              <a:rPr lang="en-US" sz="1600" dirty="0">
                <a:latin typeface="Comic Sans MS" pitchFamily="66" charset="0"/>
              </a:rPr>
              <a:t>)</a:t>
            </a:r>
          </a:p>
          <a:p>
            <a:pPr eaLnBrk="0" hangingPunct="0"/>
            <a:r>
              <a:rPr lang="en-US" sz="1600" dirty="0">
                <a:latin typeface="Comic Sans MS" pitchFamily="66" charset="0"/>
              </a:rPr>
              <a:t>      return </a:t>
            </a:r>
            <a:r>
              <a:rPr lang="en-US" sz="1600" dirty="0" err="1">
                <a:latin typeface="Comic Sans MS" pitchFamily="66" charset="0"/>
              </a:rPr>
              <a:t>berror</a:t>
            </a:r>
            <a:r>
              <a:rPr lang="en-US" sz="1600" dirty="0">
                <a:latin typeface="Comic Sans MS" pitchFamily="66" charset="0"/>
              </a:rPr>
              <a:t>;</a:t>
            </a:r>
          </a:p>
          <a:p>
            <a:pPr eaLnBrk="0" hangingPunct="0"/>
            <a:r>
              <a:rPr lang="en-US" sz="1600" dirty="0">
                <a:latin typeface="Comic Sans MS" pitchFamily="66" charset="0"/>
              </a:rPr>
              <a:t>    return error;</a:t>
            </a:r>
          </a:p>
          <a:p>
            <a:pPr eaLnBrk="0" hangingPunct="0"/>
            <a:r>
              <a:rPr lang="en-US" sz="1600" dirty="0">
                <a:latin typeface="Comic Sans MS" pitchFamily="66" charset="0"/>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 Wait on Condition Variables</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24</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 Box 4"/>
          <p:cNvSpPr txBox="1">
            <a:spLocks noChangeArrowheads="1"/>
          </p:cNvSpPr>
          <p:nvPr/>
        </p:nvSpPr>
        <p:spPr bwMode="auto">
          <a:xfrm>
            <a:off x="1295400" y="2514600"/>
            <a:ext cx="5698996" cy="1323439"/>
          </a:xfrm>
          <a:prstGeom prst="rect">
            <a:avLst/>
          </a:prstGeom>
          <a:solidFill>
            <a:schemeClr val="bg1"/>
          </a:solidFill>
          <a:ln w="12700">
            <a:solidFill>
              <a:schemeClr val="tx1"/>
            </a:solidFill>
            <a:miter lim="800000"/>
            <a:headEnd/>
            <a:tailEnd/>
          </a:ln>
          <a:effectLst>
            <a:outerShdw blurRad="63500" dist="38099" dir="2700000" algn="ctr" rotWithShape="0">
              <a:schemeClr val="bg2">
                <a:alpha val="74998"/>
              </a:schemeClr>
            </a:outerShdw>
          </a:effectLst>
        </p:spPr>
        <p:txBody>
          <a:bodyPr wrap="none">
            <a:spAutoFit/>
          </a:bodyPr>
          <a:lstStyle/>
          <a:p>
            <a:pPr eaLnBrk="0" hangingPunct="0"/>
            <a:r>
              <a:rPr lang="en-US" sz="1600" dirty="0">
                <a:latin typeface="Comic Sans MS" pitchFamily="66" charset="0"/>
              </a:rPr>
              <a:t>#include &lt;</a:t>
            </a:r>
            <a:r>
              <a:rPr lang="en-US" sz="1600" dirty="0" err="1">
                <a:latin typeface="Comic Sans MS" pitchFamily="66" charset="0"/>
              </a:rPr>
              <a:t>pthread.h</a:t>
            </a:r>
            <a:r>
              <a:rPr lang="en-US" sz="1600" dirty="0">
                <a:latin typeface="Comic Sans MS" pitchFamily="66" charset="0"/>
              </a:rPr>
              <a:t>&gt;</a:t>
            </a:r>
          </a:p>
          <a:p>
            <a:pPr eaLnBrk="0" hangingPunct="0"/>
            <a:endParaRPr lang="en-US" sz="1600" dirty="0">
              <a:latin typeface="Comic Sans MS" pitchFamily="66" charset="0"/>
            </a:endParaRPr>
          </a:p>
          <a:p>
            <a:pPr eaLnBrk="0" hangingPunct="0"/>
            <a:r>
              <a:rPr lang="en-US" sz="1600" dirty="0" err="1">
                <a:latin typeface="Comic Sans MS" pitchFamily="66" charset="0"/>
              </a:rPr>
              <a:t>int</a:t>
            </a:r>
            <a:r>
              <a:rPr lang="en-US" sz="1600" dirty="0">
                <a:latin typeface="Comic Sans MS" pitchFamily="66" charset="0"/>
              </a:rPr>
              <a:t> </a:t>
            </a:r>
            <a:r>
              <a:rPr lang="en-US" sz="1600" dirty="0" err="1">
                <a:latin typeface="Comic Sans MS" pitchFamily="66" charset="0"/>
              </a:rPr>
              <a:t>pthread_cond_</a:t>
            </a:r>
            <a:r>
              <a:rPr lang="en-US" sz="1600" b="1" dirty="0" err="1">
                <a:latin typeface="Comic Sans MS" pitchFamily="66" charset="0"/>
              </a:rPr>
              <a:t>timed</a:t>
            </a:r>
            <a:r>
              <a:rPr lang="en-US" sz="1600" dirty="0" err="1">
                <a:latin typeface="Comic Sans MS" pitchFamily="66" charset="0"/>
              </a:rPr>
              <a:t>wait</a:t>
            </a:r>
            <a:r>
              <a:rPr lang="en-US" sz="1600" dirty="0">
                <a:latin typeface="Comic Sans MS" pitchFamily="66" charset="0"/>
              </a:rPr>
              <a:t>(      </a:t>
            </a:r>
            <a:r>
              <a:rPr lang="en-US" sz="1600" dirty="0" err="1">
                <a:latin typeface="Comic Sans MS" pitchFamily="66" charset="0"/>
              </a:rPr>
              <a:t>pthread_cond_t</a:t>
            </a:r>
            <a:r>
              <a:rPr lang="en-US" sz="1600" dirty="0">
                <a:latin typeface="Comic Sans MS" pitchFamily="66" charset="0"/>
              </a:rPr>
              <a:t>  * </a:t>
            </a:r>
            <a:r>
              <a:rPr lang="en-US" sz="1600" dirty="0" err="1">
                <a:latin typeface="Comic Sans MS" pitchFamily="66" charset="0"/>
              </a:rPr>
              <a:t>cond</a:t>
            </a:r>
            <a:r>
              <a:rPr lang="en-US" sz="1600" dirty="0">
                <a:latin typeface="Comic Sans MS" pitchFamily="66" charset="0"/>
              </a:rPr>
              <a:t>,</a:t>
            </a:r>
          </a:p>
          <a:p>
            <a:pPr eaLnBrk="0" hangingPunct="0"/>
            <a:r>
              <a:rPr lang="en-US" sz="1600" dirty="0">
                <a:latin typeface="Comic Sans MS" pitchFamily="66" charset="0"/>
              </a:rPr>
              <a:t>                                 </a:t>
            </a:r>
            <a:r>
              <a:rPr lang="en-US" sz="1600" dirty="0" err="1">
                <a:latin typeface="Comic Sans MS" pitchFamily="66" charset="0"/>
              </a:rPr>
              <a:t>pthread_mutex_t</a:t>
            </a:r>
            <a:r>
              <a:rPr lang="en-US" sz="1600" dirty="0">
                <a:latin typeface="Comic Sans MS" pitchFamily="66" charset="0"/>
              </a:rPr>
              <a:t> * </a:t>
            </a:r>
            <a:r>
              <a:rPr lang="en-US" sz="1600" dirty="0" err="1">
                <a:latin typeface="Comic Sans MS" pitchFamily="66" charset="0"/>
              </a:rPr>
              <a:t>mutex</a:t>
            </a:r>
            <a:r>
              <a:rPr lang="en-US" sz="1600" dirty="0">
                <a:latin typeface="Comic Sans MS" pitchFamily="66" charset="0"/>
              </a:rPr>
              <a:t>,</a:t>
            </a:r>
          </a:p>
          <a:p>
            <a:pPr eaLnBrk="0" hangingPunct="0"/>
            <a:r>
              <a:rPr lang="en-US" sz="1600" dirty="0">
                <a:latin typeface="Comic Sans MS" pitchFamily="66" charset="0"/>
              </a:rPr>
              <a:t>                           </a:t>
            </a:r>
            <a:r>
              <a:rPr lang="en-US" sz="1600" b="1" dirty="0">
                <a:latin typeface="Comic Sans MS" pitchFamily="66" charset="0"/>
              </a:rPr>
              <a:t>const </a:t>
            </a:r>
            <a:r>
              <a:rPr lang="en-US" sz="1600" b="1" dirty="0" err="1">
                <a:latin typeface="Comic Sans MS" pitchFamily="66" charset="0"/>
              </a:rPr>
              <a:t>struct</a:t>
            </a:r>
            <a:r>
              <a:rPr lang="en-US" sz="1600" b="1" dirty="0">
                <a:latin typeface="Comic Sans MS" pitchFamily="66" charset="0"/>
              </a:rPr>
              <a:t> </a:t>
            </a:r>
            <a:r>
              <a:rPr lang="en-US" sz="1600" b="1" dirty="0" err="1">
                <a:latin typeface="Comic Sans MS" pitchFamily="66" charset="0"/>
              </a:rPr>
              <a:t>timespec</a:t>
            </a:r>
            <a:r>
              <a:rPr lang="en-US" sz="1600" b="1" dirty="0">
                <a:latin typeface="Comic Sans MS" pitchFamily="66" charset="0"/>
              </a:rPr>
              <a:t> * </a:t>
            </a:r>
            <a:r>
              <a:rPr lang="en-US" sz="1600" b="1" dirty="0" err="1">
                <a:latin typeface="Comic Sans MS" pitchFamily="66" charset="0"/>
              </a:rPr>
              <a:t>abstime</a:t>
            </a:r>
            <a:r>
              <a:rPr lang="en-US" sz="1600" dirty="0">
                <a:latin typeface="Comic Sans MS" pitchFamily="66" charset="0"/>
              </a:rPr>
              <a:t>);</a:t>
            </a:r>
          </a:p>
        </p:txBody>
      </p:sp>
      <p:sp>
        <p:nvSpPr>
          <p:cNvPr id="7" name="Text Box 4"/>
          <p:cNvSpPr txBox="1">
            <a:spLocks noChangeArrowheads="1"/>
          </p:cNvSpPr>
          <p:nvPr/>
        </p:nvSpPr>
        <p:spPr bwMode="auto">
          <a:xfrm>
            <a:off x="1219200" y="4375150"/>
            <a:ext cx="6934200" cy="366713"/>
          </a:xfrm>
          <a:prstGeom prst="rect">
            <a:avLst/>
          </a:prstGeom>
          <a:noFill/>
          <a:ln w="12700">
            <a:noFill/>
            <a:miter lim="800000"/>
            <a:headEnd/>
            <a:tailEnd/>
          </a:ln>
          <a:effectLst/>
        </p:spPr>
        <p:txBody>
          <a:bodyPr>
            <a:spAutoFit/>
          </a:bodyPr>
          <a:lstStyle/>
          <a:p>
            <a:pPr>
              <a:spcBef>
                <a:spcPct val="50000"/>
              </a:spcBef>
            </a:pPr>
            <a:r>
              <a:rPr lang="en-US">
                <a:latin typeface="Comic Sans MS" pitchFamily="66" charset="0"/>
              </a:rPr>
              <a:t>Used for waiting for a limited time, instead of indefinitely.</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p:txBody>
          <a:bodyPr/>
          <a:lstStyle/>
          <a:p>
            <a:pPr>
              <a:lnSpc>
                <a:spcPct val="120000"/>
              </a:lnSpc>
            </a:pPr>
            <a:r>
              <a:rPr lang="en-US" dirty="0" err="1" smtClean="0"/>
              <a:t>Mutex</a:t>
            </a:r>
            <a:r>
              <a:rPr lang="en-US" dirty="0" smtClean="0"/>
              <a:t> Locks</a:t>
            </a:r>
          </a:p>
          <a:p>
            <a:pPr>
              <a:lnSpc>
                <a:spcPct val="120000"/>
              </a:lnSpc>
            </a:pPr>
            <a:endParaRPr lang="en-US" dirty="0" smtClean="0"/>
          </a:p>
          <a:p>
            <a:pPr>
              <a:lnSpc>
                <a:spcPct val="120000"/>
              </a:lnSpc>
            </a:pPr>
            <a:r>
              <a:rPr lang="en-US" dirty="0" smtClean="0"/>
              <a:t>Condition Variables</a:t>
            </a:r>
          </a:p>
          <a:p>
            <a:pPr>
              <a:lnSpc>
                <a:spcPct val="120000"/>
              </a:lnSpc>
            </a:pPr>
            <a:endParaRPr lang="en-US" dirty="0" smtClean="0"/>
          </a:p>
          <a:p>
            <a:pPr>
              <a:lnSpc>
                <a:spcPct val="120000"/>
              </a:lnSpc>
            </a:pPr>
            <a:r>
              <a:rPr lang="en-US" dirty="0" smtClean="0">
                <a:solidFill>
                  <a:srgbClr val="FF0000"/>
                </a:solidFill>
              </a:rPr>
              <a:t>Read-Write Locks</a:t>
            </a:r>
          </a:p>
          <a:p>
            <a:pPr>
              <a:lnSpc>
                <a:spcPct val="120000"/>
              </a:lnSpc>
              <a:buNone/>
            </a:pPr>
            <a:endParaRPr lang="en-US" dirty="0" smtClean="0"/>
          </a:p>
        </p:txBody>
      </p:sp>
      <p:sp>
        <p:nvSpPr>
          <p:cNvPr id="4" name="Date Placeholder 3"/>
          <p:cNvSpPr>
            <a:spLocks noGrp="1"/>
          </p:cNvSpPr>
          <p:nvPr>
            <p:ph type="dt" sz="half" idx="11"/>
          </p:nvPr>
        </p:nvSpPr>
        <p:spPr/>
        <p:txBody>
          <a:bodyPr/>
          <a:lstStyle/>
          <a:p>
            <a:fld id="{EEFE7F6B-6605-4810-98F9-7BCB245DD291}" type="datetime1">
              <a:rPr lang="en-US" smtClean="0"/>
              <a:pPr/>
              <a:t>2/23/16</a:t>
            </a:fld>
            <a:endParaRPr lang="en-US"/>
          </a:p>
        </p:txBody>
      </p:sp>
      <p:sp>
        <p:nvSpPr>
          <p:cNvPr id="5" name="Slide Number Placeholder 4"/>
          <p:cNvSpPr>
            <a:spLocks noGrp="1"/>
          </p:cNvSpPr>
          <p:nvPr>
            <p:ph type="sldNum" sz="quarter" idx="10"/>
          </p:nvPr>
        </p:nvSpPr>
        <p:spPr/>
        <p:txBody>
          <a:bodyPr/>
          <a:lstStyle/>
          <a:p>
            <a:fld id="{B6F15528-21DE-4FAA-801E-634DDDAF4B2B}"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Locks</a:t>
            </a:r>
            <a:endParaRPr lang="en-US" dirty="0"/>
          </a:p>
        </p:txBody>
      </p:sp>
      <p:sp>
        <p:nvSpPr>
          <p:cNvPr id="3" name="Content Placeholder 2"/>
          <p:cNvSpPr>
            <a:spLocks noGrp="1"/>
          </p:cNvSpPr>
          <p:nvPr>
            <p:ph idx="1"/>
          </p:nvPr>
        </p:nvSpPr>
        <p:spPr/>
        <p:txBody>
          <a:bodyPr/>
          <a:lstStyle/>
          <a:p>
            <a:r>
              <a:rPr lang="en-US" dirty="0" smtClean="0"/>
              <a:t>R/W locks differentiate between exclusive (write) and shared (read) access.</a:t>
            </a:r>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26</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 Box 1029"/>
          <p:cNvSpPr txBox="1">
            <a:spLocks noChangeArrowheads="1"/>
          </p:cNvSpPr>
          <p:nvPr/>
        </p:nvSpPr>
        <p:spPr bwMode="auto">
          <a:xfrm>
            <a:off x="762000" y="2133600"/>
            <a:ext cx="5436104" cy="1077218"/>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dirty="0">
                <a:latin typeface="Comic Sans MS" pitchFamily="66" charset="0"/>
              </a:rPr>
              <a:t>#include &lt;</a:t>
            </a:r>
            <a:r>
              <a:rPr lang="en-US" sz="1600" dirty="0" err="1">
                <a:latin typeface="Comic Sans MS" pitchFamily="66" charset="0"/>
              </a:rPr>
              <a:t>pthread.h</a:t>
            </a:r>
            <a:r>
              <a:rPr lang="en-US" sz="1600" dirty="0">
                <a:latin typeface="Comic Sans MS" pitchFamily="66" charset="0"/>
              </a:rPr>
              <a:t>&gt;</a:t>
            </a:r>
          </a:p>
          <a:p>
            <a:pPr eaLnBrk="0" hangingPunct="0"/>
            <a:endParaRPr lang="en-US" sz="1600" dirty="0">
              <a:latin typeface="Comic Sans MS" pitchFamily="66" charset="0"/>
            </a:endParaRPr>
          </a:p>
          <a:p>
            <a:pPr eaLnBrk="0" hangingPunct="0"/>
            <a:r>
              <a:rPr lang="en-US" sz="1600" dirty="0" err="1">
                <a:latin typeface="Comic Sans MS" pitchFamily="66" charset="0"/>
              </a:rPr>
              <a:t>int</a:t>
            </a:r>
            <a:r>
              <a:rPr lang="en-US" sz="1600" dirty="0">
                <a:latin typeface="Comic Sans MS" pitchFamily="66" charset="0"/>
              </a:rPr>
              <a:t> </a:t>
            </a:r>
            <a:r>
              <a:rPr lang="en-US" sz="1600" b="1" dirty="0" err="1">
                <a:latin typeface="Comic Sans MS" pitchFamily="66" charset="0"/>
              </a:rPr>
              <a:t>pthread_rwlock_init</a:t>
            </a:r>
            <a:r>
              <a:rPr lang="en-US" sz="1600" dirty="0">
                <a:latin typeface="Comic Sans MS" pitchFamily="66" charset="0"/>
              </a:rPr>
              <a:t>(</a:t>
            </a:r>
            <a:r>
              <a:rPr lang="en-US" sz="1600" dirty="0" err="1">
                <a:latin typeface="Comic Sans MS" pitchFamily="66" charset="0"/>
              </a:rPr>
              <a:t>pthread_rwlock_t</a:t>
            </a:r>
            <a:r>
              <a:rPr lang="en-US" sz="1600" dirty="0">
                <a:latin typeface="Comic Sans MS" pitchFamily="66" charset="0"/>
              </a:rPr>
              <a:t>     * </a:t>
            </a:r>
            <a:r>
              <a:rPr lang="en-US" sz="1600" dirty="0" err="1">
                <a:latin typeface="Comic Sans MS" pitchFamily="66" charset="0"/>
              </a:rPr>
              <a:t>rwlock</a:t>
            </a:r>
            <a:r>
              <a:rPr lang="en-US" sz="1600" dirty="0">
                <a:latin typeface="Comic Sans MS" pitchFamily="66" charset="0"/>
              </a:rPr>
              <a:t>,</a:t>
            </a:r>
          </a:p>
          <a:p>
            <a:pPr eaLnBrk="0" hangingPunct="0"/>
            <a:r>
              <a:rPr lang="en-US" sz="1600" dirty="0">
                <a:latin typeface="Comic Sans MS" pitchFamily="66" charset="0"/>
              </a:rPr>
              <a:t>                        const </a:t>
            </a:r>
            <a:r>
              <a:rPr lang="en-US" sz="1600" dirty="0" err="1">
                <a:latin typeface="Comic Sans MS" pitchFamily="66" charset="0"/>
              </a:rPr>
              <a:t>pthread_rwlockattr_t</a:t>
            </a:r>
            <a:r>
              <a:rPr lang="en-US" sz="1600" dirty="0">
                <a:latin typeface="Comic Sans MS" pitchFamily="66" charset="0"/>
              </a:rPr>
              <a:t> * </a:t>
            </a:r>
            <a:r>
              <a:rPr lang="en-US" sz="1600" dirty="0" err="1">
                <a:latin typeface="Comic Sans MS" pitchFamily="66" charset="0"/>
              </a:rPr>
              <a:t>attr</a:t>
            </a:r>
            <a:r>
              <a:rPr lang="en-US" sz="1600" dirty="0">
                <a:latin typeface="Comic Sans MS" pitchFamily="66" charset="0"/>
              </a:rPr>
              <a:t>);</a:t>
            </a:r>
          </a:p>
        </p:txBody>
      </p:sp>
      <p:sp>
        <p:nvSpPr>
          <p:cNvPr id="7" name="Text Box 1030"/>
          <p:cNvSpPr txBox="1">
            <a:spLocks noChangeArrowheads="1"/>
          </p:cNvSpPr>
          <p:nvPr/>
        </p:nvSpPr>
        <p:spPr bwMode="auto">
          <a:xfrm>
            <a:off x="2133600" y="3200400"/>
            <a:ext cx="6781800" cy="593725"/>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mic Sans MS" pitchFamily="66" charset="0"/>
              </a:rPr>
              <a:t>EAGAIN:	System lacks non-memory resources to initialize *rwlock </a:t>
            </a:r>
          </a:p>
          <a:p>
            <a:pPr eaLnBrk="0" hangingPunct="0"/>
            <a:r>
              <a:rPr lang="en-US" sz="1600">
                <a:latin typeface="Comic Sans MS" pitchFamily="66" charset="0"/>
              </a:rPr>
              <a:t>ENOMEM:	Yada … Yada …</a:t>
            </a:r>
          </a:p>
        </p:txBody>
      </p:sp>
      <p:sp>
        <p:nvSpPr>
          <p:cNvPr id="8" name="Text Box 1031"/>
          <p:cNvSpPr txBox="1">
            <a:spLocks noChangeArrowheads="1"/>
          </p:cNvSpPr>
          <p:nvPr/>
        </p:nvSpPr>
        <p:spPr bwMode="auto">
          <a:xfrm>
            <a:off x="685800" y="3886200"/>
            <a:ext cx="5644494" cy="338554"/>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mic Sans MS" pitchFamily="66" charset="0"/>
              </a:rPr>
              <a:t>int </a:t>
            </a:r>
            <a:r>
              <a:rPr lang="en-US" sz="1600" b="1">
                <a:latin typeface="Comic Sans MS" pitchFamily="66" charset="0"/>
              </a:rPr>
              <a:t>pthread_rwlock_destroy</a:t>
            </a:r>
            <a:r>
              <a:rPr lang="en-US" sz="1600">
                <a:latin typeface="Comic Sans MS" pitchFamily="66" charset="0"/>
              </a:rPr>
              <a:t>(pthread_rwlock_t *rwlock);</a:t>
            </a:r>
          </a:p>
        </p:txBody>
      </p:sp>
      <p:sp>
        <p:nvSpPr>
          <p:cNvPr id="9" name="Text Box 1032"/>
          <p:cNvSpPr txBox="1">
            <a:spLocks noChangeArrowheads="1"/>
          </p:cNvSpPr>
          <p:nvPr/>
        </p:nvSpPr>
        <p:spPr bwMode="auto">
          <a:xfrm>
            <a:off x="2011363" y="4352925"/>
            <a:ext cx="5822428" cy="1781193"/>
          </a:xfrm>
          <a:prstGeom prst="rect">
            <a:avLst/>
          </a:prstGeom>
          <a:solidFill>
            <a:schemeClr val="bg1"/>
          </a:solidFill>
          <a:ln w="12700">
            <a:solidFill>
              <a:schemeClr val="tx1"/>
            </a:solidFill>
            <a:miter lim="800000"/>
            <a:headEnd/>
            <a:tailEnd/>
          </a:ln>
        </p:spPr>
        <p:txBody>
          <a:bodyPr wrap="none">
            <a:spAutoFit/>
          </a:bodyPr>
          <a:lstStyle/>
          <a:p>
            <a:pPr eaLnBrk="0" hangingPunct="0">
              <a:lnSpc>
                <a:spcPct val="140000"/>
              </a:lnSpc>
            </a:pPr>
            <a:r>
              <a:rPr lang="en-US" sz="1600">
                <a:latin typeface="Comic Sans MS" pitchFamily="66" charset="0"/>
              </a:rPr>
              <a:t>int </a:t>
            </a:r>
            <a:r>
              <a:rPr lang="en-US" sz="1600" b="1">
                <a:latin typeface="Comic Sans MS" pitchFamily="66" charset="0"/>
              </a:rPr>
              <a:t>pthread_rwlock_rdlock   </a:t>
            </a:r>
            <a:r>
              <a:rPr lang="en-US" sz="1600">
                <a:latin typeface="Comic Sans MS" pitchFamily="66" charset="0"/>
              </a:rPr>
              <a:t>(pthread_rwlock_t *rwlock);</a:t>
            </a:r>
          </a:p>
          <a:p>
            <a:pPr eaLnBrk="0" hangingPunct="0">
              <a:lnSpc>
                <a:spcPct val="140000"/>
              </a:lnSpc>
            </a:pPr>
            <a:r>
              <a:rPr lang="en-US" sz="1600">
                <a:latin typeface="Comic Sans MS" pitchFamily="66" charset="0"/>
              </a:rPr>
              <a:t>int </a:t>
            </a:r>
            <a:r>
              <a:rPr lang="en-US" sz="1600" b="1">
                <a:latin typeface="Comic Sans MS" pitchFamily="66" charset="0"/>
              </a:rPr>
              <a:t>pthread_rwlock_tryrdlock</a:t>
            </a:r>
            <a:r>
              <a:rPr lang="en-US" sz="1600">
                <a:latin typeface="Comic Sans MS" pitchFamily="66" charset="0"/>
              </a:rPr>
              <a:t>(pthread_rwlock_t *rwlock);</a:t>
            </a:r>
          </a:p>
          <a:p>
            <a:pPr eaLnBrk="0" hangingPunct="0">
              <a:lnSpc>
                <a:spcPct val="140000"/>
              </a:lnSpc>
            </a:pPr>
            <a:r>
              <a:rPr lang="en-US" sz="1600">
                <a:latin typeface="Comic Sans MS" pitchFamily="66" charset="0"/>
              </a:rPr>
              <a:t>int </a:t>
            </a:r>
            <a:r>
              <a:rPr lang="en-US" sz="1600" b="1">
                <a:latin typeface="Comic Sans MS" pitchFamily="66" charset="0"/>
              </a:rPr>
              <a:t>pthread_rwlock_wrlock   </a:t>
            </a:r>
            <a:r>
              <a:rPr lang="en-US" sz="1600">
                <a:latin typeface="Comic Sans MS" pitchFamily="66" charset="0"/>
              </a:rPr>
              <a:t>(pthread_rwlock_t *rwlock);</a:t>
            </a:r>
          </a:p>
          <a:p>
            <a:pPr eaLnBrk="0" hangingPunct="0">
              <a:lnSpc>
                <a:spcPct val="140000"/>
              </a:lnSpc>
            </a:pPr>
            <a:r>
              <a:rPr lang="en-US" sz="1600">
                <a:latin typeface="Comic Sans MS" pitchFamily="66" charset="0"/>
              </a:rPr>
              <a:t>int </a:t>
            </a:r>
            <a:r>
              <a:rPr lang="en-US" sz="1600" b="1">
                <a:latin typeface="Comic Sans MS" pitchFamily="66" charset="0"/>
              </a:rPr>
              <a:t>pthread_rwlock_trywrlock</a:t>
            </a:r>
            <a:r>
              <a:rPr lang="en-US" sz="1600">
                <a:latin typeface="Comic Sans MS" pitchFamily="66" charset="0"/>
              </a:rPr>
              <a:t>(pthread_rwlock_t *rwlock);</a:t>
            </a:r>
          </a:p>
          <a:p>
            <a:pPr eaLnBrk="0" hangingPunct="0">
              <a:lnSpc>
                <a:spcPct val="140000"/>
              </a:lnSpc>
            </a:pPr>
            <a:r>
              <a:rPr lang="en-US" sz="1600">
                <a:latin typeface="Comic Sans MS" pitchFamily="66" charset="0"/>
              </a:rPr>
              <a:t>int </a:t>
            </a:r>
            <a:r>
              <a:rPr lang="en-US" sz="1600" b="1">
                <a:latin typeface="Comic Sans MS" pitchFamily="66" charset="0"/>
              </a:rPr>
              <a:t>pthread_rwlock_unlock   </a:t>
            </a:r>
            <a:r>
              <a:rPr lang="en-US" sz="1600">
                <a:latin typeface="Comic Sans MS" pitchFamily="66" charset="0"/>
              </a:rPr>
              <a:t>(pthread_rwlock_t *rwlock);</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R/W Lock Example: Vanilla Shared Container</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27</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Text Box 5"/>
          <p:cNvSpPr txBox="1">
            <a:spLocks noChangeArrowheads="1"/>
          </p:cNvSpPr>
          <p:nvPr/>
        </p:nvSpPr>
        <p:spPr bwMode="auto">
          <a:xfrm>
            <a:off x="3581400" y="2057400"/>
            <a:ext cx="4713150" cy="830997"/>
          </a:xfrm>
          <a:prstGeom prst="rect">
            <a:avLst/>
          </a:prstGeom>
          <a:solidFill>
            <a:schemeClr val="bg1"/>
          </a:solidFill>
          <a:ln w="12700">
            <a:solidFill>
              <a:schemeClr val="tx1"/>
            </a:solidFill>
            <a:miter lim="800000"/>
            <a:headEnd/>
            <a:tailEnd/>
          </a:ln>
        </p:spPr>
        <p:txBody>
          <a:bodyPr wrap="none">
            <a:spAutoFit/>
          </a:bodyPr>
          <a:lstStyle/>
          <a:p>
            <a:pPr eaLnBrk="0" hangingPunct="0"/>
            <a:r>
              <a:rPr lang="en-US" sz="1600">
                <a:latin typeface="Comic Sans MS" pitchFamily="66" charset="0"/>
              </a:rPr>
              <a:t>int </a:t>
            </a:r>
            <a:r>
              <a:rPr lang="en-US" sz="1600" b="1">
                <a:solidFill>
                  <a:srgbClr val="FF0000"/>
                </a:solidFill>
                <a:latin typeface="Comic Sans MS" pitchFamily="66" charset="0"/>
              </a:rPr>
              <a:t>init_container</a:t>
            </a:r>
            <a:r>
              <a:rPr lang="en-US" sz="1600">
                <a:latin typeface="Comic Sans MS" pitchFamily="66" charset="0"/>
              </a:rPr>
              <a:t>(void){</a:t>
            </a:r>
          </a:p>
          <a:p>
            <a:pPr eaLnBrk="0" hangingPunct="0"/>
            <a:r>
              <a:rPr lang="en-US" sz="1600">
                <a:latin typeface="Comic Sans MS" pitchFamily="66" charset="0"/>
              </a:rPr>
              <a:t>    return </a:t>
            </a:r>
            <a:r>
              <a:rPr lang="en-US" sz="1600" b="1">
                <a:solidFill>
                  <a:schemeClr val="accent2"/>
                </a:solidFill>
                <a:latin typeface="Comic Sans MS" pitchFamily="66" charset="0"/>
              </a:rPr>
              <a:t>pthread_rwlock_init</a:t>
            </a:r>
            <a:r>
              <a:rPr lang="en-US" sz="1600">
                <a:latin typeface="Comic Sans MS" pitchFamily="66" charset="0"/>
              </a:rPr>
              <a:t>(&amp;listlock, NULL)</a:t>
            </a:r>
          </a:p>
          <a:p>
            <a:pPr eaLnBrk="0" hangingPunct="0"/>
            <a:r>
              <a:rPr lang="en-US" sz="1600">
                <a:latin typeface="Comic Sans MS" pitchFamily="66" charset="0"/>
              </a:rPr>
              <a:t>}</a:t>
            </a:r>
          </a:p>
        </p:txBody>
      </p:sp>
      <p:sp>
        <p:nvSpPr>
          <p:cNvPr id="7" name="Text Box 6"/>
          <p:cNvSpPr txBox="1">
            <a:spLocks noChangeArrowheads="1"/>
          </p:cNvSpPr>
          <p:nvPr/>
        </p:nvSpPr>
        <p:spPr bwMode="auto">
          <a:xfrm>
            <a:off x="838200" y="2971800"/>
            <a:ext cx="4926349" cy="3539430"/>
          </a:xfrm>
          <a:prstGeom prst="rect">
            <a:avLst/>
          </a:prstGeom>
          <a:noFill/>
          <a:ln w="12700">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add an item */</a:t>
            </a:r>
          </a:p>
          <a:p>
            <a:pPr eaLnBrk="0" hangingPunct="0"/>
            <a:r>
              <a:rPr lang="en-US" sz="1600" dirty="0" err="1">
                <a:latin typeface="Comic Sans MS" pitchFamily="66" charset="0"/>
              </a:rPr>
              <a:t>int</a:t>
            </a:r>
            <a:r>
              <a:rPr lang="en-US" sz="1600" dirty="0">
                <a:latin typeface="Comic Sans MS" pitchFamily="66" charset="0"/>
              </a:rPr>
              <a:t> </a:t>
            </a:r>
            <a:r>
              <a:rPr lang="en-US" sz="1600" b="1" dirty="0" err="1">
                <a:solidFill>
                  <a:srgbClr val="FF0000"/>
                </a:solidFill>
                <a:latin typeface="Comic Sans MS" pitchFamily="66" charset="0"/>
              </a:rPr>
              <a:t>add_data_r</a:t>
            </a:r>
            <a:r>
              <a:rPr lang="en-US" sz="1600" dirty="0">
                <a:latin typeface="Comic Sans MS" pitchFamily="66" charset="0"/>
              </a:rPr>
              <a:t>(</a:t>
            </a:r>
            <a:r>
              <a:rPr lang="en-US" sz="1600" dirty="0" err="1">
                <a:latin typeface="Comic Sans MS" pitchFamily="66" charset="0"/>
              </a:rPr>
              <a:t>data_t</a:t>
            </a:r>
            <a:r>
              <a:rPr lang="en-US" sz="1600" dirty="0">
                <a:latin typeface="Comic Sans MS" pitchFamily="66" charset="0"/>
              </a:rPr>
              <a:t> data, </a:t>
            </a:r>
            <a:r>
              <a:rPr lang="en-US" sz="1600" dirty="0" err="1">
                <a:latin typeface="Comic Sans MS" pitchFamily="66" charset="0"/>
              </a:rPr>
              <a:t>key_t</a:t>
            </a:r>
            <a:r>
              <a:rPr lang="en-US" sz="1600" dirty="0">
                <a:latin typeface="Comic Sans MS" pitchFamily="66" charset="0"/>
              </a:rPr>
              <a:t> key) {</a:t>
            </a:r>
          </a:p>
          <a:p>
            <a:pPr eaLnBrk="0" hangingPunct="0"/>
            <a:r>
              <a:rPr lang="en-US" sz="1600" dirty="0">
                <a:latin typeface="Comic Sans MS" pitchFamily="66" charset="0"/>
              </a:rPr>
              <a:t>    </a:t>
            </a:r>
            <a:r>
              <a:rPr lang="en-US" sz="1600" dirty="0" err="1">
                <a:latin typeface="Comic Sans MS" pitchFamily="66" charset="0"/>
              </a:rPr>
              <a:t>int</a:t>
            </a:r>
            <a:r>
              <a:rPr lang="en-US" sz="1600" dirty="0">
                <a:latin typeface="Comic Sans MS" pitchFamily="66" charset="0"/>
              </a:rPr>
              <a:t> error;</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pthread_rwlock_wrlock</a:t>
            </a:r>
            <a:r>
              <a:rPr lang="en-US" sz="1600" dirty="0">
                <a:latin typeface="Comic Sans MS" pitchFamily="66" charset="0"/>
              </a:rPr>
              <a:t>(&amp;</a:t>
            </a:r>
            <a:r>
              <a:rPr lang="en-US" sz="1600" dirty="0" err="1">
                <a:latin typeface="Comic Sans MS" pitchFamily="66" charset="0"/>
              </a:rPr>
              <a:t>listlock</a:t>
            </a:r>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errno</a:t>
            </a:r>
            <a:r>
              <a:rPr lang="en-US" sz="1600" dirty="0">
                <a:latin typeface="Comic Sans MS" pitchFamily="66" charset="0"/>
              </a:rPr>
              <a:t> = error;</a:t>
            </a:r>
          </a:p>
          <a:p>
            <a:pPr eaLnBrk="0" hangingPunct="0"/>
            <a:r>
              <a:rPr lang="en-US" sz="1600" dirty="0">
                <a:latin typeface="Comic Sans MS" pitchFamily="66" charset="0"/>
              </a:rPr>
              <a:t>        return -1;</a:t>
            </a:r>
            <a:r>
              <a:rPr lang="en-US" sz="1600" dirty="0">
                <a:solidFill>
                  <a:schemeClr val="bg2"/>
                </a:solidFill>
                <a:latin typeface="Comic Sans MS" pitchFamily="66" charset="0"/>
              </a:rPr>
              <a:t> </a:t>
            </a:r>
          </a:p>
          <a:p>
            <a:pPr eaLnBrk="0" hangingPunct="0"/>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add_data</a:t>
            </a:r>
            <a:r>
              <a:rPr lang="en-US" sz="1600" dirty="0">
                <a:latin typeface="Comic Sans MS" pitchFamily="66" charset="0"/>
              </a:rPr>
              <a:t>(data, key);</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pthread_rwlock_unlock</a:t>
            </a:r>
            <a:r>
              <a:rPr lang="en-US" sz="1600" dirty="0">
                <a:latin typeface="Comic Sans MS" pitchFamily="66" charset="0"/>
              </a:rPr>
              <a:t>(&amp;</a:t>
            </a:r>
            <a:r>
              <a:rPr lang="en-US" sz="1600" dirty="0" err="1">
                <a:latin typeface="Comic Sans MS" pitchFamily="66" charset="0"/>
              </a:rPr>
              <a:t>listlock</a:t>
            </a:r>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errno</a:t>
            </a:r>
            <a:r>
              <a:rPr lang="en-US" sz="1600" dirty="0">
                <a:latin typeface="Comic Sans MS" pitchFamily="66" charset="0"/>
              </a:rPr>
              <a:t> = error;</a:t>
            </a:r>
          </a:p>
          <a:p>
            <a:pPr eaLnBrk="0" hangingPunct="0"/>
            <a:r>
              <a:rPr lang="en-US" sz="1600" dirty="0">
                <a:latin typeface="Comic Sans MS" pitchFamily="66" charset="0"/>
              </a:rPr>
              <a:t>        error = -1;</a:t>
            </a:r>
          </a:p>
          <a:p>
            <a:pPr eaLnBrk="0" hangingPunct="0"/>
            <a:r>
              <a:rPr lang="en-US" sz="1600" dirty="0">
                <a:latin typeface="Comic Sans MS" pitchFamily="66" charset="0"/>
              </a:rPr>
              <a:t>    }</a:t>
            </a:r>
          </a:p>
          <a:p>
            <a:pPr eaLnBrk="0" hangingPunct="0"/>
            <a:r>
              <a:rPr lang="en-US" sz="1600" dirty="0">
                <a:latin typeface="Comic Sans MS" pitchFamily="66" charset="0"/>
              </a:rPr>
              <a:t>    return error;</a:t>
            </a:r>
          </a:p>
          <a:p>
            <a:pPr eaLnBrk="0" hangingPunct="0"/>
            <a:r>
              <a:rPr lang="en-US" sz="1600" dirty="0">
                <a:latin typeface="Comic Sans MS" pitchFamily="66" charset="0"/>
              </a:rPr>
              <a:t>}</a:t>
            </a:r>
          </a:p>
        </p:txBody>
      </p:sp>
      <p:sp>
        <p:nvSpPr>
          <p:cNvPr id="8" name="Text Box 3"/>
          <p:cNvSpPr txBox="1">
            <a:spLocks noChangeArrowheads="1"/>
          </p:cNvSpPr>
          <p:nvPr/>
        </p:nvSpPr>
        <p:spPr bwMode="auto">
          <a:xfrm>
            <a:off x="914400" y="1143000"/>
            <a:ext cx="3352200" cy="830997"/>
          </a:xfrm>
          <a:prstGeom prst="rect">
            <a:avLst/>
          </a:prstGeom>
          <a:noFill/>
          <a:ln w="12700">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shared variable */</a:t>
            </a:r>
          </a:p>
          <a:p>
            <a:pPr eaLnBrk="0" hangingPunct="0"/>
            <a:r>
              <a:rPr lang="en-US" sz="1600" dirty="0">
                <a:latin typeface="Comic Sans MS" pitchFamily="66" charset="0"/>
              </a:rPr>
              <a:t>static </a:t>
            </a:r>
            <a:r>
              <a:rPr lang="en-US" sz="1600" dirty="0" err="1">
                <a:latin typeface="Comic Sans MS" pitchFamily="66" charset="0"/>
              </a:rPr>
              <a:t>pthread_rwlock_t</a:t>
            </a:r>
            <a:r>
              <a:rPr lang="en-US" sz="1600" dirty="0">
                <a:latin typeface="Comic Sans MS" pitchFamily="66" charset="0"/>
              </a:rPr>
              <a:t> </a:t>
            </a:r>
            <a:r>
              <a:rPr lang="en-US" sz="1600" dirty="0" err="1">
                <a:latin typeface="Comic Sans MS" pitchFamily="66" charset="0"/>
              </a:rPr>
              <a:t>listlock</a:t>
            </a:r>
            <a:r>
              <a:rPr lang="en-US" sz="1600" dirty="0">
                <a:latin typeface="Comic Sans MS" pitchFamily="66" charset="0"/>
              </a:rPr>
              <a:t>;</a:t>
            </a:r>
          </a:p>
          <a:p>
            <a:pPr eaLnBrk="0" hangingPunct="0"/>
            <a:r>
              <a:rPr lang="en-US" sz="1600" dirty="0">
                <a:latin typeface="Comic Sans MS" pitchFamily="66" charset="0"/>
              </a:rPr>
              <a:t>static </a:t>
            </a:r>
            <a:r>
              <a:rPr lang="en-US" sz="1600" dirty="0" err="1">
                <a:latin typeface="Comic Sans MS" pitchFamily="66" charset="0"/>
              </a:rPr>
              <a:t>int</a:t>
            </a:r>
            <a:r>
              <a:rPr lang="en-US" sz="1600" dirty="0">
                <a:latin typeface="Comic Sans MS" pitchFamily="66" charset="0"/>
              </a:rPr>
              <a:t> </a:t>
            </a:r>
            <a:r>
              <a:rPr lang="en-US" sz="1600" dirty="0" err="1">
                <a:latin typeface="Comic Sans MS" pitchFamily="66" charset="0"/>
              </a:rPr>
              <a:t>lockiniterror</a:t>
            </a:r>
            <a:r>
              <a:rPr lang="en-US" sz="1600" dirty="0">
                <a:latin typeface="Comic Sans MS" pitchFamily="66" charset="0"/>
              </a:rPr>
              <a:t> = 0;</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R/W Lock Example: Vanilla Shared Container</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28</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7" name="Text Box 5"/>
          <p:cNvSpPr txBox="1">
            <a:spLocks noChangeArrowheads="1"/>
          </p:cNvSpPr>
          <p:nvPr/>
        </p:nvSpPr>
        <p:spPr bwMode="auto">
          <a:xfrm>
            <a:off x="2209800" y="2590800"/>
            <a:ext cx="4905510" cy="3539430"/>
          </a:xfrm>
          <a:prstGeom prst="rect">
            <a:avLst/>
          </a:prstGeom>
          <a:noFill/>
          <a:ln w="12700">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a:t>
            </a:r>
            <a:r>
              <a:rPr lang="en-US" sz="1600" dirty="0" smtClean="0">
                <a:solidFill>
                  <a:srgbClr val="FF0000"/>
                </a:solidFill>
                <a:latin typeface="Comic Sans MS" pitchFamily="66" charset="0"/>
              </a:rPr>
              <a:t>read </a:t>
            </a:r>
            <a:r>
              <a:rPr lang="en-US" sz="1600" dirty="0">
                <a:solidFill>
                  <a:srgbClr val="FF0000"/>
                </a:solidFill>
                <a:latin typeface="Comic Sans MS" pitchFamily="66" charset="0"/>
              </a:rPr>
              <a:t>an item */</a:t>
            </a:r>
          </a:p>
          <a:p>
            <a:pPr eaLnBrk="0" hangingPunct="0"/>
            <a:r>
              <a:rPr lang="en-US" sz="1600" dirty="0" err="1">
                <a:latin typeface="Comic Sans MS" pitchFamily="66" charset="0"/>
              </a:rPr>
              <a:t>int</a:t>
            </a:r>
            <a:r>
              <a:rPr lang="en-US" sz="1600" dirty="0">
                <a:latin typeface="Comic Sans MS" pitchFamily="66" charset="0"/>
              </a:rPr>
              <a:t> </a:t>
            </a:r>
            <a:r>
              <a:rPr lang="en-US" sz="1600" b="1" dirty="0" err="1">
                <a:solidFill>
                  <a:srgbClr val="FF0000"/>
                </a:solidFill>
                <a:latin typeface="Comic Sans MS" pitchFamily="66" charset="0"/>
              </a:rPr>
              <a:t>get_data_r</a:t>
            </a:r>
            <a:r>
              <a:rPr lang="en-US" sz="1600" dirty="0">
                <a:latin typeface="Comic Sans MS" pitchFamily="66" charset="0"/>
              </a:rPr>
              <a:t>(</a:t>
            </a:r>
            <a:r>
              <a:rPr lang="en-US" sz="1600" dirty="0" err="1">
                <a:latin typeface="Comic Sans MS" pitchFamily="66" charset="0"/>
              </a:rPr>
              <a:t>key_t</a:t>
            </a:r>
            <a:r>
              <a:rPr lang="en-US" sz="1600" dirty="0">
                <a:latin typeface="Comic Sans MS" pitchFamily="66" charset="0"/>
              </a:rPr>
              <a:t> key, </a:t>
            </a:r>
            <a:r>
              <a:rPr lang="en-US" sz="1600" dirty="0" err="1">
                <a:latin typeface="Comic Sans MS" pitchFamily="66" charset="0"/>
              </a:rPr>
              <a:t>data_t</a:t>
            </a:r>
            <a:r>
              <a:rPr lang="en-US" sz="1600" dirty="0">
                <a:latin typeface="Comic Sans MS" pitchFamily="66" charset="0"/>
              </a:rPr>
              <a:t> * </a:t>
            </a:r>
            <a:r>
              <a:rPr lang="en-US" sz="1600" dirty="0" err="1">
                <a:latin typeface="Comic Sans MS" pitchFamily="66" charset="0"/>
              </a:rPr>
              <a:t>datap</a:t>
            </a:r>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int</a:t>
            </a:r>
            <a:r>
              <a:rPr lang="en-US" sz="1600" dirty="0">
                <a:latin typeface="Comic Sans MS" pitchFamily="66" charset="0"/>
              </a:rPr>
              <a:t> error;</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pthread_rwlock_rdlock</a:t>
            </a:r>
            <a:r>
              <a:rPr lang="en-US" sz="1600" dirty="0">
                <a:latin typeface="Comic Sans MS" pitchFamily="66" charset="0"/>
              </a:rPr>
              <a:t>(&amp;</a:t>
            </a:r>
            <a:r>
              <a:rPr lang="en-US" sz="1600" dirty="0" err="1">
                <a:latin typeface="Comic Sans MS" pitchFamily="66" charset="0"/>
              </a:rPr>
              <a:t>listlock</a:t>
            </a:r>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errno</a:t>
            </a:r>
            <a:r>
              <a:rPr lang="en-US" sz="1600" dirty="0">
                <a:latin typeface="Comic Sans MS" pitchFamily="66" charset="0"/>
              </a:rPr>
              <a:t> = error;</a:t>
            </a:r>
          </a:p>
          <a:p>
            <a:pPr eaLnBrk="0" hangingPunct="0"/>
            <a:r>
              <a:rPr lang="en-US" sz="1600" dirty="0">
                <a:latin typeface="Comic Sans MS" pitchFamily="66" charset="0"/>
              </a:rPr>
              <a:t>        return -1;</a:t>
            </a:r>
            <a:r>
              <a:rPr lang="en-US" sz="1600" dirty="0">
                <a:solidFill>
                  <a:schemeClr val="bg2"/>
                </a:solidFill>
                <a:latin typeface="Comic Sans MS" pitchFamily="66" charset="0"/>
              </a:rPr>
              <a:t> </a:t>
            </a:r>
          </a:p>
          <a:p>
            <a:pPr eaLnBrk="0" hangingPunct="0"/>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get_data</a:t>
            </a:r>
            <a:r>
              <a:rPr lang="en-US" sz="1600" dirty="0">
                <a:latin typeface="Comic Sans MS" pitchFamily="66" charset="0"/>
              </a:rPr>
              <a:t>(key, </a:t>
            </a:r>
            <a:r>
              <a:rPr lang="en-US" sz="1600" dirty="0" err="1">
                <a:latin typeface="Comic Sans MS" pitchFamily="66" charset="0"/>
              </a:rPr>
              <a:t>datap</a:t>
            </a:r>
            <a:r>
              <a:rPr lang="en-US" sz="1600" dirty="0">
                <a:latin typeface="Comic Sans MS" pitchFamily="66" charset="0"/>
              </a:rPr>
              <a:t>);</a:t>
            </a:r>
          </a:p>
          <a:p>
            <a:pPr eaLnBrk="0" hangingPunct="0"/>
            <a:r>
              <a:rPr lang="en-US" sz="1600" dirty="0">
                <a:latin typeface="Comic Sans MS" pitchFamily="66" charset="0"/>
              </a:rPr>
              <a:t>    if (error = </a:t>
            </a:r>
            <a:r>
              <a:rPr lang="en-US" sz="1600" b="1" dirty="0" err="1">
                <a:solidFill>
                  <a:schemeClr val="accent2"/>
                </a:solidFill>
                <a:latin typeface="Comic Sans MS" pitchFamily="66" charset="0"/>
              </a:rPr>
              <a:t>pthread_rwlock_unlock</a:t>
            </a:r>
            <a:r>
              <a:rPr lang="en-US" sz="1600" dirty="0">
                <a:latin typeface="Comic Sans MS" pitchFamily="66" charset="0"/>
              </a:rPr>
              <a:t>(&amp;</a:t>
            </a:r>
            <a:r>
              <a:rPr lang="en-US" sz="1600" dirty="0" err="1">
                <a:latin typeface="Comic Sans MS" pitchFamily="66" charset="0"/>
              </a:rPr>
              <a:t>listlock</a:t>
            </a:r>
            <a:r>
              <a:rPr lang="en-US" sz="1600" dirty="0">
                <a:latin typeface="Comic Sans MS" pitchFamily="66" charset="0"/>
              </a:rPr>
              <a:t>)) {</a:t>
            </a:r>
          </a:p>
          <a:p>
            <a:pPr eaLnBrk="0" hangingPunct="0"/>
            <a:r>
              <a:rPr lang="en-US" sz="1600" dirty="0">
                <a:latin typeface="Comic Sans MS" pitchFamily="66" charset="0"/>
              </a:rPr>
              <a:t>        </a:t>
            </a:r>
            <a:r>
              <a:rPr lang="en-US" sz="1600" dirty="0" err="1">
                <a:latin typeface="Comic Sans MS" pitchFamily="66" charset="0"/>
              </a:rPr>
              <a:t>errno</a:t>
            </a:r>
            <a:r>
              <a:rPr lang="en-US" sz="1600" dirty="0">
                <a:latin typeface="Comic Sans MS" pitchFamily="66" charset="0"/>
              </a:rPr>
              <a:t> = error;</a:t>
            </a:r>
          </a:p>
          <a:p>
            <a:pPr eaLnBrk="0" hangingPunct="0"/>
            <a:r>
              <a:rPr lang="en-US" sz="1600" dirty="0">
                <a:latin typeface="Comic Sans MS" pitchFamily="66" charset="0"/>
              </a:rPr>
              <a:t>        error = -1;</a:t>
            </a:r>
          </a:p>
          <a:p>
            <a:pPr eaLnBrk="0" hangingPunct="0"/>
            <a:r>
              <a:rPr lang="en-US" sz="1600" dirty="0">
                <a:latin typeface="Comic Sans MS" pitchFamily="66" charset="0"/>
              </a:rPr>
              <a:t>    }</a:t>
            </a:r>
          </a:p>
          <a:p>
            <a:pPr eaLnBrk="0" hangingPunct="0"/>
            <a:r>
              <a:rPr lang="en-US" sz="1600" dirty="0">
                <a:latin typeface="Comic Sans MS" pitchFamily="66" charset="0"/>
              </a:rPr>
              <a:t>    return error;</a:t>
            </a:r>
          </a:p>
          <a:p>
            <a:pPr eaLnBrk="0" hangingPunct="0"/>
            <a:r>
              <a:rPr lang="en-US" sz="1600" dirty="0">
                <a:latin typeface="Comic Sans MS" pitchFamily="66" charset="0"/>
              </a:rPr>
              <a:t>}</a:t>
            </a:r>
          </a:p>
        </p:txBody>
      </p:sp>
      <p:sp>
        <p:nvSpPr>
          <p:cNvPr id="8" name="Text Box 3"/>
          <p:cNvSpPr txBox="1">
            <a:spLocks noChangeArrowheads="1"/>
          </p:cNvSpPr>
          <p:nvPr/>
        </p:nvSpPr>
        <p:spPr bwMode="auto">
          <a:xfrm>
            <a:off x="914400" y="1143000"/>
            <a:ext cx="3352200" cy="830997"/>
          </a:xfrm>
          <a:prstGeom prst="rect">
            <a:avLst/>
          </a:prstGeom>
          <a:noFill/>
          <a:ln w="12700">
            <a:solidFill>
              <a:schemeClr val="tx1"/>
            </a:solidFill>
            <a:miter lim="800000"/>
            <a:headEnd/>
            <a:tailEnd/>
          </a:ln>
        </p:spPr>
        <p:txBody>
          <a:bodyPr wrap="none">
            <a:spAutoFit/>
          </a:bodyPr>
          <a:lstStyle/>
          <a:p>
            <a:pPr eaLnBrk="0" hangingPunct="0"/>
            <a:r>
              <a:rPr lang="en-US" sz="1600" dirty="0">
                <a:solidFill>
                  <a:srgbClr val="FF0000"/>
                </a:solidFill>
                <a:latin typeface="Comic Sans MS" pitchFamily="66" charset="0"/>
              </a:rPr>
              <a:t>/* shared variable */</a:t>
            </a:r>
          </a:p>
          <a:p>
            <a:pPr eaLnBrk="0" hangingPunct="0"/>
            <a:r>
              <a:rPr lang="en-US" sz="1600" dirty="0">
                <a:latin typeface="Comic Sans MS" pitchFamily="66" charset="0"/>
              </a:rPr>
              <a:t>static </a:t>
            </a:r>
            <a:r>
              <a:rPr lang="en-US" sz="1600" dirty="0" err="1">
                <a:latin typeface="Comic Sans MS" pitchFamily="66" charset="0"/>
              </a:rPr>
              <a:t>pthread_rwlock_t</a:t>
            </a:r>
            <a:r>
              <a:rPr lang="en-US" sz="1600" dirty="0">
                <a:latin typeface="Comic Sans MS" pitchFamily="66" charset="0"/>
              </a:rPr>
              <a:t> </a:t>
            </a:r>
            <a:r>
              <a:rPr lang="en-US" sz="1600" dirty="0" err="1">
                <a:latin typeface="Comic Sans MS" pitchFamily="66" charset="0"/>
              </a:rPr>
              <a:t>listlock</a:t>
            </a:r>
            <a:r>
              <a:rPr lang="en-US" sz="1600" dirty="0">
                <a:latin typeface="Comic Sans MS" pitchFamily="66" charset="0"/>
              </a:rPr>
              <a:t>;</a:t>
            </a:r>
          </a:p>
          <a:p>
            <a:pPr eaLnBrk="0" hangingPunct="0"/>
            <a:r>
              <a:rPr lang="en-US" sz="1600" dirty="0">
                <a:latin typeface="Comic Sans MS" pitchFamily="66" charset="0"/>
              </a:rPr>
              <a:t>static </a:t>
            </a:r>
            <a:r>
              <a:rPr lang="en-US" sz="1600" dirty="0" err="1">
                <a:latin typeface="Comic Sans MS" pitchFamily="66" charset="0"/>
              </a:rPr>
              <a:t>int</a:t>
            </a:r>
            <a:r>
              <a:rPr lang="en-US" sz="1600" dirty="0">
                <a:latin typeface="Comic Sans MS" pitchFamily="66" charset="0"/>
              </a:rPr>
              <a:t> </a:t>
            </a:r>
            <a:r>
              <a:rPr lang="en-US" sz="1600" dirty="0" err="1">
                <a:latin typeface="Comic Sans MS" pitchFamily="66" charset="0"/>
              </a:rPr>
              <a:t>lockiniterror</a:t>
            </a:r>
            <a:r>
              <a:rPr lang="en-US" sz="1600" dirty="0">
                <a:latin typeface="Comic Sans MS" pitchFamily="66" charset="0"/>
              </a:rPr>
              <a:t> = 0;</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Locks</a:t>
            </a:r>
            <a:endParaRPr lang="en-US" dirty="0"/>
          </a:p>
        </p:txBody>
      </p:sp>
      <p:sp>
        <p:nvSpPr>
          <p:cNvPr id="3" name="Content Placeholder 2"/>
          <p:cNvSpPr>
            <a:spLocks noGrp="1"/>
          </p:cNvSpPr>
          <p:nvPr>
            <p:ph idx="1"/>
          </p:nvPr>
        </p:nvSpPr>
        <p:spPr/>
        <p:txBody>
          <a:bodyPr/>
          <a:lstStyle/>
          <a:p>
            <a:r>
              <a:rPr lang="en-US" dirty="0" smtClean="0"/>
              <a:t>Reader vs. writer priority not specified in POSIX.</a:t>
            </a:r>
          </a:p>
          <a:p>
            <a:r>
              <a:rPr lang="en-US" dirty="0" smtClean="0"/>
              <a:t>Strong reader synchronization</a:t>
            </a:r>
          </a:p>
          <a:p>
            <a:pPr lvl="1"/>
            <a:r>
              <a:rPr lang="en-US" dirty="0" smtClean="0"/>
              <a:t>Gives preference to readers, as long as a writer is not currently writing</a:t>
            </a:r>
          </a:p>
          <a:p>
            <a:pPr lvl="1"/>
            <a:r>
              <a:rPr lang="en-US" dirty="0" smtClean="0"/>
              <a:t>E.g., library reservation system</a:t>
            </a:r>
          </a:p>
          <a:p>
            <a:r>
              <a:rPr lang="en-US" dirty="0" smtClean="0"/>
              <a:t>Strong writer synchronization</a:t>
            </a:r>
          </a:p>
          <a:p>
            <a:pPr lvl="1"/>
            <a:r>
              <a:rPr lang="en-US" dirty="0" smtClean="0"/>
              <a:t>Gives preference to writers, delaying readers until all waiting or active writers complete</a:t>
            </a:r>
          </a:p>
          <a:p>
            <a:pPr lvl="1"/>
            <a:r>
              <a:rPr lang="en-US" dirty="0" smtClean="0"/>
              <a:t>E.g., airline reservation system</a:t>
            </a:r>
          </a:p>
          <a:p>
            <a:r>
              <a:rPr lang="en-US" dirty="0" smtClean="0"/>
              <a:t>POSIX allows multiple readers to acquire the lock (as long as a writer does not hold the lock)</a:t>
            </a:r>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29</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p:txBody>
          <a:bodyPr/>
          <a:lstStyle/>
          <a:p>
            <a:pPr>
              <a:lnSpc>
                <a:spcPct val="120000"/>
              </a:lnSpc>
            </a:pPr>
            <a:r>
              <a:rPr lang="en-US" dirty="0" err="1" smtClean="0"/>
              <a:t>Mutex</a:t>
            </a:r>
            <a:r>
              <a:rPr lang="en-US" dirty="0" smtClean="0"/>
              <a:t> Locks</a:t>
            </a:r>
          </a:p>
          <a:p>
            <a:pPr>
              <a:lnSpc>
                <a:spcPct val="120000"/>
              </a:lnSpc>
            </a:pPr>
            <a:endParaRPr lang="en-US" dirty="0" smtClean="0"/>
          </a:p>
          <a:p>
            <a:pPr>
              <a:lnSpc>
                <a:spcPct val="120000"/>
              </a:lnSpc>
            </a:pPr>
            <a:r>
              <a:rPr lang="en-US" dirty="0" smtClean="0"/>
              <a:t>Condition Variables</a:t>
            </a:r>
          </a:p>
          <a:p>
            <a:pPr>
              <a:lnSpc>
                <a:spcPct val="120000"/>
              </a:lnSpc>
            </a:pPr>
            <a:endParaRPr lang="en-US" dirty="0" smtClean="0"/>
          </a:p>
          <a:p>
            <a:pPr>
              <a:lnSpc>
                <a:spcPct val="120000"/>
              </a:lnSpc>
            </a:pPr>
            <a:r>
              <a:rPr lang="en-US" dirty="0" smtClean="0"/>
              <a:t>Read-Write Locks</a:t>
            </a:r>
          </a:p>
          <a:p>
            <a:pPr>
              <a:lnSpc>
                <a:spcPct val="120000"/>
              </a:lnSpc>
              <a:buNone/>
            </a:pPr>
            <a:endParaRPr lang="en-US" dirty="0" smtClean="0"/>
          </a:p>
        </p:txBody>
      </p:sp>
      <p:sp>
        <p:nvSpPr>
          <p:cNvPr id="4" name="Date Placeholder 3"/>
          <p:cNvSpPr>
            <a:spLocks noGrp="1"/>
          </p:cNvSpPr>
          <p:nvPr>
            <p:ph type="dt" sz="half" idx="11"/>
          </p:nvPr>
        </p:nvSpPr>
        <p:spPr/>
        <p:txBody>
          <a:bodyPr/>
          <a:lstStyle/>
          <a:p>
            <a:fld id="{EEFE7F6B-6605-4810-98F9-7BCB245DD291}" type="datetime1">
              <a:rPr lang="en-US" smtClean="0"/>
              <a:pPr/>
              <a:t>2/23/16</a:t>
            </a:fld>
            <a:endParaRPr lang="en-US"/>
          </a:p>
        </p:txBody>
      </p:sp>
      <p:sp>
        <p:nvSpPr>
          <p:cNvPr id="5" name="Slide Number Placeholder 4"/>
          <p:cNvSpPr>
            <a:spLocks noGrp="1"/>
          </p:cNvSpPr>
          <p:nvPr>
            <p:ph type="sldNum" sz="quarter" idx="10"/>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Threads and Priorities: Interlude on Mars!</a:t>
            </a:r>
            <a:endParaRPr lang="en-US" dirty="0"/>
          </a:p>
        </p:txBody>
      </p:sp>
      <p:sp>
        <p:nvSpPr>
          <p:cNvPr id="3" name="Content Placeholder 2"/>
          <p:cNvSpPr>
            <a:spLocks noGrp="1"/>
          </p:cNvSpPr>
          <p:nvPr>
            <p:ph idx="1"/>
          </p:nvPr>
        </p:nvSpPr>
        <p:spPr>
          <a:xfrm>
            <a:off x="457200" y="1066800"/>
            <a:ext cx="5638800" cy="5334000"/>
          </a:xfrm>
        </p:spPr>
        <p:txBody>
          <a:bodyPr/>
          <a:lstStyle/>
          <a:p>
            <a:r>
              <a:rPr lang="en-US" dirty="0" smtClean="0"/>
              <a:t>Landing on July 4, 1997</a:t>
            </a:r>
          </a:p>
          <a:p>
            <a:r>
              <a:rPr lang="en-US" dirty="0" smtClean="0"/>
              <a:t>“experiences software glitches”</a:t>
            </a:r>
          </a:p>
          <a:p>
            <a:r>
              <a:rPr lang="en-US" dirty="0" smtClean="0"/>
              <a:t>Pathfinder experiences repeated RESETs after starting gathering of meteorological data.</a:t>
            </a:r>
          </a:p>
          <a:p>
            <a:r>
              <a:rPr lang="en-US" dirty="0" smtClean="0"/>
              <a:t>RESETs generated by watchdog process.</a:t>
            </a:r>
          </a:p>
          <a:p>
            <a:r>
              <a:rPr lang="en-US" dirty="0" smtClean="0"/>
              <a:t>Timing overruns caused by priority inversion.</a:t>
            </a:r>
          </a:p>
          <a:p>
            <a:r>
              <a:rPr lang="en-US" dirty="0" smtClean="0"/>
              <a:t>Resources:</a:t>
            </a:r>
          </a:p>
          <a:p>
            <a:pPr>
              <a:buNone/>
            </a:pPr>
            <a:r>
              <a:rPr lang="en-US" dirty="0" smtClean="0"/>
              <a:t>	http://research.microsoft.com/~mbj/Mars_Pathfinder/</a:t>
            </a:r>
          </a:p>
        </p:txBody>
      </p:sp>
      <p:sp>
        <p:nvSpPr>
          <p:cNvPr id="4" name="Slide Number Placeholder 3"/>
          <p:cNvSpPr>
            <a:spLocks noGrp="1"/>
          </p:cNvSpPr>
          <p:nvPr>
            <p:ph type="sldNum" sz="quarter" idx="10"/>
          </p:nvPr>
        </p:nvSpPr>
        <p:spPr/>
        <p:txBody>
          <a:bodyPr/>
          <a:lstStyle/>
          <a:p>
            <a:fld id="{B6F15528-21DE-4FAA-801E-634DDDAF4B2B}" type="slidenum">
              <a:rPr lang="en-US" smtClean="0"/>
              <a:pPr/>
              <a:t>30</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pic>
        <p:nvPicPr>
          <p:cNvPr id="6" name="Picture 3" descr="p45613"/>
          <p:cNvPicPr>
            <a:picLocks noChangeAspect="1" noChangeArrowheads="1"/>
          </p:cNvPicPr>
          <p:nvPr/>
        </p:nvPicPr>
        <p:blipFill>
          <a:blip r:embed="rId2" cstate="print"/>
          <a:srcRect/>
          <a:stretch>
            <a:fillRect/>
          </a:stretch>
        </p:blipFill>
        <p:spPr bwMode="auto">
          <a:xfrm>
            <a:off x="6096000" y="1828800"/>
            <a:ext cx="2705100" cy="3429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Inversion* on Mars Pathfinder</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31</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grpSp>
        <p:nvGrpSpPr>
          <p:cNvPr id="6" name="Group 3"/>
          <p:cNvGrpSpPr>
            <a:grpSpLocks/>
          </p:cNvGrpSpPr>
          <p:nvPr/>
        </p:nvGrpSpPr>
        <p:grpSpPr bwMode="auto">
          <a:xfrm>
            <a:off x="2209800" y="2438400"/>
            <a:ext cx="5943600" cy="2514600"/>
            <a:chOff x="528" y="1536"/>
            <a:chExt cx="4608" cy="1584"/>
          </a:xfrm>
        </p:grpSpPr>
        <p:sp>
          <p:nvSpPr>
            <p:cNvPr id="7" name="Line 4"/>
            <p:cNvSpPr>
              <a:spLocks noChangeShapeType="1"/>
            </p:cNvSpPr>
            <p:nvPr/>
          </p:nvSpPr>
          <p:spPr bwMode="auto">
            <a:xfrm>
              <a:off x="528" y="1536"/>
              <a:ext cx="4608" cy="0"/>
            </a:xfrm>
            <a:prstGeom prst="line">
              <a:avLst/>
            </a:prstGeom>
            <a:noFill/>
            <a:ln w="12700">
              <a:solidFill>
                <a:schemeClr val="tx1"/>
              </a:solidFill>
              <a:round/>
              <a:headEnd/>
              <a:tailEnd/>
            </a:ln>
          </p:spPr>
          <p:txBody>
            <a:bodyPr wrap="none" anchor="ctr"/>
            <a:lstStyle/>
            <a:p>
              <a:endParaRPr lang="en-US">
                <a:latin typeface="Comic Sans MS" pitchFamily="66" charset="0"/>
              </a:endParaRPr>
            </a:p>
          </p:txBody>
        </p:sp>
        <p:sp>
          <p:nvSpPr>
            <p:cNvPr id="8" name="Line 5"/>
            <p:cNvSpPr>
              <a:spLocks noChangeShapeType="1"/>
            </p:cNvSpPr>
            <p:nvPr/>
          </p:nvSpPr>
          <p:spPr bwMode="auto">
            <a:xfrm>
              <a:off x="528" y="2064"/>
              <a:ext cx="4608" cy="0"/>
            </a:xfrm>
            <a:prstGeom prst="line">
              <a:avLst/>
            </a:prstGeom>
            <a:noFill/>
            <a:ln w="12700">
              <a:solidFill>
                <a:schemeClr val="tx1"/>
              </a:solidFill>
              <a:round/>
              <a:headEnd/>
              <a:tailEnd/>
            </a:ln>
          </p:spPr>
          <p:txBody>
            <a:bodyPr wrap="none" anchor="ctr"/>
            <a:lstStyle/>
            <a:p>
              <a:endParaRPr lang="en-US">
                <a:latin typeface="Comic Sans MS" pitchFamily="66" charset="0"/>
              </a:endParaRPr>
            </a:p>
          </p:txBody>
        </p:sp>
        <p:sp>
          <p:nvSpPr>
            <p:cNvPr id="9" name="Line 6"/>
            <p:cNvSpPr>
              <a:spLocks noChangeShapeType="1"/>
            </p:cNvSpPr>
            <p:nvPr/>
          </p:nvSpPr>
          <p:spPr bwMode="auto">
            <a:xfrm>
              <a:off x="528" y="2592"/>
              <a:ext cx="4608" cy="0"/>
            </a:xfrm>
            <a:prstGeom prst="line">
              <a:avLst/>
            </a:prstGeom>
            <a:noFill/>
            <a:ln w="12700">
              <a:solidFill>
                <a:schemeClr val="tx1"/>
              </a:solidFill>
              <a:round/>
              <a:headEnd/>
              <a:tailEnd/>
            </a:ln>
          </p:spPr>
          <p:txBody>
            <a:bodyPr wrap="none" anchor="ctr"/>
            <a:lstStyle/>
            <a:p>
              <a:endParaRPr lang="en-US">
                <a:latin typeface="Comic Sans MS" pitchFamily="66" charset="0"/>
              </a:endParaRPr>
            </a:p>
          </p:txBody>
        </p:sp>
        <p:sp>
          <p:nvSpPr>
            <p:cNvPr id="10" name="Line 7"/>
            <p:cNvSpPr>
              <a:spLocks noChangeShapeType="1"/>
            </p:cNvSpPr>
            <p:nvPr/>
          </p:nvSpPr>
          <p:spPr bwMode="auto">
            <a:xfrm>
              <a:off x="528" y="3120"/>
              <a:ext cx="4608" cy="0"/>
            </a:xfrm>
            <a:prstGeom prst="line">
              <a:avLst/>
            </a:prstGeom>
            <a:noFill/>
            <a:ln w="12700">
              <a:solidFill>
                <a:schemeClr val="tx1"/>
              </a:solidFill>
              <a:round/>
              <a:headEnd/>
              <a:tailEnd/>
            </a:ln>
          </p:spPr>
          <p:txBody>
            <a:bodyPr wrap="none" anchor="ctr"/>
            <a:lstStyle/>
            <a:p>
              <a:endParaRPr lang="en-US">
                <a:latin typeface="Comic Sans MS" pitchFamily="66" charset="0"/>
              </a:endParaRPr>
            </a:p>
          </p:txBody>
        </p:sp>
      </p:grpSp>
      <p:sp>
        <p:nvSpPr>
          <p:cNvPr id="11" name="Text Box 8"/>
          <p:cNvSpPr txBox="1">
            <a:spLocks noChangeArrowheads="1"/>
          </p:cNvSpPr>
          <p:nvPr/>
        </p:nvSpPr>
        <p:spPr bwMode="auto">
          <a:xfrm>
            <a:off x="228600" y="2182813"/>
            <a:ext cx="1820863" cy="457200"/>
          </a:xfrm>
          <a:prstGeom prst="rect">
            <a:avLst/>
          </a:prstGeom>
          <a:noFill/>
          <a:ln w="12700">
            <a:noFill/>
            <a:miter lim="800000"/>
            <a:headEnd/>
            <a:tailEnd/>
          </a:ln>
        </p:spPr>
        <p:txBody>
          <a:bodyPr wrap="none">
            <a:spAutoFit/>
          </a:bodyPr>
          <a:lstStyle/>
          <a:p>
            <a:pPr eaLnBrk="0" hangingPunct="0"/>
            <a:r>
              <a:rPr lang="en-US" sz="2000">
                <a:latin typeface="Comic Sans MS" pitchFamily="66" charset="0"/>
              </a:rPr>
              <a:t>Task</a:t>
            </a:r>
            <a:r>
              <a:rPr lang="en-US" sz="2400">
                <a:latin typeface="Comic Sans MS" pitchFamily="66" charset="0"/>
              </a:rPr>
              <a:t> </a:t>
            </a:r>
            <a:r>
              <a:rPr lang="en-US" sz="2000">
                <a:latin typeface="Comic Sans MS" pitchFamily="66" charset="0"/>
              </a:rPr>
              <a:t>bc_dist</a:t>
            </a:r>
            <a:endParaRPr lang="en-US" sz="2400">
              <a:latin typeface="Comic Sans MS" pitchFamily="66" charset="0"/>
            </a:endParaRPr>
          </a:p>
        </p:txBody>
      </p:sp>
      <p:sp>
        <p:nvSpPr>
          <p:cNvPr id="12" name="Text Box 9"/>
          <p:cNvSpPr txBox="1">
            <a:spLocks noChangeArrowheads="1"/>
          </p:cNvSpPr>
          <p:nvPr/>
        </p:nvSpPr>
        <p:spPr bwMode="auto">
          <a:xfrm>
            <a:off x="228600" y="4648200"/>
            <a:ext cx="2042547" cy="461665"/>
          </a:xfrm>
          <a:prstGeom prst="rect">
            <a:avLst/>
          </a:prstGeom>
          <a:noFill/>
          <a:ln w="12700">
            <a:noFill/>
            <a:miter lim="800000"/>
            <a:headEnd/>
            <a:tailEnd/>
          </a:ln>
        </p:spPr>
        <p:txBody>
          <a:bodyPr wrap="none">
            <a:spAutoFit/>
          </a:bodyPr>
          <a:lstStyle/>
          <a:p>
            <a:pPr eaLnBrk="0" hangingPunct="0"/>
            <a:r>
              <a:rPr lang="en-US" sz="2000">
                <a:latin typeface="Comic Sans MS" pitchFamily="66" charset="0"/>
              </a:rPr>
              <a:t>Task</a:t>
            </a:r>
            <a:r>
              <a:rPr lang="en-US" sz="2400">
                <a:latin typeface="Comic Sans MS" pitchFamily="66" charset="0"/>
              </a:rPr>
              <a:t> </a:t>
            </a:r>
            <a:r>
              <a:rPr lang="en-US" sz="2000">
                <a:latin typeface="Comic Sans MS" pitchFamily="66" charset="0"/>
              </a:rPr>
              <a:t>ASI/MET</a:t>
            </a:r>
            <a:endParaRPr lang="en-US" sz="2400">
              <a:latin typeface="Comic Sans MS" pitchFamily="66" charset="0"/>
            </a:endParaRPr>
          </a:p>
        </p:txBody>
      </p:sp>
      <p:sp>
        <p:nvSpPr>
          <p:cNvPr id="13" name="Text Box 10"/>
          <p:cNvSpPr txBox="1">
            <a:spLocks noChangeArrowheads="1"/>
          </p:cNvSpPr>
          <p:nvPr/>
        </p:nvSpPr>
        <p:spPr bwMode="auto">
          <a:xfrm>
            <a:off x="288925" y="3489325"/>
            <a:ext cx="1568058" cy="400110"/>
          </a:xfrm>
          <a:prstGeom prst="rect">
            <a:avLst/>
          </a:prstGeom>
          <a:noFill/>
          <a:ln w="12700">
            <a:noFill/>
            <a:miter lim="800000"/>
            <a:headEnd/>
            <a:tailEnd/>
          </a:ln>
        </p:spPr>
        <p:txBody>
          <a:bodyPr wrap="none">
            <a:spAutoFit/>
          </a:bodyPr>
          <a:lstStyle/>
          <a:p>
            <a:pPr eaLnBrk="0" hangingPunct="0"/>
            <a:r>
              <a:rPr lang="en-US" sz="2000">
                <a:latin typeface="Comic Sans MS" pitchFamily="66" charset="0"/>
              </a:rPr>
              <a:t>other tasks</a:t>
            </a:r>
          </a:p>
        </p:txBody>
      </p:sp>
      <p:sp>
        <p:nvSpPr>
          <p:cNvPr id="14" name="AutoShape 11"/>
          <p:cNvSpPr>
            <a:spLocks/>
          </p:cNvSpPr>
          <p:nvPr/>
        </p:nvSpPr>
        <p:spPr bwMode="auto">
          <a:xfrm>
            <a:off x="1828800" y="3200400"/>
            <a:ext cx="228600" cy="990600"/>
          </a:xfrm>
          <a:prstGeom prst="leftBrace">
            <a:avLst>
              <a:gd name="adj1" fmla="val 36111"/>
              <a:gd name="adj2" fmla="val 50000"/>
            </a:avLst>
          </a:prstGeom>
          <a:noFill/>
          <a:ln w="12700">
            <a:solidFill>
              <a:schemeClr val="tx1"/>
            </a:solidFill>
            <a:round/>
            <a:headEnd/>
            <a:tailEnd/>
          </a:ln>
        </p:spPr>
        <p:txBody>
          <a:bodyPr wrap="none" anchor="ctr"/>
          <a:lstStyle/>
          <a:p>
            <a:pPr eaLnBrk="0" hangingPunct="0"/>
            <a:endParaRPr lang="en-US" sz="1600">
              <a:latin typeface="Comic Sans MS" pitchFamily="66" charset="0"/>
            </a:endParaRPr>
          </a:p>
        </p:txBody>
      </p:sp>
      <p:sp>
        <p:nvSpPr>
          <p:cNvPr id="15" name="Text Box 12"/>
          <p:cNvSpPr txBox="1">
            <a:spLocks noChangeArrowheads="1"/>
          </p:cNvSpPr>
          <p:nvPr/>
        </p:nvSpPr>
        <p:spPr bwMode="auto">
          <a:xfrm>
            <a:off x="7315200" y="2362200"/>
            <a:ext cx="1383712" cy="338554"/>
          </a:xfrm>
          <a:prstGeom prst="rect">
            <a:avLst/>
          </a:prstGeom>
          <a:noFill/>
          <a:ln w="12700">
            <a:noFill/>
            <a:miter lim="800000"/>
            <a:headEnd/>
            <a:tailEnd/>
          </a:ln>
        </p:spPr>
        <p:txBody>
          <a:bodyPr wrap="none">
            <a:spAutoFit/>
          </a:bodyPr>
          <a:lstStyle/>
          <a:p>
            <a:pPr eaLnBrk="0" hangingPunct="0"/>
            <a:r>
              <a:rPr lang="en-US" sz="1600">
                <a:latin typeface="Comic Sans MS" pitchFamily="66" charset="0"/>
              </a:rPr>
              <a:t>high priority</a:t>
            </a:r>
          </a:p>
        </p:txBody>
      </p:sp>
      <p:sp>
        <p:nvSpPr>
          <p:cNvPr id="16" name="Text Box 13"/>
          <p:cNvSpPr txBox="1">
            <a:spLocks noChangeArrowheads="1"/>
          </p:cNvSpPr>
          <p:nvPr/>
        </p:nvSpPr>
        <p:spPr bwMode="auto">
          <a:xfrm>
            <a:off x="7391400" y="4876800"/>
            <a:ext cx="1284326" cy="338554"/>
          </a:xfrm>
          <a:prstGeom prst="rect">
            <a:avLst/>
          </a:prstGeom>
          <a:noFill/>
          <a:ln w="12700">
            <a:noFill/>
            <a:miter lim="800000"/>
            <a:headEnd/>
            <a:tailEnd/>
          </a:ln>
        </p:spPr>
        <p:txBody>
          <a:bodyPr wrap="none">
            <a:spAutoFit/>
          </a:bodyPr>
          <a:lstStyle/>
          <a:p>
            <a:pPr eaLnBrk="0" hangingPunct="0"/>
            <a:r>
              <a:rPr lang="en-US" sz="1600">
                <a:latin typeface="Comic Sans MS" pitchFamily="66" charset="0"/>
              </a:rPr>
              <a:t>low priority</a:t>
            </a:r>
          </a:p>
        </p:txBody>
      </p:sp>
      <p:sp>
        <p:nvSpPr>
          <p:cNvPr id="17" name="Rectangle 14"/>
          <p:cNvSpPr>
            <a:spLocks noChangeArrowheads="1"/>
          </p:cNvSpPr>
          <p:nvPr/>
        </p:nvSpPr>
        <p:spPr bwMode="auto">
          <a:xfrm>
            <a:off x="2362200" y="4648200"/>
            <a:ext cx="838200" cy="304800"/>
          </a:xfrm>
          <a:prstGeom prst="rect">
            <a:avLst/>
          </a:prstGeom>
          <a:solidFill>
            <a:schemeClr val="accent1"/>
          </a:solid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18" name="AutoShape 15"/>
          <p:cNvSpPr>
            <a:spLocks/>
          </p:cNvSpPr>
          <p:nvPr/>
        </p:nvSpPr>
        <p:spPr bwMode="auto">
          <a:xfrm>
            <a:off x="685800" y="5430838"/>
            <a:ext cx="914400" cy="349250"/>
          </a:xfrm>
          <a:prstGeom prst="borderCallout2">
            <a:avLst>
              <a:gd name="adj1" fmla="val 30125"/>
              <a:gd name="adj2" fmla="val 108333"/>
              <a:gd name="adj3" fmla="val 30125"/>
              <a:gd name="adj4" fmla="val 142537"/>
              <a:gd name="adj5" fmla="val -113806"/>
              <a:gd name="adj6" fmla="val 177778"/>
            </a:avLst>
          </a:prstGeom>
          <a:noFill/>
          <a:ln w="12700">
            <a:solidFill>
              <a:schemeClr val="tx1"/>
            </a:solidFill>
            <a:miter lim="800000"/>
            <a:headEnd/>
            <a:tailEnd type="triangle" w="med" len="med"/>
          </a:ln>
        </p:spPr>
        <p:txBody>
          <a:bodyPr>
            <a:spAutoFit/>
          </a:bodyPr>
          <a:lstStyle/>
          <a:p>
            <a:pPr eaLnBrk="0" hangingPunct="0"/>
            <a:r>
              <a:rPr lang="en-US" sz="1600">
                <a:latin typeface="Comic Sans MS" pitchFamily="66" charset="0"/>
              </a:rPr>
              <a:t>starts</a:t>
            </a:r>
          </a:p>
        </p:txBody>
      </p:sp>
      <p:sp>
        <p:nvSpPr>
          <p:cNvPr id="19" name="Rectangle 16"/>
          <p:cNvSpPr>
            <a:spLocks noChangeArrowheads="1"/>
          </p:cNvSpPr>
          <p:nvPr/>
        </p:nvSpPr>
        <p:spPr bwMode="auto">
          <a:xfrm>
            <a:off x="3200400" y="4648200"/>
            <a:ext cx="609600" cy="304800"/>
          </a:xfrm>
          <a:prstGeom prst="rect">
            <a:avLst/>
          </a:prstGeom>
          <a:solidFill>
            <a:schemeClr val="hlink"/>
          </a:solid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0" name="AutoShape 17"/>
          <p:cNvSpPr>
            <a:spLocks/>
          </p:cNvSpPr>
          <p:nvPr/>
        </p:nvSpPr>
        <p:spPr bwMode="auto">
          <a:xfrm>
            <a:off x="304800" y="6178550"/>
            <a:ext cx="2514600" cy="584775"/>
          </a:xfrm>
          <a:prstGeom prst="borderCallout2">
            <a:avLst>
              <a:gd name="adj1" fmla="val 19250"/>
              <a:gd name="adj2" fmla="val 103449"/>
              <a:gd name="adj3" fmla="val 19250"/>
              <a:gd name="adj4" fmla="val 116667"/>
              <a:gd name="adj5" fmla="val -209216"/>
              <a:gd name="adj6" fmla="val 116152"/>
            </a:avLst>
          </a:prstGeom>
          <a:noFill/>
          <a:ln w="12700">
            <a:solidFill>
              <a:schemeClr val="tx1"/>
            </a:solidFill>
            <a:miter lim="800000"/>
            <a:headEnd/>
            <a:tailEnd type="triangle" w="med" len="med"/>
          </a:ln>
        </p:spPr>
        <p:txBody>
          <a:bodyPr wrap="square">
            <a:spAutoFit/>
          </a:bodyPr>
          <a:lstStyle/>
          <a:p>
            <a:pPr eaLnBrk="0" hangingPunct="0"/>
            <a:r>
              <a:rPr lang="en-US" sz="1600" dirty="0">
                <a:latin typeface="Comic Sans MS" pitchFamily="66" charset="0"/>
              </a:rPr>
              <a:t>locks </a:t>
            </a:r>
            <a:r>
              <a:rPr lang="en-US" sz="1600" dirty="0" err="1">
                <a:latin typeface="Comic Sans MS" pitchFamily="66" charset="0"/>
              </a:rPr>
              <a:t>mutex</a:t>
            </a:r>
            <a:r>
              <a:rPr lang="en-US" sz="1600" dirty="0">
                <a:latin typeface="Comic Sans MS" pitchFamily="66" charset="0"/>
              </a:rPr>
              <a:t> for the data bus to publish data</a:t>
            </a:r>
          </a:p>
        </p:txBody>
      </p:sp>
      <p:sp>
        <p:nvSpPr>
          <p:cNvPr id="21" name="AutoShape 18"/>
          <p:cNvSpPr>
            <a:spLocks/>
          </p:cNvSpPr>
          <p:nvPr/>
        </p:nvSpPr>
        <p:spPr bwMode="auto">
          <a:xfrm>
            <a:off x="4495800" y="5410200"/>
            <a:ext cx="1828800" cy="349250"/>
          </a:xfrm>
          <a:prstGeom prst="borderCallout2">
            <a:avLst>
              <a:gd name="adj1" fmla="val 32727"/>
              <a:gd name="adj2" fmla="val -4167"/>
              <a:gd name="adj3" fmla="val 32727"/>
              <a:gd name="adj4" fmla="val -10157"/>
              <a:gd name="adj5" fmla="val -122273"/>
              <a:gd name="adj6" fmla="val -37588"/>
            </a:avLst>
          </a:prstGeom>
          <a:noFill/>
          <a:ln w="12700">
            <a:solidFill>
              <a:schemeClr val="tx1"/>
            </a:solidFill>
            <a:miter lim="800000"/>
            <a:headEnd/>
            <a:tailEnd type="triangle" w="med" len="med"/>
          </a:ln>
        </p:spPr>
        <p:txBody>
          <a:bodyPr>
            <a:spAutoFit/>
          </a:bodyPr>
          <a:lstStyle/>
          <a:p>
            <a:pPr eaLnBrk="0" hangingPunct="0"/>
            <a:r>
              <a:rPr lang="en-US" sz="1600">
                <a:latin typeface="Comic Sans MS" pitchFamily="66" charset="0"/>
              </a:rPr>
              <a:t>gets preempted</a:t>
            </a:r>
          </a:p>
        </p:txBody>
      </p:sp>
      <p:sp>
        <p:nvSpPr>
          <p:cNvPr id="22" name="Rectangle 19"/>
          <p:cNvSpPr>
            <a:spLocks noChangeArrowheads="1"/>
          </p:cNvSpPr>
          <p:nvPr/>
        </p:nvSpPr>
        <p:spPr bwMode="auto">
          <a:xfrm>
            <a:off x="3810000" y="3810000"/>
            <a:ext cx="457200" cy="304800"/>
          </a:xfrm>
          <a:prstGeom prst="rect">
            <a:avLst/>
          </a:prstGeom>
          <a:no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3" name="Rectangle 20"/>
          <p:cNvSpPr>
            <a:spLocks noChangeArrowheads="1"/>
          </p:cNvSpPr>
          <p:nvPr/>
        </p:nvSpPr>
        <p:spPr bwMode="auto">
          <a:xfrm>
            <a:off x="4267200" y="2133600"/>
            <a:ext cx="457200" cy="304800"/>
          </a:xfrm>
          <a:prstGeom prst="rect">
            <a:avLst/>
          </a:prstGeom>
          <a:solidFill>
            <a:schemeClr val="accent1"/>
          </a:solid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4" name="Rectangle 21"/>
          <p:cNvSpPr>
            <a:spLocks noChangeArrowheads="1"/>
          </p:cNvSpPr>
          <p:nvPr/>
        </p:nvSpPr>
        <p:spPr bwMode="auto">
          <a:xfrm>
            <a:off x="4724400" y="3810000"/>
            <a:ext cx="152400" cy="304800"/>
          </a:xfrm>
          <a:prstGeom prst="rect">
            <a:avLst/>
          </a:prstGeom>
          <a:no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5" name="Rectangle 22"/>
          <p:cNvSpPr>
            <a:spLocks noChangeArrowheads="1"/>
          </p:cNvSpPr>
          <p:nvPr/>
        </p:nvSpPr>
        <p:spPr bwMode="auto">
          <a:xfrm>
            <a:off x="4876800" y="2971800"/>
            <a:ext cx="457200" cy="304800"/>
          </a:xfrm>
          <a:prstGeom prst="rect">
            <a:avLst/>
          </a:prstGeom>
          <a:no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6" name="Rectangle 23"/>
          <p:cNvSpPr>
            <a:spLocks noChangeArrowheads="1"/>
          </p:cNvSpPr>
          <p:nvPr/>
        </p:nvSpPr>
        <p:spPr bwMode="auto">
          <a:xfrm>
            <a:off x="5334000" y="3810000"/>
            <a:ext cx="457200" cy="304800"/>
          </a:xfrm>
          <a:prstGeom prst="rect">
            <a:avLst/>
          </a:prstGeom>
          <a:no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7" name="Rectangle 24"/>
          <p:cNvSpPr>
            <a:spLocks noChangeArrowheads="1"/>
          </p:cNvSpPr>
          <p:nvPr/>
        </p:nvSpPr>
        <p:spPr bwMode="auto">
          <a:xfrm>
            <a:off x="5791200" y="2971800"/>
            <a:ext cx="914400" cy="304800"/>
          </a:xfrm>
          <a:prstGeom prst="rect">
            <a:avLst/>
          </a:prstGeom>
          <a:noFill/>
          <a:ln w="12700">
            <a:solidFill>
              <a:schemeClr val="tx1"/>
            </a:solidFill>
            <a:miter lim="800000"/>
            <a:headEnd/>
            <a:tailEnd/>
          </a:ln>
        </p:spPr>
        <p:txBody>
          <a:bodyPr wrap="none" anchor="ctr"/>
          <a:lstStyle/>
          <a:p>
            <a:pPr eaLnBrk="0" hangingPunct="0"/>
            <a:endParaRPr lang="en-US" sz="1600">
              <a:latin typeface="Comic Sans MS" pitchFamily="66" charset="0"/>
            </a:endParaRPr>
          </a:p>
        </p:txBody>
      </p:sp>
      <p:sp>
        <p:nvSpPr>
          <p:cNvPr id="28" name="Line 25"/>
          <p:cNvSpPr>
            <a:spLocks noChangeShapeType="1"/>
          </p:cNvSpPr>
          <p:nvPr/>
        </p:nvSpPr>
        <p:spPr bwMode="auto">
          <a:xfrm flipV="1">
            <a:off x="3810000" y="4191000"/>
            <a:ext cx="0" cy="381000"/>
          </a:xfrm>
          <a:prstGeom prst="line">
            <a:avLst/>
          </a:prstGeom>
          <a:noFill/>
          <a:ln w="25400">
            <a:solidFill>
              <a:srgbClr val="FF0000"/>
            </a:solidFill>
            <a:round/>
            <a:headEnd/>
            <a:tailEnd type="triangle" w="med" len="med"/>
          </a:ln>
        </p:spPr>
        <p:txBody>
          <a:bodyPr wrap="none" anchor="ctr"/>
          <a:lstStyle/>
          <a:p>
            <a:endParaRPr lang="en-US">
              <a:latin typeface="Comic Sans MS" pitchFamily="66" charset="0"/>
            </a:endParaRPr>
          </a:p>
        </p:txBody>
      </p:sp>
      <p:sp>
        <p:nvSpPr>
          <p:cNvPr id="29" name="Line 26"/>
          <p:cNvSpPr>
            <a:spLocks noChangeShapeType="1"/>
          </p:cNvSpPr>
          <p:nvPr/>
        </p:nvSpPr>
        <p:spPr bwMode="auto">
          <a:xfrm flipV="1">
            <a:off x="4267200" y="2514600"/>
            <a:ext cx="0" cy="1219200"/>
          </a:xfrm>
          <a:prstGeom prst="line">
            <a:avLst/>
          </a:prstGeom>
          <a:noFill/>
          <a:ln w="25400">
            <a:solidFill>
              <a:srgbClr val="FF0000"/>
            </a:solidFill>
            <a:round/>
            <a:headEnd/>
            <a:tailEnd type="triangle" w="med" len="med"/>
          </a:ln>
        </p:spPr>
        <p:txBody>
          <a:bodyPr wrap="none" anchor="ctr"/>
          <a:lstStyle/>
          <a:p>
            <a:endParaRPr lang="en-US">
              <a:latin typeface="Comic Sans MS" pitchFamily="66" charset="0"/>
            </a:endParaRPr>
          </a:p>
        </p:txBody>
      </p:sp>
      <p:sp>
        <p:nvSpPr>
          <p:cNvPr id="30" name="Line 27"/>
          <p:cNvSpPr>
            <a:spLocks noChangeShapeType="1"/>
          </p:cNvSpPr>
          <p:nvPr/>
        </p:nvSpPr>
        <p:spPr bwMode="auto">
          <a:xfrm flipV="1">
            <a:off x="4876800" y="3352800"/>
            <a:ext cx="0" cy="381000"/>
          </a:xfrm>
          <a:prstGeom prst="line">
            <a:avLst/>
          </a:prstGeom>
          <a:noFill/>
          <a:ln w="25400">
            <a:solidFill>
              <a:srgbClr val="FF0000"/>
            </a:solidFill>
            <a:round/>
            <a:headEnd/>
            <a:tailEnd type="triangle" w="med" len="med"/>
          </a:ln>
        </p:spPr>
        <p:txBody>
          <a:bodyPr wrap="none" anchor="ctr"/>
          <a:lstStyle/>
          <a:p>
            <a:endParaRPr lang="en-US">
              <a:latin typeface="Comic Sans MS" pitchFamily="66" charset="0"/>
            </a:endParaRPr>
          </a:p>
        </p:txBody>
      </p:sp>
      <p:sp>
        <p:nvSpPr>
          <p:cNvPr id="31" name="Line 28"/>
          <p:cNvSpPr>
            <a:spLocks noChangeShapeType="1"/>
          </p:cNvSpPr>
          <p:nvPr/>
        </p:nvSpPr>
        <p:spPr bwMode="auto">
          <a:xfrm flipV="1">
            <a:off x="5791200" y="3352800"/>
            <a:ext cx="0" cy="381000"/>
          </a:xfrm>
          <a:prstGeom prst="line">
            <a:avLst/>
          </a:prstGeom>
          <a:noFill/>
          <a:ln w="25400">
            <a:solidFill>
              <a:srgbClr val="FF0000"/>
            </a:solidFill>
            <a:round/>
            <a:headEnd/>
            <a:tailEnd type="triangle" w="med" len="med"/>
          </a:ln>
        </p:spPr>
        <p:txBody>
          <a:bodyPr wrap="none" anchor="ctr"/>
          <a:lstStyle/>
          <a:p>
            <a:endParaRPr lang="en-US">
              <a:latin typeface="Comic Sans MS" pitchFamily="66" charset="0"/>
            </a:endParaRPr>
          </a:p>
        </p:txBody>
      </p:sp>
      <p:sp>
        <p:nvSpPr>
          <p:cNvPr id="32" name="AutoShape 29"/>
          <p:cNvSpPr>
            <a:spLocks/>
          </p:cNvSpPr>
          <p:nvPr/>
        </p:nvSpPr>
        <p:spPr bwMode="auto">
          <a:xfrm>
            <a:off x="2209800" y="1828800"/>
            <a:ext cx="1676400" cy="349250"/>
          </a:xfrm>
          <a:prstGeom prst="borderCallout2">
            <a:avLst>
              <a:gd name="adj1" fmla="val 32727"/>
              <a:gd name="adj2" fmla="val 104546"/>
              <a:gd name="adj3" fmla="val 32727"/>
              <a:gd name="adj4" fmla="val 107102"/>
              <a:gd name="adj5" fmla="val 84093"/>
              <a:gd name="adj6" fmla="val 121213"/>
            </a:avLst>
          </a:prstGeom>
          <a:noFill/>
          <a:ln w="12700">
            <a:solidFill>
              <a:schemeClr val="tx1"/>
            </a:solidFill>
            <a:miter lim="800000"/>
            <a:headEnd/>
            <a:tailEnd type="triangle" w="med" len="med"/>
          </a:ln>
        </p:spPr>
        <p:txBody>
          <a:bodyPr>
            <a:spAutoFit/>
          </a:bodyPr>
          <a:lstStyle/>
          <a:p>
            <a:pPr eaLnBrk="0" hangingPunct="0"/>
            <a:r>
              <a:rPr lang="en-US" sz="1600">
                <a:latin typeface="Comic Sans MS" pitchFamily="66" charset="0"/>
              </a:rPr>
              <a:t>becomes active</a:t>
            </a:r>
          </a:p>
        </p:txBody>
      </p:sp>
      <p:sp>
        <p:nvSpPr>
          <p:cNvPr id="33" name="AutoShape 30"/>
          <p:cNvSpPr>
            <a:spLocks/>
          </p:cNvSpPr>
          <p:nvPr/>
        </p:nvSpPr>
        <p:spPr bwMode="auto">
          <a:xfrm>
            <a:off x="2895600" y="1066800"/>
            <a:ext cx="1600200" cy="584775"/>
          </a:xfrm>
          <a:prstGeom prst="borderCallout2">
            <a:avLst>
              <a:gd name="adj1" fmla="val 32727"/>
              <a:gd name="adj2" fmla="val 104764"/>
              <a:gd name="adj3" fmla="val 32727"/>
              <a:gd name="adj4" fmla="val 106347"/>
              <a:gd name="adj5" fmla="val 220907"/>
              <a:gd name="adj6" fmla="val 113491"/>
            </a:avLst>
          </a:prstGeom>
          <a:noFill/>
          <a:ln w="12700">
            <a:solidFill>
              <a:schemeClr val="tx1"/>
            </a:solidFill>
            <a:miter lim="800000"/>
            <a:headEnd/>
            <a:tailEnd type="triangle" w="med" len="med"/>
          </a:ln>
        </p:spPr>
        <p:txBody>
          <a:bodyPr>
            <a:spAutoFit/>
          </a:bodyPr>
          <a:lstStyle/>
          <a:p>
            <a:pPr eaLnBrk="0" hangingPunct="0"/>
            <a:r>
              <a:rPr lang="en-US" sz="1600">
                <a:latin typeface="Comic Sans MS" pitchFamily="66" charset="0"/>
              </a:rPr>
              <a:t>blocks on mutex</a:t>
            </a:r>
          </a:p>
        </p:txBody>
      </p:sp>
      <p:sp>
        <p:nvSpPr>
          <p:cNvPr id="34" name="AutoShape 31"/>
          <p:cNvSpPr>
            <a:spLocks/>
          </p:cNvSpPr>
          <p:nvPr/>
        </p:nvSpPr>
        <p:spPr bwMode="auto">
          <a:xfrm>
            <a:off x="7086600" y="990600"/>
            <a:ext cx="1981200" cy="1327150"/>
          </a:xfrm>
          <a:prstGeom prst="borderCallout2">
            <a:avLst>
              <a:gd name="adj1" fmla="val 8611"/>
              <a:gd name="adj2" fmla="val -3847"/>
              <a:gd name="adj3" fmla="val 8611"/>
              <a:gd name="adj4" fmla="val -6653"/>
              <a:gd name="adj5" fmla="val 88519"/>
              <a:gd name="adj6" fmla="val -18912"/>
            </a:avLst>
          </a:prstGeom>
          <a:noFill/>
          <a:ln w="12700">
            <a:solidFill>
              <a:schemeClr val="tx1"/>
            </a:solidFill>
            <a:miter lim="800000"/>
            <a:headEnd/>
            <a:tailEnd type="triangle" w="med" len="med"/>
          </a:ln>
        </p:spPr>
        <p:txBody>
          <a:bodyPr>
            <a:spAutoFit/>
          </a:bodyPr>
          <a:lstStyle/>
          <a:p>
            <a:pPr eaLnBrk="0" hangingPunct="0"/>
            <a:r>
              <a:rPr lang="en-US" sz="1600">
                <a:latin typeface="Comic Sans MS" pitchFamily="66" charset="0"/>
              </a:rPr>
              <a:t>Task bc_sched detects overrun. Assumes something wrong -&gt; reboots robot</a:t>
            </a:r>
          </a:p>
        </p:txBody>
      </p:sp>
      <p:sp>
        <p:nvSpPr>
          <p:cNvPr id="35" name="Line 32"/>
          <p:cNvSpPr>
            <a:spLocks noChangeShapeType="1"/>
          </p:cNvSpPr>
          <p:nvPr/>
        </p:nvSpPr>
        <p:spPr bwMode="auto">
          <a:xfrm>
            <a:off x="6705600" y="2209800"/>
            <a:ext cx="0" cy="2971800"/>
          </a:xfrm>
          <a:prstGeom prst="line">
            <a:avLst/>
          </a:prstGeom>
          <a:noFill/>
          <a:ln w="12700">
            <a:solidFill>
              <a:schemeClr val="tx1"/>
            </a:solidFill>
            <a:prstDash val="dash"/>
            <a:round/>
            <a:headEnd/>
            <a:tailEnd/>
          </a:ln>
        </p:spPr>
        <p:txBody>
          <a:bodyPr wrap="none" anchor="ctr"/>
          <a:lstStyle/>
          <a:p>
            <a:endParaRPr lang="en-US">
              <a:latin typeface="Comic Sans MS" pitchFamily="66" charset="0"/>
            </a:endParaRPr>
          </a:p>
        </p:txBody>
      </p:sp>
      <p:sp>
        <p:nvSpPr>
          <p:cNvPr id="36" name="Line 33"/>
          <p:cNvSpPr>
            <a:spLocks noChangeShapeType="1"/>
          </p:cNvSpPr>
          <p:nvPr/>
        </p:nvSpPr>
        <p:spPr bwMode="auto">
          <a:xfrm>
            <a:off x="3810000" y="4800600"/>
            <a:ext cx="28956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37" name="Line 34"/>
          <p:cNvSpPr>
            <a:spLocks noChangeShapeType="1"/>
          </p:cNvSpPr>
          <p:nvPr/>
        </p:nvSpPr>
        <p:spPr bwMode="auto">
          <a:xfrm>
            <a:off x="4724400" y="2286000"/>
            <a:ext cx="19812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38" name="Line 35"/>
          <p:cNvSpPr>
            <a:spLocks noChangeShapeType="1"/>
          </p:cNvSpPr>
          <p:nvPr/>
        </p:nvSpPr>
        <p:spPr bwMode="auto">
          <a:xfrm>
            <a:off x="4267200" y="3962400"/>
            <a:ext cx="4572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39" name="Line 36"/>
          <p:cNvSpPr>
            <a:spLocks noChangeShapeType="1"/>
          </p:cNvSpPr>
          <p:nvPr/>
        </p:nvSpPr>
        <p:spPr bwMode="auto">
          <a:xfrm>
            <a:off x="4876800" y="3962400"/>
            <a:ext cx="4572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40" name="Line 37"/>
          <p:cNvSpPr>
            <a:spLocks noChangeShapeType="1"/>
          </p:cNvSpPr>
          <p:nvPr/>
        </p:nvSpPr>
        <p:spPr bwMode="auto">
          <a:xfrm>
            <a:off x="5334000" y="3124200"/>
            <a:ext cx="4572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41" name="Line 38"/>
          <p:cNvSpPr>
            <a:spLocks noChangeShapeType="1"/>
          </p:cNvSpPr>
          <p:nvPr/>
        </p:nvSpPr>
        <p:spPr bwMode="auto">
          <a:xfrm>
            <a:off x="5791200" y="3962400"/>
            <a:ext cx="990600" cy="0"/>
          </a:xfrm>
          <a:prstGeom prst="line">
            <a:avLst/>
          </a:prstGeom>
          <a:noFill/>
          <a:ln w="28575">
            <a:solidFill>
              <a:srgbClr val="FF6600"/>
            </a:solidFill>
            <a:prstDash val="dash"/>
            <a:round/>
            <a:headEnd/>
            <a:tailEnd/>
          </a:ln>
        </p:spPr>
        <p:txBody>
          <a:bodyPr wrap="none" anchor="ctr"/>
          <a:lstStyle/>
          <a:p>
            <a:endParaRPr lang="en-US">
              <a:latin typeface="Comic Sans MS" pitchFamily="66" charset="0"/>
            </a:endParaRPr>
          </a:p>
        </p:txBody>
      </p:sp>
      <p:sp>
        <p:nvSpPr>
          <p:cNvPr id="42" name="Oval 40"/>
          <p:cNvSpPr>
            <a:spLocks noChangeArrowheads="1"/>
          </p:cNvSpPr>
          <p:nvPr/>
        </p:nvSpPr>
        <p:spPr bwMode="auto">
          <a:xfrm>
            <a:off x="4343400" y="2743200"/>
            <a:ext cx="2743200" cy="1676400"/>
          </a:xfrm>
          <a:prstGeom prst="ellipse">
            <a:avLst/>
          </a:prstGeom>
          <a:noFill/>
          <a:ln w="12700">
            <a:solidFill>
              <a:schemeClr val="tx1"/>
            </a:solidFill>
            <a:round/>
            <a:headEnd/>
            <a:tailEnd/>
          </a:ln>
          <a:effectLst/>
        </p:spPr>
        <p:txBody>
          <a:bodyPr wrap="none" anchor="ctr"/>
          <a:lstStyle/>
          <a:p>
            <a:endParaRPr lang="en-US">
              <a:latin typeface="Comic Sans MS" pitchFamily="66" charset="0"/>
            </a:endParaRPr>
          </a:p>
        </p:txBody>
      </p:sp>
      <p:sp>
        <p:nvSpPr>
          <p:cNvPr id="43" name="Text Box 41"/>
          <p:cNvSpPr txBox="1">
            <a:spLocks noChangeArrowheads="1"/>
          </p:cNvSpPr>
          <p:nvPr/>
        </p:nvSpPr>
        <p:spPr bwMode="auto">
          <a:xfrm>
            <a:off x="7162800" y="3429000"/>
            <a:ext cx="1676400" cy="274638"/>
          </a:xfrm>
          <a:prstGeom prst="rect">
            <a:avLst/>
          </a:prstGeom>
          <a:noFill/>
          <a:ln w="12700">
            <a:noFill/>
            <a:miter lim="800000"/>
            <a:headEnd/>
            <a:tailEnd/>
          </a:ln>
          <a:effectLst/>
        </p:spPr>
        <p:txBody>
          <a:bodyPr>
            <a:spAutoFit/>
          </a:bodyPr>
          <a:lstStyle/>
          <a:p>
            <a:pPr>
              <a:spcBef>
                <a:spcPct val="50000"/>
              </a:spcBef>
            </a:pPr>
            <a:r>
              <a:rPr lang="en-US" sz="1200">
                <a:latin typeface="Comic Sans MS" pitchFamily="66" charset="0"/>
              </a:rPr>
              <a:t>Long running tasks</a:t>
            </a:r>
          </a:p>
        </p:txBody>
      </p:sp>
      <p:sp>
        <p:nvSpPr>
          <p:cNvPr id="44" name="Text Box 42"/>
          <p:cNvSpPr txBox="1">
            <a:spLocks noChangeArrowheads="1"/>
          </p:cNvSpPr>
          <p:nvPr/>
        </p:nvSpPr>
        <p:spPr bwMode="auto">
          <a:xfrm>
            <a:off x="3352800" y="6019800"/>
            <a:ext cx="5486400" cy="701675"/>
          </a:xfrm>
          <a:prstGeom prst="rect">
            <a:avLst/>
          </a:prstGeom>
          <a:noFill/>
          <a:ln w="12700">
            <a:noFill/>
            <a:miter lim="800000"/>
            <a:headEnd/>
            <a:tailEnd/>
          </a:ln>
          <a:effectLst/>
        </p:spPr>
        <p:txBody>
          <a:bodyPr>
            <a:spAutoFit/>
          </a:bodyPr>
          <a:lstStyle/>
          <a:p>
            <a:pPr>
              <a:spcBef>
                <a:spcPct val="50000"/>
              </a:spcBef>
            </a:pPr>
            <a:r>
              <a:rPr lang="en-US" sz="1000" b="1">
                <a:latin typeface="Comic Sans MS" pitchFamily="66" charset="0"/>
              </a:rPr>
              <a:t>*) priority inversion</a:t>
            </a:r>
            <a:r>
              <a:rPr lang="en-US" sz="1000">
                <a:latin typeface="Comic Sans MS" pitchFamily="66" charset="0"/>
              </a:rPr>
              <a:t> is the scenario where a low priority task holds a shared resource that is required by a high priority task. This causes the execution of the high priority task to be blocked until the low priority task has released the resource, effectively "inverting" the relative priorities of the two tasks. (wikipedia)</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2133600" cy="457200"/>
          </a:xfrm>
          <a:prstGeom prst="rect">
            <a:avLst/>
          </a:prstGeom>
        </p:spPr>
        <p:txBody>
          <a:bodyPr/>
          <a:lstStyle/>
          <a:p>
            <a:fld id="{1645D699-1EAA-48B8-B9D3-98AFA498D7B0}" type="slidenum">
              <a:rPr lang="en-US" altLang="en-US"/>
              <a:pPr/>
              <a:t>32</a:t>
            </a:fld>
            <a:endParaRPr lang="en-US" altLang="en-US"/>
          </a:p>
        </p:txBody>
      </p:sp>
      <p:sp>
        <p:nvSpPr>
          <p:cNvPr id="82946" name="Rectangle 2"/>
          <p:cNvSpPr>
            <a:spLocks noGrp="1" noChangeArrowheads="1"/>
          </p:cNvSpPr>
          <p:nvPr>
            <p:ph type="title"/>
          </p:nvPr>
        </p:nvSpPr>
        <p:spPr/>
        <p:txBody>
          <a:bodyPr/>
          <a:lstStyle/>
          <a:p>
            <a:r>
              <a:rPr lang="en-US"/>
              <a:t>Test 1 Review</a:t>
            </a:r>
          </a:p>
        </p:txBody>
      </p:sp>
      <p:sp>
        <p:nvSpPr>
          <p:cNvPr id="82947" name="Rectangle 3"/>
          <p:cNvSpPr>
            <a:spLocks noGrp="1" noChangeArrowheads="1"/>
          </p:cNvSpPr>
          <p:nvPr>
            <p:ph type="body" idx="1"/>
          </p:nvPr>
        </p:nvSpPr>
        <p:spPr/>
        <p:txBody>
          <a:bodyPr/>
          <a:lstStyle/>
          <a:p>
            <a:pPr>
              <a:lnSpc>
                <a:spcPct val="90000"/>
              </a:lnSpc>
            </a:pPr>
            <a:r>
              <a:rPr lang="en-US" smtClean="0">
                <a:solidFill>
                  <a:srgbClr val="FF0000"/>
                </a:solidFill>
              </a:rPr>
              <a:t>~</a:t>
            </a:r>
            <a:r>
              <a:rPr lang="en-US" dirty="0" smtClean="0">
                <a:solidFill>
                  <a:srgbClr val="FF0000"/>
                </a:solidFill>
              </a:rPr>
              <a:t>50 </a:t>
            </a:r>
            <a:r>
              <a:rPr lang="en-US" dirty="0">
                <a:solidFill>
                  <a:srgbClr val="FF0000"/>
                </a:solidFill>
              </a:rPr>
              <a:t>questions on the exam:</a:t>
            </a:r>
          </a:p>
          <a:p>
            <a:pPr>
              <a:lnSpc>
                <a:spcPct val="90000"/>
              </a:lnSpc>
            </a:pPr>
            <a:r>
              <a:rPr lang="en-US" dirty="0" smtClean="0"/>
              <a:t>1 </a:t>
            </a:r>
            <a:r>
              <a:rPr lang="en-US" dirty="0"/>
              <a:t>True/False </a:t>
            </a:r>
            <a:r>
              <a:rPr lang="en-US" dirty="0" smtClean="0"/>
              <a:t>section (~10 questions)</a:t>
            </a:r>
          </a:p>
          <a:p>
            <a:pPr>
              <a:lnSpc>
                <a:spcPct val="90000"/>
              </a:lnSpc>
            </a:pPr>
            <a:r>
              <a:rPr lang="en-US" dirty="0" smtClean="0"/>
              <a:t>1 Multiple Choice section (~10 questions)</a:t>
            </a:r>
          </a:p>
          <a:p>
            <a:pPr>
              <a:lnSpc>
                <a:spcPct val="90000"/>
              </a:lnSpc>
            </a:pPr>
            <a:r>
              <a:rPr lang="en-US" dirty="0" smtClean="0"/>
              <a:t>1 “Matching” section (~10 questions)</a:t>
            </a:r>
          </a:p>
          <a:p>
            <a:pPr lvl="1">
              <a:lnSpc>
                <a:spcPct val="90000"/>
              </a:lnSpc>
            </a:pPr>
            <a:r>
              <a:rPr lang="en-US" dirty="0" smtClean="0"/>
              <a:t>Match definitions, technical terms to code, parts of figures, etc.</a:t>
            </a:r>
          </a:p>
          <a:p>
            <a:pPr>
              <a:lnSpc>
                <a:spcPct val="90000"/>
              </a:lnSpc>
            </a:pPr>
            <a:r>
              <a:rPr lang="en-US" dirty="0" smtClean="0"/>
              <a:t>1 Short Answer section (~10 questions)</a:t>
            </a:r>
          </a:p>
          <a:p>
            <a:pPr lvl="1">
              <a:lnSpc>
                <a:spcPct val="90000"/>
              </a:lnSpc>
            </a:pPr>
            <a:r>
              <a:rPr lang="en-US" dirty="0" smtClean="0"/>
              <a:t>Place “313 terms” in context</a:t>
            </a:r>
          </a:p>
          <a:p>
            <a:pPr>
              <a:lnSpc>
                <a:spcPct val="90000"/>
              </a:lnSpc>
            </a:pPr>
            <a:r>
              <a:rPr lang="en-US" dirty="0" smtClean="0"/>
              <a:t>1 Programming section (~10 questions)</a:t>
            </a:r>
          </a:p>
          <a:p>
            <a:pPr lvl="1">
              <a:lnSpc>
                <a:spcPct val="90000"/>
              </a:lnSpc>
            </a:pPr>
            <a:r>
              <a:rPr lang="en-US" dirty="0" smtClean="0"/>
              <a:t>Read and understand code</a:t>
            </a:r>
          </a:p>
          <a:p>
            <a:pPr lvl="1">
              <a:lnSpc>
                <a:spcPct val="90000"/>
              </a:lnSpc>
            </a:pPr>
            <a:r>
              <a:rPr lang="en-US" dirty="0" smtClean="0"/>
              <a:t>True/false statements</a:t>
            </a:r>
            <a:endParaRPr lang="en-US" dirty="0"/>
          </a:p>
          <a:p>
            <a:pPr>
              <a:lnSpc>
                <a:spcPct val="90000"/>
              </a:lnSpc>
            </a:pPr>
            <a:r>
              <a:rPr lang="en-US" dirty="0"/>
              <a:t>No questions testing API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Programming</a:t>
            </a:r>
            <a:endParaRPr lang="en-US" dirty="0"/>
          </a:p>
        </p:txBody>
      </p:sp>
      <p:sp>
        <p:nvSpPr>
          <p:cNvPr id="3" name="Content Placeholder 2"/>
          <p:cNvSpPr>
            <a:spLocks noGrp="1"/>
          </p:cNvSpPr>
          <p:nvPr>
            <p:ph idx="1"/>
          </p:nvPr>
        </p:nvSpPr>
        <p:spPr/>
        <p:txBody>
          <a:bodyPr/>
          <a:lstStyle/>
          <a:p>
            <a:r>
              <a:rPr lang="en-US" dirty="0" smtClean="0"/>
              <a:t>Standard Thread Library for POSIX-compliant systems</a:t>
            </a:r>
          </a:p>
          <a:p>
            <a:r>
              <a:rPr lang="en-US" dirty="0" smtClean="0"/>
              <a:t>Supports thread creation and management </a:t>
            </a:r>
          </a:p>
          <a:p>
            <a:r>
              <a:rPr lang="en-US" dirty="0" smtClean="0"/>
              <a:t>Synchronization using</a:t>
            </a:r>
          </a:p>
          <a:p>
            <a:pPr lvl="1"/>
            <a:r>
              <a:rPr lang="en-US" dirty="0" err="1" smtClean="0">
                <a:solidFill>
                  <a:srgbClr val="FF0000"/>
                </a:solidFill>
              </a:rPr>
              <a:t>mutex</a:t>
            </a:r>
            <a:r>
              <a:rPr lang="en-US" dirty="0" smtClean="0"/>
              <a:t> variables</a:t>
            </a:r>
          </a:p>
          <a:p>
            <a:pPr lvl="1"/>
            <a:r>
              <a:rPr lang="en-US" dirty="0" smtClean="0">
                <a:solidFill>
                  <a:srgbClr val="FF0000"/>
                </a:solidFill>
              </a:rPr>
              <a:t>condition variables</a:t>
            </a:r>
          </a:p>
          <a:p>
            <a:pPr lvl="1"/>
            <a:r>
              <a:rPr lang="en-US" dirty="0" smtClean="0"/>
              <a:t>read/write locks</a:t>
            </a:r>
          </a:p>
          <a:p>
            <a:r>
              <a:rPr lang="en-US" dirty="0" smtClean="0"/>
              <a:t>At the time of creation, different </a:t>
            </a:r>
            <a:r>
              <a:rPr lang="en-US" dirty="0" smtClean="0">
                <a:solidFill>
                  <a:srgbClr val="FF0000"/>
                </a:solidFill>
              </a:rPr>
              <a:t>attributes</a:t>
            </a:r>
            <a:r>
              <a:rPr lang="en-US" dirty="0" smtClean="0"/>
              <a:t> can  be assigned to</a:t>
            </a:r>
          </a:p>
          <a:p>
            <a:pPr lvl="1"/>
            <a:r>
              <a:rPr lang="en-US" dirty="0" smtClean="0"/>
              <a:t>Threads</a:t>
            </a:r>
          </a:p>
          <a:p>
            <a:pPr lvl="1"/>
            <a:r>
              <a:rPr lang="en-US" dirty="0" err="1" smtClean="0"/>
              <a:t>mutex</a:t>
            </a:r>
            <a:r>
              <a:rPr lang="en-US" dirty="0" smtClean="0"/>
              <a:t>/condition variables</a:t>
            </a:r>
          </a:p>
          <a:p>
            <a:endParaRPr lang="en-US" dirty="0"/>
          </a:p>
        </p:txBody>
      </p:sp>
      <p:sp>
        <p:nvSpPr>
          <p:cNvPr id="4" name="Date Placeholder 3"/>
          <p:cNvSpPr>
            <a:spLocks noGrp="1"/>
          </p:cNvSpPr>
          <p:nvPr>
            <p:ph type="dt" sz="half" idx="11"/>
          </p:nvPr>
        </p:nvSpPr>
        <p:spPr/>
        <p:txBody>
          <a:bodyPr/>
          <a:lstStyle/>
          <a:p>
            <a:fld id="{C27D6750-62C3-465E-91F3-AC568B927AB7}" type="datetime1">
              <a:rPr lang="en-US" smtClean="0"/>
              <a:pPr/>
              <a:t>2/23/16</a:t>
            </a:fld>
            <a:endParaRPr lang="en-US"/>
          </a:p>
        </p:txBody>
      </p:sp>
      <p:sp>
        <p:nvSpPr>
          <p:cNvPr id="5" name="Slide Number Placeholder 4"/>
          <p:cNvSpPr>
            <a:spLocks noGrp="1"/>
          </p:cNvSpPr>
          <p:nvPr>
            <p:ph type="sldNum" sz="quarter" idx="10"/>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Posix</a:t>
            </a:r>
            <a:r>
              <a:rPr lang="en-US" dirty="0" smtClean="0"/>
              <a:t> Thread Library</a:t>
            </a:r>
            <a:endParaRPr lang="en-US" dirty="0"/>
          </a:p>
        </p:txBody>
      </p:sp>
      <p:sp>
        <p:nvSpPr>
          <p:cNvPr id="3" name="Content Placeholder 2"/>
          <p:cNvSpPr>
            <a:spLocks noGrp="1"/>
          </p:cNvSpPr>
          <p:nvPr>
            <p:ph idx="1"/>
          </p:nvPr>
        </p:nvSpPr>
        <p:spPr/>
        <p:txBody>
          <a:bodyPr/>
          <a:lstStyle/>
          <a:p>
            <a:r>
              <a:rPr lang="en-US" dirty="0" smtClean="0"/>
              <a:t>To use this library, #include &lt;</a:t>
            </a:r>
            <a:r>
              <a:rPr lang="en-US" dirty="0" err="1" smtClean="0"/>
              <a:t>pthread.h</a:t>
            </a:r>
            <a:r>
              <a:rPr lang="en-US" dirty="0" smtClean="0"/>
              <a:t>&gt; in your program.</a:t>
            </a:r>
          </a:p>
          <a:p>
            <a:endParaRPr lang="en-US" dirty="0" smtClean="0"/>
          </a:p>
          <a:p>
            <a:r>
              <a:rPr lang="en-US" dirty="0" smtClean="0"/>
              <a:t> To compile, link with the </a:t>
            </a:r>
            <a:r>
              <a:rPr lang="en-US" dirty="0" err="1" smtClean="0"/>
              <a:t>pthread</a:t>
            </a:r>
            <a:r>
              <a:rPr lang="en-US" dirty="0" smtClean="0"/>
              <a:t> library:</a:t>
            </a:r>
          </a:p>
          <a:p>
            <a:pPr>
              <a:buNone/>
            </a:pPr>
            <a:endParaRPr lang="en-US" dirty="0" smtClean="0"/>
          </a:p>
          <a:p>
            <a:pPr>
              <a:buNone/>
            </a:pPr>
            <a:r>
              <a:rPr lang="en-US" dirty="0" smtClean="0"/>
              <a:t>	</a:t>
            </a:r>
            <a:r>
              <a:rPr lang="en-US" dirty="0" err="1" smtClean="0">
                <a:solidFill>
                  <a:srgbClr val="FF0000"/>
                </a:solidFill>
              </a:rPr>
              <a:t>gcc</a:t>
            </a:r>
            <a:r>
              <a:rPr lang="en-US" dirty="0" smtClean="0">
                <a:solidFill>
                  <a:srgbClr val="FF0000"/>
                </a:solidFill>
              </a:rPr>
              <a:t> </a:t>
            </a:r>
            <a:r>
              <a:rPr lang="en-US" dirty="0" err="1" smtClean="0">
                <a:solidFill>
                  <a:srgbClr val="FF0000"/>
                </a:solidFill>
              </a:rPr>
              <a:t>myThreadedApp.c</a:t>
            </a:r>
            <a:r>
              <a:rPr lang="en-US" dirty="0" smtClean="0">
                <a:solidFill>
                  <a:srgbClr val="FF0000"/>
                </a:solidFill>
              </a:rPr>
              <a:t> -o </a:t>
            </a:r>
            <a:r>
              <a:rPr lang="en-US" dirty="0" err="1" smtClean="0">
                <a:solidFill>
                  <a:srgbClr val="FF0000"/>
                </a:solidFill>
              </a:rPr>
              <a:t>myThreadedApp</a:t>
            </a:r>
            <a:r>
              <a:rPr lang="en-US" dirty="0" smtClean="0">
                <a:solidFill>
                  <a:srgbClr val="FF0000"/>
                </a:solidFill>
              </a:rPr>
              <a:t> –</a:t>
            </a:r>
            <a:r>
              <a:rPr lang="en-US" dirty="0" err="1" smtClean="0">
                <a:solidFill>
                  <a:srgbClr val="FF0000"/>
                </a:solidFill>
              </a:rPr>
              <a:t>lpthread</a:t>
            </a:r>
            <a:endParaRPr lang="en-US" dirty="0" smtClean="0">
              <a:solidFill>
                <a:srgbClr val="FF0000"/>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5</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POSIX</a:t>
            </a:r>
            <a:endParaRPr lang="en-US" dirty="0"/>
          </a:p>
        </p:txBody>
      </p:sp>
      <p:sp>
        <p:nvSpPr>
          <p:cNvPr id="3" name="Content Placeholder 2"/>
          <p:cNvSpPr>
            <a:spLocks noGrp="1"/>
          </p:cNvSpPr>
          <p:nvPr>
            <p:ph idx="1"/>
          </p:nvPr>
        </p:nvSpPr>
        <p:spPr/>
        <p:txBody>
          <a:bodyPr/>
          <a:lstStyle/>
          <a:p>
            <a:r>
              <a:rPr lang="en-US" dirty="0" smtClean="0"/>
              <a:t>special data type for threads (</a:t>
            </a:r>
            <a:r>
              <a:rPr lang="en-US" dirty="0" err="1" smtClean="0"/>
              <a:t>pthread_t</a:t>
            </a:r>
            <a:r>
              <a:rPr lang="en-US" dirty="0" smtClean="0"/>
              <a:t>)</a:t>
            </a:r>
          </a:p>
          <a:p>
            <a:r>
              <a:rPr lang="en-US" dirty="0" err="1" smtClean="0">
                <a:solidFill>
                  <a:srgbClr val="FF0000"/>
                </a:solidFill>
              </a:rPr>
              <a:t>mutex</a:t>
            </a:r>
            <a:r>
              <a:rPr lang="en-US" dirty="0" smtClean="0">
                <a:solidFill>
                  <a:srgbClr val="FF0000"/>
                </a:solidFill>
              </a:rPr>
              <a:t> variables for mutual exclusion </a:t>
            </a:r>
            <a:r>
              <a:rPr lang="en-US" dirty="0" smtClean="0"/>
              <a:t>(</a:t>
            </a:r>
            <a:r>
              <a:rPr lang="en-US" dirty="0" err="1" smtClean="0"/>
              <a:t>pthread_mutex_t</a:t>
            </a:r>
            <a:r>
              <a:rPr lang="en-US" dirty="0" smtClean="0"/>
              <a:t>)</a:t>
            </a:r>
          </a:p>
          <a:p>
            <a:pPr lvl="1"/>
            <a:r>
              <a:rPr lang="en-US" dirty="0" err="1" smtClean="0"/>
              <a:t>mutex</a:t>
            </a:r>
            <a:r>
              <a:rPr lang="en-US" dirty="0" smtClean="0"/>
              <a:t> variables are like binary semaphores</a:t>
            </a:r>
          </a:p>
          <a:p>
            <a:pPr lvl="1"/>
            <a:r>
              <a:rPr lang="en-US" dirty="0" smtClean="0"/>
              <a:t>a </a:t>
            </a:r>
            <a:r>
              <a:rPr lang="en-US" dirty="0" err="1" smtClean="0"/>
              <a:t>mutex</a:t>
            </a:r>
            <a:r>
              <a:rPr lang="en-US" dirty="0" smtClean="0"/>
              <a:t> variable can be in either locked or unlocked state</a:t>
            </a:r>
          </a:p>
          <a:p>
            <a:r>
              <a:rPr lang="en-US" dirty="0" smtClean="0">
                <a:solidFill>
                  <a:srgbClr val="FF0000"/>
                </a:solidFill>
              </a:rPr>
              <a:t>condition variables </a:t>
            </a:r>
            <a:r>
              <a:rPr lang="en-US" dirty="0" smtClean="0"/>
              <a:t>: a thread can sleep until some other thread signals the condition (</a:t>
            </a:r>
            <a:r>
              <a:rPr lang="en-US" dirty="0" err="1" smtClean="0"/>
              <a:t>pthread_cond_t</a:t>
            </a:r>
            <a:r>
              <a:rPr lang="en-US" dirty="0" smtClean="0"/>
              <a:t>)</a:t>
            </a:r>
          </a:p>
          <a:p>
            <a:r>
              <a:rPr lang="en-US" dirty="0" smtClean="0"/>
              <a:t>various kind of attribute types used when initializing:</a:t>
            </a:r>
          </a:p>
          <a:p>
            <a:pPr lvl="1"/>
            <a:r>
              <a:rPr lang="en-US" dirty="0" smtClean="0"/>
              <a:t>threads (</a:t>
            </a:r>
            <a:r>
              <a:rPr lang="en-US" dirty="0" err="1" smtClean="0"/>
              <a:t>pthread_attr_t</a:t>
            </a:r>
            <a:r>
              <a:rPr lang="en-US" dirty="0" smtClean="0"/>
              <a:t>)</a:t>
            </a:r>
          </a:p>
          <a:p>
            <a:pPr lvl="1"/>
            <a:r>
              <a:rPr lang="en-US" dirty="0" err="1" smtClean="0"/>
              <a:t>mutex</a:t>
            </a:r>
            <a:r>
              <a:rPr lang="en-US" dirty="0" smtClean="0"/>
              <a:t> variables (</a:t>
            </a:r>
            <a:r>
              <a:rPr lang="en-US" dirty="0" err="1" smtClean="0"/>
              <a:t>pthread_mutexattr_t</a:t>
            </a:r>
            <a:r>
              <a:rPr lang="en-US" dirty="0" smtClean="0"/>
              <a:t>)</a:t>
            </a:r>
          </a:p>
          <a:p>
            <a:pPr lvl="1"/>
            <a:r>
              <a:rPr lang="en-US" dirty="0" smtClean="0"/>
              <a:t>condition variables (</a:t>
            </a:r>
            <a:r>
              <a:rPr lang="en-US" dirty="0" err="1" smtClean="0"/>
              <a:t>pthread_condattr_t</a:t>
            </a:r>
            <a:r>
              <a:rPr lang="en-US" dirty="0" smtClean="0"/>
              <a:t>)</a:t>
            </a:r>
          </a:p>
        </p:txBody>
      </p:sp>
      <p:sp>
        <p:nvSpPr>
          <p:cNvPr id="4" name="Slide Number Placeholder 3"/>
          <p:cNvSpPr>
            <a:spLocks noGrp="1"/>
          </p:cNvSpPr>
          <p:nvPr>
            <p:ph type="sldNum" sz="quarter" idx="10"/>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What’s the problem?</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
        <p:nvSpPr>
          <p:cNvPr id="6" name="Rectangle 3"/>
          <p:cNvSpPr txBox="1">
            <a:spLocks noChangeArrowheads="1"/>
          </p:cNvSpPr>
          <p:nvPr/>
        </p:nvSpPr>
        <p:spPr bwMode="auto">
          <a:xfrm>
            <a:off x="457200" y="1719263"/>
            <a:ext cx="4033838" cy="220662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Process </a:t>
            </a:r>
            <a:r>
              <a:rPr kumimoji="0" lang="en-US" sz="2600" b="1"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thread1</a:t>
            </a: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a:t>
            </a:r>
            <a:r>
              <a:rPr kumimoji="0" lang="en-US" sz="2600" b="0" i="0" u="none" strike="noStrike" kern="1200" cap="none" spc="0" normalizeH="0" baseline="0" noProof="0" dirty="0" err="1" smtClean="0">
                <a:ln>
                  <a:noFill/>
                </a:ln>
                <a:solidFill>
                  <a:schemeClr val="tx1"/>
                </a:solidFill>
                <a:effectLst/>
                <a:uLnTx/>
                <a:uFillTx/>
                <a:latin typeface="Comic Sans MS" pitchFamily="66" charset="0"/>
                <a:cs typeface="Courier New" pitchFamily="49" charset="0"/>
              </a:rPr>
              <a:t>foo</a:t>
            </a: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 1;</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	bar = 2;</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Comic Sans MS" pitchFamily="66" charset="0"/>
                <a:cs typeface="Courier New" pitchFamily="49" charset="0"/>
              </a:rPr>
              <a:t>}</a:t>
            </a:r>
            <a:endParaRPr kumimoji="0" lang="en-US" sz="2600" b="0" i="0" u="none" strike="noStrike" kern="1200" cap="none" spc="0" normalizeH="0" baseline="0" noProof="0" dirty="0">
              <a:ln>
                <a:noFill/>
              </a:ln>
              <a:solidFill>
                <a:schemeClr val="tx1"/>
              </a:solidFill>
              <a:effectLst/>
              <a:uLnTx/>
              <a:uFillTx/>
              <a:latin typeface="Comic Sans MS" pitchFamily="66" charset="0"/>
              <a:cs typeface="Courier New" pitchFamily="49" charset="0"/>
            </a:endParaRPr>
          </a:p>
        </p:txBody>
      </p:sp>
      <p:sp>
        <p:nvSpPr>
          <p:cNvPr id="7" name="Rectangle 4"/>
          <p:cNvSpPr txBox="1">
            <a:spLocks noChangeArrowheads="1"/>
          </p:cNvSpPr>
          <p:nvPr/>
        </p:nvSpPr>
        <p:spPr>
          <a:xfrm>
            <a:off x="4652963" y="1719263"/>
            <a:ext cx="4033837" cy="2206625"/>
          </a:xfrm>
          <a:prstGeom prst="rect">
            <a:avLst/>
          </a:prstGeom>
          <a:noFill/>
          <a:ln>
            <a:solidFill>
              <a:schemeClr val="tx1"/>
            </a:solidFill>
          </a:ln>
        </p:spPr>
        <p: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Process </a:t>
            </a:r>
            <a:r>
              <a:rPr kumimoji="0" lang="en-US" sz="2600" b="1" i="0" u="none" strike="noStrike" kern="1200" cap="none" spc="0" normalizeH="0" baseline="0" noProof="0" smtClean="0">
                <a:ln>
                  <a:noFill/>
                </a:ln>
                <a:solidFill>
                  <a:schemeClr val="tx1"/>
                </a:solidFill>
                <a:effectLst/>
                <a:uLnTx/>
                <a:uFillTx/>
                <a:latin typeface="Comic Sans MS" pitchFamily="66" charset="0"/>
                <a:cs typeface="Courier New" pitchFamily="49" charset="0"/>
              </a:rPr>
              <a:t>thread2</a:t>
            </a:r>
            <a:r>
              <a:rPr kumimoji="0" lang="en-US" sz="26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foo = 3;</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	bar = 4;</a:t>
            </a: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600" b="0" i="0" u="none" strike="noStrike" kern="1200" cap="none" spc="0" normalizeH="0" baseline="0" noProof="0" smtClean="0">
                <a:ln>
                  <a:noFill/>
                </a:ln>
                <a:solidFill>
                  <a:schemeClr val="tx1"/>
                </a:solidFill>
                <a:effectLst/>
                <a:uLnTx/>
                <a:uFillTx/>
                <a:latin typeface="Comic Sans MS" pitchFamily="66" charset="0"/>
                <a:cs typeface="Courier New" pitchFamily="49" charset="0"/>
              </a:rPr>
              <a:t>}</a:t>
            </a:r>
            <a:endParaRPr kumimoji="0" lang="en-US" sz="2600" b="0" i="0" u="none" strike="noStrike" kern="1200" cap="none" spc="0" normalizeH="0" baseline="0" noProof="0">
              <a:ln>
                <a:noFill/>
              </a:ln>
              <a:solidFill>
                <a:schemeClr val="tx1"/>
              </a:solidFill>
              <a:effectLst/>
              <a:uLnTx/>
              <a:uFillTx/>
              <a:latin typeface="Comic Sans MS" pitchFamily="66" charset="0"/>
              <a:cs typeface="Courier New" pitchFamily="49" charset="0"/>
            </a:endParaRPr>
          </a:p>
        </p:txBody>
      </p:sp>
      <p:sp>
        <p:nvSpPr>
          <p:cNvPr id="8" name="Text Box 5"/>
          <p:cNvSpPr txBox="1">
            <a:spLocks noChangeArrowheads="1"/>
          </p:cNvSpPr>
          <p:nvPr/>
        </p:nvSpPr>
        <p:spPr bwMode="auto">
          <a:xfrm>
            <a:off x="685800" y="4419600"/>
            <a:ext cx="7772400" cy="457200"/>
          </a:xfrm>
          <a:prstGeom prst="rect">
            <a:avLst/>
          </a:prstGeom>
          <a:noFill/>
          <a:ln w="9525">
            <a:noFill/>
            <a:miter lim="800000"/>
            <a:headEnd/>
            <a:tailEnd/>
          </a:ln>
          <a:effectLst/>
        </p:spPr>
        <p:txBody>
          <a:bodyPr>
            <a:spAutoFit/>
          </a:bodyPr>
          <a:lstStyle/>
          <a:p>
            <a:pPr>
              <a:spcBef>
                <a:spcPct val="50000"/>
              </a:spcBef>
            </a:pPr>
            <a:r>
              <a:rPr lang="en-US" sz="2400" dirty="0">
                <a:latin typeface="Comic Sans MS" pitchFamily="66" charset="0"/>
                <a:cs typeface="Arial" charset="0"/>
              </a:rPr>
              <a:t>What are the possible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lstStyle/>
          <a:p>
            <a:r>
              <a:rPr lang="en-US" dirty="0" smtClean="0"/>
              <a:t>Two threads racing to perform the same task</a:t>
            </a:r>
          </a:p>
          <a:p>
            <a:endParaRPr lang="en-US" dirty="0" smtClean="0"/>
          </a:p>
          <a:p>
            <a:r>
              <a:rPr lang="en-US" dirty="0" smtClean="0"/>
              <a:t>Interleaving of operations can cause incorrect behavior</a:t>
            </a:r>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11"/>
          </p:nvPr>
        </p:nvSpPr>
        <p:spPr/>
        <p:txBody>
          <a:bodyPr/>
          <a:lstStyle/>
          <a:p>
            <a:fld id="{923C0F53-F7BC-4213-AA62-5620A79A12A3}" type="datetime1">
              <a:rPr lang="en-US" smtClean="0"/>
              <a:pPr/>
              <a:t>2/23/16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Atomic Updates</a:t>
            </a:r>
          </a:p>
        </p:txBody>
      </p:sp>
      <p:sp>
        <p:nvSpPr>
          <p:cNvPr id="61443" name="Rectangle 3"/>
          <p:cNvSpPr>
            <a:spLocks noGrp="1" noChangeArrowheads="1"/>
          </p:cNvSpPr>
          <p:nvPr>
            <p:ph idx="1"/>
          </p:nvPr>
        </p:nvSpPr>
        <p:spPr/>
        <p:txBody>
          <a:bodyPr/>
          <a:lstStyle/>
          <a:p>
            <a:r>
              <a:rPr lang="en-US"/>
              <a:t>Perform the following items as a single unit</a:t>
            </a:r>
          </a:p>
          <a:p>
            <a:r>
              <a:rPr lang="en-US"/>
              <a:t>When we are done, exactly (A or B) is true</a:t>
            </a:r>
          </a:p>
          <a:p>
            <a:pPr lvl="1"/>
            <a:r>
              <a:rPr lang="en-US"/>
              <a:t>not (A and B) </a:t>
            </a:r>
          </a:p>
          <a:p>
            <a:pPr lvl="1"/>
            <a:r>
              <a:rPr lang="en-US"/>
              <a:t>not part of A and part of B</a:t>
            </a:r>
          </a:p>
          <a:p>
            <a:endParaRPr lang="en-US"/>
          </a:p>
          <a:p>
            <a:r>
              <a:rPr lang="en-US"/>
              <a:t>Critical Section!</a:t>
            </a:r>
          </a:p>
        </p:txBody>
      </p:sp>
      <p:sp>
        <p:nvSpPr>
          <p:cNvPr id="6" name="Slide Number Placeholder 5"/>
          <p:cNvSpPr>
            <a:spLocks noGrp="1"/>
          </p:cNvSpPr>
          <p:nvPr>
            <p:ph type="sldNum" sz="quarter" idx="10"/>
          </p:nvPr>
        </p:nvSpPr>
        <p:spPr/>
        <p:txBody>
          <a:bodyPr/>
          <a:lstStyle/>
          <a:p>
            <a:fld id="{32930B47-B2BA-4BBD-857F-91D610CA2F4B}" type="slidenum">
              <a:rPr lang="en-US" altLang="en-US"/>
              <a:pPr/>
              <a:t>9</a:t>
            </a:fld>
            <a:endParaRPr lang="en-US" altLang="en-US"/>
          </a:p>
        </p:txBody>
      </p:sp>
      <p:sp>
        <p:nvSpPr>
          <p:cNvPr id="61444" name="Text Box 4"/>
          <p:cNvSpPr txBox="1">
            <a:spLocks noChangeArrowheads="1"/>
          </p:cNvSpPr>
          <p:nvPr/>
        </p:nvSpPr>
        <p:spPr bwMode="auto">
          <a:xfrm>
            <a:off x="914400" y="5181600"/>
            <a:ext cx="7391400" cy="366713"/>
          </a:xfrm>
          <a:prstGeom prst="rect">
            <a:avLst/>
          </a:prstGeom>
          <a:noFill/>
          <a:ln w="12700">
            <a:noFill/>
            <a:miter lim="800000"/>
            <a:headEnd/>
            <a:tailEnd/>
          </a:ln>
          <a:effectLst/>
        </p:spPr>
        <p:txBody>
          <a:bodyPr>
            <a:spAutoFit/>
          </a:bodyPr>
          <a:lstStyle/>
          <a:p>
            <a:pPr>
              <a:spcBef>
                <a:spcPct val="50000"/>
              </a:spcBef>
            </a:pPr>
            <a:endParaRPr lang="en-US"/>
          </a:p>
        </p:txBody>
      </p:sp>
      <p:sp>
        <p:nvSpPr>
          <p:cNvPr id="61445" name="Text Box 5"/>
          <p:cNvSpPr txBox="1">
            <a:spLocks noChangeArrowheads="1"/>
          </p:cNvSpPr>
          <p:nvPr/>
        </p:nvSpPr>
        <p:spPr bwMode="auto">
          <a:xfrm>
            <a:off x="914400" y="5334000"/>
            <a:ext cx="7620000" cy="641350"/>
          </a:xfrm>
          <a:prstGeom prst="rect">
            <a:avLst/>
          </a:prstGeom>
          <a:noFill/>
          <a:ln w="12700">
            <a:noFill/>
            <a:miter lim="800000"/>
            <a:headEnd/>
            <a:tailEnd/>
          </a:ln>
          <a:effectLst/>
        </p:spPr>
        <p:txBody>
          <a:bodyPr>
            <a:spAutoFit/>
          </a:bodyPr>
          <a:lstStyle/>
          <a:p>
            <a:pPr>
              <a:spcBef>
                <a:spcPct val="50000"/>
              </a:spcBef>
            </a:pPr>
            <a:r>
              <a:rPr lang="en-US" sz="3600" b="1">
                <a:solidFill>
                  <a:srgbClr val="FF0000"/>
                </a:solidFill>
              </a:rPr>
              <a:t>Solution: Thread Synchronization</a:t>
            </a:r>
          </a:p>
        </p:txBody>
      </p:sp>
      <p:sp>
        <p:nvSpPr>
          <p:cNvPr id="7" name="Date Placeholder 6"/>
          <p:cNvSpPr>
            <a:spLocks noGrp="1"/>
          </p:cNvSpPr>
          <p:nvPr>
            <p:ph type="dt" sz="half" idx="11"/>
          </p:nvPr>
        </p:nvSpPr>
        <p:spPr/>
        <p:txBody>
          <a:bodyPr/>
          <a:lstStyle/>
          <a:p>
            <a:fld id="{9063E247-65EC-4420-BD5A-B343D247B7D7}" type="datetime1">
              <a:rPr lang="en-US" smtClean="0"/>
              <a:pPr/>
              <a:t>2/23/16</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fade">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theme/theme1.xml><?xml version="1.0" encoding="utf-8"?>
<a:theme xmlns:a="http://schemas.openxmlformats.org/drawingml/2006/main" name="StoleruClass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StoleruClasses</Template>
  <TotalTime>135</TotalTime>
  <Words>2301</Words>
  <Application>Microsoft Macintosh PowerPoint</Application>
  <PresentationFormat>On-screen Show (4:3)</PresentationFormat>
  <Paragraphs>480</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StoleruClasses</vt:lpstr>
      <vt:lpstr>CSCE 313: Introduction to Computer Systems</vt:lpstr>
      <vt:lpstr>POSIX Thread Synchronization</vt:lpstr>
      <vt:lpstr>POSIX Thread Synchronization</vt:lpstr>
      <vt:lpstr>POSIX Thread Programming</vt:lpstr>
      <vt:lpstr>Using Posix Thread Library</vt:lpstr>
      <vt:lpstr>Data Types in POSIX</vt:lpstr>
      <vt:lpstr>Problem 1: What’s the problem?</vt:lpstr>
      <vt:lpstr>Race condition</vt:lpstr>
      <vt:lpstr>Atomic Updates</vt:lpstr>
      <vt:lpstr>POSIX Thread Synchronization</vt:lpstr>
      <vt:lpstr>Mutex</vt:lpstr>
      <vt:lpstr>Mutex Locks</vt:lpstr>
      <vt:lpstr>Mutex Locks: Operations</vt:lpstr>
      <vt:lpstr>Uses for Mutex Locks: Unsafe Library Functions</vt:lpstr>
      <vt:lpstr>Problem 1: No problem</vt:lpstr>
      <vt:lpstr>Problem 2: What’s the problem?</vt:lpstr>
      <vt:lpstr>Problem 2: One solution</vt:lpstr>
      <vt:lpstr>Problem 2: Better solution</vt:lpstr>
      <vt:lpstr>POSIX Thread Synchronization</vt:lpstr>
      <vt:lpstr>POSIX Condition Variables</vt:lpstr>
      <vt:lpstr>POSIX Condition Variables</vt:lpstr>
      <vt:lpstr>Example: Thread-Safe Barrier Locks</vt:lpstr>
      <vt:lpstr>Example: Thread-Safe Barrier Locks</vt:lpstr>
      <vt:lpstr>Timed Wait on Condition Variables</vt:lpstr>
      <vt:lpstr>POSIX Thread Synchronization</vt:lpstr>
      <vt:lpstr>Reader/Writer Locks</vt:lpstr>
      <vt:lpstr>R/W Lock Example: Vanilla Shared Container</vt:lpstr>
      <vt:lpstr>R/W Lock Example: Vanilla Shared Container</vt:lpstr>
      <vt:lpstr>Reader/Writer Locks</vt:lpstr>
      <vt:lpstr>Threads and Priorities: Interlude on Mars!</vt:lpstr>
      <vt:lpstr>Priority Inversion* on Mars Pathfinder</vt:lpstr>
      <vt:lpstr>Test 1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POSIX Thread Synchronization</dc:title>
  <dc:creator>Radu</dc:creator>
  <cp:lastModifiedBy>Radu Stoleru</cp:lastModifiedBy>
  <cp:revision>113</cp:revision>
  <dcterms:created xsi:type="dcterms:W3CDTF">2006-08-16T00:00:00Z</dcterms:created>
  <dcterms:modified xsi:type="dcterms:W3CDTF">2016-02-23T19:47:45Z</dcterms:modified>
</cp:coreProperties>
</file>