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80226" autoAdjust="0"/>
  </p:normalViewPr>
  <p:slideViewPr>
    <p:cSldViewPr snapToGrid="0">
      <p:cViewPr varScale="1">
        <p:scale>
          <a:sx n="84" d="100"/>
          <a:sy n="84" d="100"/>
        </p:scale>
        <p:origin x="-2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036E1-0E73-436A-8B38-7D4D4D9821EC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37AAB-3B32-44C5-B2C4-5109761099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01701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37AAB-3B32-44C5-B2C4-5109761099E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7998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37AAB-3B32-44C5-B2C4-5109761099E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42780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Alternatives: Matrix Multiply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37AAB-3B32-44C5-B2C4-5109761099E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36340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37AAB-3B32-44C5-B2C4-5109761099E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87158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374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61044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6478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7256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43491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625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58958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2791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871" y="452718"/>
            <a:ext cx="9689135" cy="995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48" y="1640542"/>
            <a:ext cx="9735670" cy="50090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4238" y="68874"/>
            <a:ext cx="838199" cy="767687"/>
          </a:xfrm>
        </p:spPr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92396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832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7054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5949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8325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4121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5326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1745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10/5/2015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511FC-CFEF-4C47-9030-271C74A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54166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oss.cs.iit.edu/cs450/assign01-xv6-syscall.html" TargetMode="External"/><Relationship Id="rId4" Type="http://schemas.openxmlformats.org/officeDocument/2006/relationships/hyperlink" Target="https://www.cs.utexas.edu/~lorenzo/corsi/cs372/06F/hw/5so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urses.cse.tamu.edu/dzsong/csce313-s15/Lab%201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ps.prenhall.com/esm_molay_UNIXProg_1/7/2041/522524.cw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Raspberry-PI Episodes for CSCE-313 (Fall’16)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3998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47" y="243470"/>
            <a:ext cx="9689135" cy="995082"/>
          </a:xfrm>
        </p:spPr>
        <p:txBody>
          <a:bodyPr/>
          <a:lstStyle/>
          <a:p>
            <a:r>
              <a:rPr lang="en-US" sz="4000" dirty="0" smtClean="0"/>
              <a:t>E6: Scheduler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47" y="1102659"/>
            <a:ext cx="10085293" cy="5546913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Theme</a:t>
            </a:r>
            <a:r>
              <a:rPr lang="en-US" dirty="0" smtClean="0"/>
              <a:t>: </a:t>
            </a:r>
          </a:p>
          <a:p>
            <a:r>
              <a:rPr lang="en-US" b="1" u="sng" dirty="0" smtClean="0"/>
              <a:t>Learning Outcomes: </a:t>
            </a:r>
          </a:p>
          <a:p>
            <a:r>
              <a:rPr lang="en-US" b="1" u="sng" dirty="0" smtClean="0"/>
              <a:t>Implementation</a:t>
            </a:r>
            <a:r>
              <a:rPr lang="en-US" dirty="0" smtClean="0"/>
              <a:t>: Team (2)</a:t>
            </a:r>
          </a:p>
          <a:p>
            <a:r>
              <a:rPr lang="en-US" b="1" u="sng" dirty="0" smtClean="0"/>
              <a:t>Duration</a:t>
            </a:r>
            <a:r>
              <a:rPr lang="en-US" dirty="0" smtClean="0"/>
              <a:t>: 1 week (In WW4, students learn Unix Process Scheduling)</a:t>
            </a:r>
          </a:p>
          <a:p>
            <a:r>
              <a:rPr lang="en-US" b="1" u="sng" dirty="0" smtClean="0"/>
              <a:t>Content</a:t>
            </a:r>
          </a:p>
          <a:p>
            <a:pPr lvl="1"/>
            <a:endParaRPr lang="en-US" dirty="0" smtClean="0"/>
          </a:p>
          <a:p>
            <a:r>
              <a:rPr lang="en-US" b="1" u="sng" dirty="0" smtClean="0"/>
              <a:t>Deployment Deliverables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3883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47" y="243470"/>
            <a:ext cx="9689135" cy="995082"/>
          </a:xfrm>
        </p:spPr>
        <p:txBody>
          <a:bodyPr/>
          <a:lstStyle/>
          <a:p>
            <a:r>
              <a:rPr lang="en-US" sz="4000" dirty="0" smtClean="0"/>
              <a:t>E7: Unix Threads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47" y="1102659"/>
            <a:ext cx="10085293" cy="5546913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Theme</a:t>
            </a:r>
            <a:r>
              <a:rPr lang="en-US" dirty="0" smtClean="0"/>
              <a:t>: Unix Threads</a:t>
            </a:r>
          </a:p>
          <a:p>
            <a:r>
              <a:rPr lang="en-US" b="1" u="sng" dirty="0" smtClean="0"/>
              <a:t>Learning Outcomes:</a:t>
            </a:r>
          </a:p>
          <a:p>
            <a:pPr lvl="1"/>
            <a:r>
              <a:rPr lang="en-US" dirty="0" smtClean="0"/>
              <a:t>Understand how a UNIX threads are created, how to create them, and how they scale performance of a sequential/single threaded application</a:t>
            </a:r>
          </a:p>
          <a:p>
            <a:r>
              <a:rPr lang="en-US" b="1" u="sng" dirty="0" smtClean="0"/>
              <a:t>Implementation</a:t>
            </a:r>
            <a:r>
              <a:rPr lang="en-US" dirty="0" smtClean="0"/>
              <a:t>: Team (2)</a:t>
            </a:r>
          </a:p>
          <a:p>
            <a:r>
              <a:rPr lang="en-US" b="1" u="sng" dirty="0" smtClean="0"/>
              <a:t>Duration</a:t>
            </a:r>
            <a:r>
              <a:rPr lang="en-US" dirty="0" smtClean="0"/>
              <a:t>: 1 week </a:t>
            </a:r>
            <a:endParaRPr lang="en-US" dirty="0"/>
          </a:p>
          <a:p>
            <a:r>
              <a:rPr lang="en-US" b="1" u="sng" dirty="0" smtClean="0"/>
              <a:t>Content:</a:t>
            </a:r>
          </a:p>
          <a:p>
            <a:pPr lvl="1"/>
            <a:r>
              <a:rPr lang="en-US" dirty="0" smtClean="0"/>
              <a:t>First create a sequential client that collects 10K data requests from the server</a:t>
            </a:r>
          </a:p>
          <a:p>
            <a:pPr lvl="1"/>
            <a:r>
              <a:rPr lang="en-US" dirty="0" smtClean="0"/>
              <a:t>Now split the work into w sub tasks, assign a worker thread for each in the client each with it a dedicated request channel, and see how it impacts the runtime for the same 10K requests</a:t>
            </a:r>
          </a:p>
          <a:p>
            <a:r>
              <a:rPr lang="en-US" b="1" u="sng" dirty="0" smtClean="0"/>
              <a:t>Deployment Deliverables</a:t>
            </a:r>
          </a:p>
          <a:p>
            <a:pPr lvl="1"/>
            <a:r>
              <a:rPr lang="en-US" b="1" dirty="0" smtClean="0"/>
              <a:t>Migrate </a:t>
            </a:r>
            <a:r>
              <a:rPr lang="en-US" dirty="0" smtClean="0"/>
              <a:t>current MP4’s beginning part (i.e., with out bounded buffer business) to R-PI platform (re-write document to reflect it and port code)</a:t>
            </a:r>
          </a:p>
          <a:p>
            <a:pPr lvl="1"/>
            <a:r>
              <a:rPr lang="en-US" dirty="0" smtClean="0"/>
              <a:t>Investigate the limits on R-PI (e.g., up to how many threads can see linear speed up, how many worker threads can be opened at max)</a:t>
            </a:r>
          </a:p>
          <a:p>
            <a:pPr lvl="1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16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47" y="243470"/>
            <a:ext cx="9689135" cy="995082"/>
          </a:xfrm>
        </p:spPr>
        <p:txBody>
          <a:bodyPr/>
          <a:lstStyle/>
          <a:p>
            <a:r>
              <a:rPr lang="en-US" sz="4000" dirty="0" smtClean="0"/>
              <a:t>E8: Thread Synchronization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47" y="1102659"/>
            <a:ext cx="10085293" cy="5546913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Theme</a:t>
            </a:r>
            <a:r>
              <a:rPr lang="en-US" dirty="0" smtClean="0"/>
              <a:t>: Thread Synchronization</a:t>
            </a:r>
          </a:p>
          <a:p>
            <a:r>
              <a:rPr lang="en-US" b="1" u="sng" dirty="0" smtClean="0"/>
              <a:t>Learning Outcomes:</a:t>
            </a:r>
          </a:p>
          <a:p>
            <a:pPr lvl="1"/>
            <a:r>
              <a:rPr lang="en-US" dirty="0" smtClean="0"/>
              <a:t>Understand race conditions, memory limitations, synchronization basics, semaphores, and bounded buffers</a:t>
            </a:r>
          </a:p>
          <a:p>
            <a:r>
              <a:rPr lang="en-US" b="1" u="sng" dirty="0" smtClean="0"/>
              <a:t>Implementation</a:t>
            </a:r>
            <a:r>
              <a:rPr lang="en-US" dirty="0" smtClean="0"/>
              <a:t>: Team (2)</a:t>
            </a:r>
          </a:p>
          <a:p>
            <a:r>
              <a:rPr lang="en-US" b="1" u="sng" dirty="0" smtClean="0"/>
              <a:t>Duration</a:t>
            </a:r>
            <a:r>
              <a:rPr lang="en-US" dirty="0" smtClean="0"/>
              <a:t>: 2 weeks </a:t>
            </a:r>
            <a:endParaRPr lang="en-US" dirty="0"/>
          </a:p>
          <a:p>
            <a:r>
              <a:rPr lang="en-US" b="1" u="sng" dirty="0" smtClean="0"/>
              <a:t>Content:</a:t>
            </a:r>
          </a:p>
          <a:p>
            <a:pPr lvl="1"/>
            <a:r>
              <a:rPr lang="en-US" dirty="0" smtClean="0"/>
              <a:t>The client has 3 request threads writing into a bounded buffer, which is pulled from w worker threads who directly communicate with the server</a:t>
            </a:r>
          </a:p>
          <a:p>
            <a:pPr lvl="1"/>
            <a:r>
              <a:rPr lang="en-US" dirty="0" smtClean="0"/>
              <a:t>The buffer is bounded to a maximum size, never overflows or underflows, does rate control, and is thread safe with the use of semaphores</a:t>
            </a:r>
          </a:p>
          <a:p>
            <a:r>
              <a:rPr lang="en-US" b="1" u="sng" dirty="0" smtClean="0"/>
              <a:t>Deployment Deliverables</a:t>
            </a:r>
          </a:p>
          <a:p>
            <a:pPr lvl="1"/>
            <a:r>
              <a:rPr lang="en-US" b="1" dirty="0" smtClean="0"/>
              <a:t>Migrate </a:t>
            </a:r>
            <a:r>
              <a:rPr lang="en-US" dirty="0" smtClean="0"/>
              <a:t>current MP4 to R-PI platform (re-write document and port code)</a:t>
            </a:r>
          </a:p>
          <a:p>
            <a:pPr lvl="1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16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47" y="243470"/>
            <a:ext cx="9689135" cy="995082"/>
          </a:xfrm>
        </p:spPr>
        <p:txBody>
          <a:bodyPr/>
          <a:lstStyle/>
          <a:p>
            <a:r>
              <a:rPr lang="en-US" sz="4000" dirty="0" smtClean="0"/>
              <a:t>E9: IPC with UNIX FIFO and SIGNAL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47" y="1102659"/>
            <a:ext cx="10085293" cy="5546913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Theme</a:t>
            </a:r>
            <a:r>
              <a:rPr lang="en-US" dirty="0" smtClean="0"/>
              <a:t>: IPC methods and their comparisons</a:t>
            </a:r>
          </a:p>
          <a:p>
            <a:r>
              <a:rPr lang="en-US" b="1" u="sng" dirty="0" smtClean="0"/>
              <a:t>Learning Outcomes:</a:t>
            </a:r>
          </a:p>
          <a:p>
            <a:pPr lvl="1"/>
            <a:r>
              <a:rPr lang="en-US" dirty="0" smtClean="0"/>
              <a:t>Understand a number of IPC mechanisms, their usage, and performance</a:t>
            </a:r>
          </a:p>
          <a:p>
            <a:r>
              <a:rPr lang="en-US" b="1" u="sng" dirty="0" smtClean="0"/>
              <a:t>Implementation</a:t>
            </a:r>
            <a:r>
              <a:rPr lang="en-US" dirty="0" smtClean="0"/>
              <a:t>: Team (2)</a:t>
            </a:r>
          </a:p>
          <a:p>
            <a:r>
              <a:rPr lang="en-US" b="1" u="sng" dirty="0" smtClean="0"/>
              <a:t>Duration</a:t>
            </a:r>
            <a:r>
              <a:rPr lang="en-US" dirty="0" smtClean="0"/>
              <a:t>: 1 weeks</a:t>
            </a:r>
            <a:endParaRPr lang="en-US" dirty="0"/>
          </a:p>
          <a:p>
            <a:r>
              <a:rPr lang="en-US" b="1" u="sng" dirty="0" smtClean="0"/>
              <a:t>Content:</a:t>
            </a:r>
          </a:p>
          <a:p>
            <a:pPr lvl="1"/>
            <a:r>
              <a:rPr lang="en-US" dirty="0" smtClean="0"/>
              <a:t>Investigate IPC mechanisms: named/unnamed pipes, message queues, shared memory, and signals</a:t>
            </a:r>
          </a:p>
          <a:p>
            <a:pPr lvl="1"/>
            <a:r>
              <a:rPr lang="en-US" dirty="0" smtClean="0"/>
              <a:t>Compare their performance using simple message transfers between 2 processes</a:t>
            </a:r>
          </a:p>
          <a:p>
            <a:r>
              <a:rPr lang="en-US" b="1" u="sng" dirty="0" smtClean="0"/>
              <a:t>Deployment Deliverables</a:t>
            </a:r>
          </a:p>
          <a:p>
            <a:pPr lvl="1"/>
            <a:r>
              <a:rPr lang="en-US" dirty="0" smtClean="0"/>
              <a:t>Re-write document</a:t>
            </a:r>
          </a:p>
          <a:p>
            <a:pPr lvl="1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16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47" y="243470"/>
            <a:ext cx="9689135" cy="995082"/>
          </a:xfrm>
        </p:spPr>
        <p:txBody>
          <a:bodyPr/>
          <a:lstStyle/>
          <a:p>
            <a:r>
              <a:rPr lang="en-US" sz="4000" dirty="0" smtClean="0"/>
              <a:t>E10: Network Socket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47" y="1102659"/>
            <a:ext cx="10085293" cy="5546913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Theme</a:t>
            </a:r>
            <a:r>
              <a:rPr lang="en-US" dirty="0" smtClean="0"/>
              <a:t>: Socket programming using C/C++ and POSIX</a:t>
            </a:r>
          </a:p>
          <a:p>
            <a:r>
              <a:rPr lang="en-US" b="1" u="sng" dirty="0" smtClean="0"/>
              <a:t>Learning Outcomes:</a:t>
            </a:r>
          </a:p>
          <a:p>
            <a:pPr lvl="1"/>
            <a:r>
              <a:rPr lang="en-US" dirty="0" smtClean="0"/>
              <a:t>Understand networking basics: DNS, TCP/IP communications, sockets, client-server architecture, select() and other useful system calls</a:t>
            </a:r>
          </a:p>
          <a:p>
            <a:r>
              <a:rPr lang="en-US" b="1" u="sng" dirty="0" smtClean="0"/>
              <a:t>Implementation</a:t>
            </a:r>
            <a:r>
              <a:rPr lang="en-US" dirty="0" smtClean="0"/>
              <a:t>: Team (2)</a:t>
            </a:r>
          </a:p>
          <a:p>
            <a:r>
              <a:rPr lang="en-US" b="1" u="sng" dirty="0" smtClean="0"/>
              <a:t>Duration</a:t>
            </a:r>
            <a:r>
              <a:rPr lang="en-US" dirty="0" smtClean="0"/>
              <a:t>: 2 weeks</a:t>
            </a:r>
            <a:endParaRPr lang="en-US" dirty="0"/>
          </a:p>
          <a:p>
            <a:r>
              <a:rPr lang="en-US" b="1" u="sng" dirty="0" smtClean="0"/>
              <a:t>Content:</a:t>
            </a:r>
          </a:p>
          <a:p>
            <a:pPr lvl="1"/>
            <a:r>
              <a:rPr lang="en-US" dirty="0" smtClean="0"/>
              <a:t>Repeat MP4 with the client and server residing in different machines</a:t>
            </a:r>
          </a:p>
          <a:p>
            <a:r>
              <a:rPr lang="en-US" b="1" u="sng" dirty="0" smtClean="0"/>
              <a:t>Deployment Deliverables</a:t>
            </a:r>
          </a:p>
          <a:p>
            <a:pPr lvl="1"/>
            <a:r>
              <a:rPr lang="en-US" dirty="0" smtClean="0"/>
              <a:t>Improved guidelines (currently based on </a:t>
            </a:r>
            <a:r>
              <a:rPr lang="en-US" dirty="0" err="1" smtClean="0"/>
              <a:t>beej’s</a:t>
            </a:r>
            <a:r>
              <a:rPr lang="en-US" dirty="0" smtClean="0"/>
              <a:t> guide)</a:t>
            </a:r>
          </a:p>
          <a:p>
            <a:pPr lvl="1"/>
            <a:r>
              <a:rPr lang="en-US" dirty="0" smtClean="0"/>
              <a:t>Small test programs for in-class demonstration of DNS and other components of the overall task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16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Group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Group Principal Members</a:t>
            </a:r>
          </a:p>
          <a:p>
            <a:pPr lvl="1"/>
            <a:r>
              <a:rPr lang="en-US" dirty="0" smtClean="0"/>
              <a:t>Devin Carr (DC)</a:t>
            </a:r>
          </a:p>
          <a:p>
            <a:pPr lvl="1"/>
            <a:r>
              <a:rPr lang="en-US" dirty="0" smtClean="0"/>
              <a:t>Andrew Kirfman (AK)</a:t>
            </a:r>
          </a:p>
          <a:p>
            <a:pPr lvl="1"/>
            <a:r>
              <a:rPr lang="en-US" dirty="0" smtClean="0"/>
              <a:t>Joshua Higginbotham (GH)</a:t>
            </a:r>
          </a:p>
          <a:p>
            <a:pPr lvl="1"/>
            <a:r>
              <a:rPr lang="en-US" smtClean="0"/>
              <a:t>Gregory Donelan (GD)</a:t>
            </a:r>
            <a:endParaRPr lang="en-US" dirty="0" smtClean="0"/>
          </a:p>
          <a:p>
            <a:r>
              <a:rPr lang="en-US" dirty="0" smtClean="0"/>
              <a:t>Working Group Mentor</a:t>
            </a:r>
          </a:p>
          <a:p>
            <a:pPr lvl="1"/>
            <a:r>
              <a:rPr lang="en-US" dirty="0" smtClean="0"/>
              <a:t>Tanzir Ahmed</a:t>
            </a:r>
          </a:p>
          <a:p>
            <a:r>
              <a:rPr lang="en-US" dirty="0" smtClean="0"/>
              <a:t>Working Group Advisor</a:t>
            </a:r>
          </a:p>
          <a:p>
            <a:pPr lvl="1"/>
            <a:r>
              <a:rPr lang="en-US" dirty="0" smtClean="0"/>
              <a:t>Aakash Tyagi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6779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Episode (Machine Problem)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568" y="1385047"/>
            <a:ext cx="9735670" cy="52645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C++ Warmup #1 (Individual) (GD)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C++ Warmup #2 (Individual) (GD)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Architectural Support for OS (AK)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UNIX Process, Fork, Exec (AK)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UNIX Shell (AK)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Process Scheduler (GD)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UNIX Threads (JH)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Thread Synchronization (JH)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Inter-Process Communication with UNIX FIFO and Signals (JH)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Network Socket Programming (DC)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[BONUS] Unix File Systems  (AK)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CSCE-313 R-PI Working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2469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14-week Execution Chart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5502410"/>
              </p:ext>
            </p:extLst>
          </p:nvPr>
        </p:nvGraphicFramePr>
        <p:xfrm>
          <a:off x="584200" y="1639888"/>
          <a:ext cx="973613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38"/>
                <a:gridCol w="695438"/>
                <a:gridCol w="695438"/>
                <a:gridCol w="695438"/>
                <a:gridCol w="695438"/>
                <a:gridCol w="695438"/>
                <a:gridCol w="695438"/>
                <a:gridCol w="695438"/>
                <a:gridCol w="695438"/>
                <a:gridCol w="695438"/>
                <a:gridCol w="695438"/>
                <a:gridCol w="695438"/>
                <a:gridCol w="695438"/>
                <a:gridCol w="69543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171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47" y="243470"/>
            <a:ext cx="10085293" cy="995082"/>
          </a:xfrm>
        </p:spPr>
        <p:txBody>
          <a:bodyPr/>
          <a:lstStyle/>
          <a:p>
            <a:r>
              <a:rPr lang="en-US" dirty="0"/>
              <a:t>E1: Efficient Memory Allocation Schemes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47" y="1640542"/>
            <a:ext cx="10085293" cy="5009030"/>
          </a:xfrm>
        </p:spPr>
        <p:txBody>
          <a:bodyPr/>
          <a:lstStyle/>
          <a:p>
            <a:r>
              <a:rPr lang="en-US" b="1" u="sng" dirty="0" smtClean="0"/>
              <a:t>Theme</a:t>
            </a:r>
            <a:r>
              <a:rPr lang="en-US" dirty="0" smtClean="0"/>
              <a:t>: Efficient Memory Allocation Schemes</a:t>
            </a:r>
          </a:p>
          <a:p>
            <a:r>
              <a:rPr lang="en-US" b="1" u="sng" dirty="0" smtClean="0"/>
              <a:t>Learning Outcomes: </a:t>
            </a:r>
          </a:p>
          <a:p>
            <a:pPr lvl="1"/>
            <a:r>
              <a:rPr lang="en-US" dirty="0" smtClean="0"/>
              <a:t>Pointer Arithmetic, C++ refresh</a:t>
            </a:r>
          </a:p>
          <a:p>
            <a:r>
              <a:rPr lang="en-US" b="1" u="sng" dirty="0" smtClean="0"/>
              <a:t>Implementation</a:t>
            </a:r>
            <a:r>
              <a:rPr lang="en-US" dirty="0" smtClean="0"/>
              <a:t>: Individual (Reason: We want every student to become strongly familiar with C++, pointer arithmetic. General observation from SP’15 and FA’15 is that rustiness is very much an issue)</a:t>
            </a:r>
          </a:p>
          <a:p>
            <a:r>
              <a:rPr lang="en-US" b="1" u="sng" dirty="0" smtClean="0"/>
              <a:t>Duration</a:t>
            </a:r>
            <a:r>
              <a:rPr lang="en-US" dirty="0" smtClean="0"/>
              <a:t>: 3 weeks (During this time, class lectures are aimed at Course Introduction, Operating Systems Background, Architectural Support for OS)</a:t>
            </a:r>
          </a:p>
          <a:p>
            <a:r>
              <a:rPr lang="en-US" b="1" u="sng" dirty="0" smtClean="0"/>
              <a:t>Deployment Deliverables</a:t>
            </a:r>
          </a:p>
          <a:p>
            <a:pPr lvl="1"/>
            <a:r>
              <a:rPr lang="en-US" dirty="0" smtClean="0"/>
              <a:t>Implement MP1 on R-PI (port collaterals and user code)</a:t>
            </a:r>
          </a:p>
          <a:p>
            <a:pPr lvl="1"/>
            <a:r>
              <a:rPr lang="en-US" dirty="0" smtClean="0"/>
              <a:t>Rewrite MP1 for R-PI platform</a:t>
            </a:r>
          </a:p>
          <a:p>
            <a:pPr lvl="1"/>
            <a:r>
              <a:rPr lang="en-US" dirty="0" smtClean="0"/>
              <a:t>Create test scripts for </a:t>
            </a:r>
            <a:r>
              <a:rPr lang="en-US" dirty="0"/>
              <a:t>Vocareum Student </a:t>
            </a:r>
            <a:r>
              <a:rPr lang="en-US" dirty="0" err="1"/>
              <a:t>Turnin</a:t>
            </a:r>
            <a:r>
              <a:rPr lang="en-US" dirty="0"/>
              <a:t> and TA Testing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1599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47" y="243470"/>
            <a:ext cx="9689135" cy="995082"/>
          </a:xfrm>
        </p:spPr>
        <p:txBody>
          <a:bodyPr/>
          <a:lstStyle/>
          <a:p>
            <a:r>
              <a:rPr lang="en-US" dirty="0"/>
              <a:t>E2: Advanced Memory Allocation Scheme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47" y="1640542"/>
            <a:ext cx="10085293" cy="5009030"/>
          </a:xfrm>
        </p:spPr>
        <p:txBody>
          <a:bodyPr/>
          <a:lstStyle/>
          <a:p>
            <a:r>
              <a:rPr lang="en-US" b="1" u="sng" dirty="0" smtClean="0"/>
              <a:t>Theme</a:t>
            </a:r>
            <a:r>
              <a:rPr lang="en-US" dirty="0" smtClean="0"/>
              <a:t>: Advanced Memory Allocation Scheme</a:t>
            </a:r>
          </a:p>
          <a:p>
            <a:r>
              <a:rPr lang="en-US" b="1" u="sng" dirty="0" smtClean="0"/>
              <a:t>Learning Outcomes: </a:t>
            </a:r>
          </a:p>
          <a:p>
            <a:pPr lvl="1"/>
            <a:r>
              <a:rPr lang="en-US" dirty="0" smtClean="0"/>
              <a:t>Algorithm/Data Structures, Pointer Arithmetic, C++ refresh</a:t>
            </a:r>
          </a:p>
          <a:p>
            <a:r>
              <a:rPr lang="en-US" b="1" u="sng" dirty="0" smtClean="0"/>
              <a:t>Implementation</a:t>
            </a:r>
            <a:r>
              <a:rPr lang="en-US" dirty="0" smtClean="0"/>
              <a:t>: Individual (Reason: We want every student to become strongly familiar with C++, pointer arithmetic. General observation from SP’15 and FA’15 is that rustiness is very much an issue)</a:t>
            </a:r>
          </a:p>
          <a:p>
            <a:r>
              <a:rPr lang="en-US" b="1" u="sng" dirty="0" smtClean="0"/>
              <a:t>Duration</a:t>
            </a:r>
            <a:r>
              <a:rPr lang="en-US" dirty="0" smtClean="0"/>
              <a:t>: 3 weeks (During this time, class lectures are focused on Architectural Support for OS and UNIX Process: address space, fork, exec)</a:t>
            </a:r>
          </a:p>
          <a:p>
            <a:r>
              <a:rPr lang="en-US" b="1" u="sng" dirty="0" smtClean="0"/>
              <a:t>Deployment Deliverables</a:t>
            </a:r>
          </a:p>
          <a:p>
            <a:pPr lvl="1"/>
            <a:r>
              <a:rPr lang="en-US" dirty="0" smtClean="0"/>
              <a:t>Implement MP2 on R-PI (port collaterals and user code)</a:t>
            </a:r>
          </a:p>
          <a:p>
            <a:pPr lvl="1"/>
            <a:r>
              <a:rPr lang="en-US" dirty="0" smtClean="0"/>
              <a:t>Rewrite MP2 for R-PI platform</a:t>
            </a:r>
          </a:p>
          <a:p>
            <a:pPr lvl="1"/>
            <a:r>
              <a:rPr lang="en-US" dirty="0" smtClean="0"/>
              <a:t>Create test scripts for Vocareum Student </a:t>
            </a:r>
            <a:r>
              <a:rPr lang="en-US" dirty="0" err="1" smtClean="0"/>
              <a:t>Turnin</a:t>
            </a:r>
            <a:r>
              <a:rPr lang="en-US" dirty="0" smtClean="0"/>
              <a:t> and TA Testing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14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47" y="243470"/>
            <a:ext cx="9689135" cy="995082"/>
          </a:xfrm>
        </p:spPr>
        <p:txBody>
          <a:bodyPr/>
          <a:lstStyle/>
          <a:p>
            <a:r>
              <a:rPr lang="en-US" sz="4000" dirty="0" smtClean="0"/>
              <a:t>E3: Architectural Support for OS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47" y="1102659"/>
            <a:ext cx="10085293" cy="5546913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Theme</a:t>
            </a:r>
            <a:r>
              <a:rPr lang="en-US" dirty="0" smtClean="0"/>
              <a:t>: Architectural Support for Operating System</a:t>
            </a:r>
          </a:p>
          <a:p>
            <a:r>
              <a:rPr lang="en-US" b="1" u="sng" dirty="0" smtClean="0"/>
              <a:t>Learning Outcomes: </a:t>
            </a:r>
          </a:p>
          <a:p>
            <a:pPr lvl="1"/>
            <a:r>
              <a:rPr lang="en-US" dirty="0" smtClean="0"/>
              <a:t>Understand System Call Implementation, Interrupt Processing, Faults, Aborts</a:t>
            </a:r>
          </a:p>
          <a:p>
            <a:r>
              <a:rPr lang="en-US" b="1" u="sng" dirty="0" smtClean="0"/>
              <a:t>Implementation</a:t>
            </a:r>
            <a:r>
              <a:rPr lang="en-US" dirty="0" smtClean="0"/>
              <a:t>: Team (2)</a:t>
            </a:r>
          </a:p>
          <a:p>
            <a:r>
              <a:rPr lang="en-US" b="1" u="sng" dirty="0" smtClean="0"/>
              <a:t>Duration</a:t>
            </a:r>
            <a:r>
              <a:rPr lang="en-US" dirty="0" smtClean="0"/>
              <a:t>: 1 week (In WW2, students have learnt theory behind Architectural Support for OS)</a:t>
            </a:r>
          </a:p>
          <a:p>
            <a:r>
              <a:rPr lang="en-US" b="1" u="sng" dirty="0" smtClean="0"/>
              <a:t>Content</a:t>
            </a:r>
          </a:p>
          <a:p>
            <a:pPr lvl="1"/>
            <a:r>
              <a:rPr lang="en-US" dirty="0" smtClean="0"/>
              <a:t>System Calls: Anatomy and Cost of a System Call (</a:t>
            </a:r>
            <a:r>
              <a:rPr lang="en-US" dirty="0" smtClean="0">
                <a:hlinkClick r:id="rId2"/>
              </a:rPr>
              <a:t>Example1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Example2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Example3</a:t>
            </a:r>
            <a:r>
              <a:rPr lang="en-US" dirty="0" smtClean="0"/>
              <a:t>). Fork and Exec would be perfect examples as they form the theme for E4</a:t>
            </a:r>
          </a:p>
          <a:p>
            <a:pPr lvl="1"/>
            <a:r>
              <a:rPr lang="en-US" dirty="0" smtClean="0"/>
              <a:t>Interrupts: Programming and Processing an interrupt</a:t>
            </a:r>
          </a:p>
          <a:p>
            <a:pPr lvl="1"/>
            <a:r>
              <a:rPr lang="en-US" dirty="0" smtClean="0"/>
              <a:t>Exceptions: Anatomy of a Floating Point Exception</a:t>
            </a:r>
          </a:p>
          <a:p>
            <a:r>
              <a:rPr lang="en-US" b="1" u="sng" dirty="0" smtClean="0"/>
              <a:t>Deployment Deliverables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 with embedded execution of system calls, interrupts, and exceptions</a:t>
            </a:r>
          </a:p>
          <a:p>
            <a:pPr lvl="1"/>
            <a:r>
              <a:rPr lang="en-US" b="1" dirty="0" smtClean="0"/>
              <a:t>Machine problem </a:t>
            </a:r>
            <a:r>
              <a:rPr lang="en-US" dirty="0" smtClean="0"/>
              <a:t>that takes students on a journey of discovery (open source code and analysis of MP code output) for this theme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8385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47" y="243470"/>
            <a:ext cx="9689135" cy="995082"/>
          </a:xfrm>
        </p:spPr>
        <p:txBody>
          <a:bodyPr/>
          <a:lstStyle/>
          <a:p>
            <a:r>
              <a:rPr lang="en-US" sz="4000" dirty="0" smtClean="0"/>
              <a:t>E4: Unix Process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47" y="1102659"/>
            <a:ext cx="10085293" cy="5546913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Theme</a:t>
            </a:r>
            <a:r>
              <a:rPr lang="en-US" dirty="0" smtClean="0"/>
              <a:t>: Unix Process</a:t>
            </a:r>
          </a:p>
          <a:p>
            <a:r>
              <a:rPr lang="en-US" b="1" u="sng" dirty="0" smtClean="0"/>
              <a:t>Learning Outcomes: </a:t>
            </a:r>
          </a:p>
          <a:p>
            <a:pPr lvl="1"/>
            <a:r>
              <a:rPr lang="en-US" dirty="0" smtClean="0"/>
              <a:t>Understand UNIX Process anatomy, Process Creation with Fork</a:t>
            </a:r>
            <a:r>
              <a:rPr lang="en-US" dirty="0"/>
              <a:t> </a:t>
            </a:r>
            <a:r>
              <a:rPr lang="en-US" dirty="0" smtClean="0"/>
              <a:t>and Exec </a:t>
            </a:r>
          </a:p>
          <a:p>
            <a:r>
              <a:rPr lang="en-US" b="1" u="sng" dirty="0" smtClean="0"/>
              <a:t>Implementation</a:t>
            </a:r>
            <a:r>
              <a:rPr lang="en-US" dirty="0" smtClean="0"/>
              <a:t>: Team (2)</a:t>
            </a:r>
          </a:p>
          <a:p>
            <a:r>
              <a:rPr lang="en-US" b="1" u="sng" dirty="0" smtClean="0"/>
              <a:t>Duration</a:t>
            </a:r>
            <a:r>
              <a:rPr lang="en-US" dirty="0" smtClean="0"/>
              <a:t>: 1 week (In WW3, students learn Unix Process, Fork and Exec)</a:t>
            </a:r>
          </a:p>
          <a:p>
            <a:r>
              <a:rPr lang="en-US" b="1" u="sng" dirty="0" smtClean="0"/>
              <a:t>Content</a:t>
            </a:r>
          </a:p>
          <a:p>
            <a:pPr lvl="1"/>
            <a:r>
              <a:rPr lang="en-US" dirty="0" smtClean="0"/>
              <a:t>Anatomy of a Process</a:t>
            </a:r>
          </a:p>
          <a:p>
            <a:pPr lvl="1"/>
            <a:r>
              <a:rPr lang="en-US" dirty="0" smtClean="0"/>
              <a:t>Fork and Exec demonstrated via Client-Server Model</a:t>
            </a:r>
          </a:p>
          <a:p>
            <a:r>
              <a:rPr lang="en-US" b="1" u="sng" dirty="0" smtClean="0"/>
              <a:t>Deployment Deliverables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 for client process + collateral for server process</a:t>
            </a:r>
          </a:p>
          <a:p>
            <a:pPr lvl="1"/>
            <a:r>
              <a:rPr lang="en-US" b="1" dirty="0" smtClean="0"/>
              <a:t>Migrate </a:t>
            </a:r>
            <a:r>
              <a:rPr lang="en-US" dirty="0" smtClean="0"/>
              <a:t>current MP3 to R-PI platform (re-write document and port code)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691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47" y="243470"/>
            <a:ext cx="9689135" cy="995082"/>
          </a:xfrm>
        </p:spPr>
        <p:txBody>
          <a:bodyPr/>
          <a:lstStyle/>
          <a:p>
            <a:r>
              <a:rPr lang="en-US" sz="4000" dirty="0" smtClean="0"/>
              <a:t>E</a:t>
            </a:r>
            <a:r>
              <a:rPr lang="en-US" sz="4000" dirty="0"/>
              <a:t>5</a:t>
            </a:r>
            <a:r>
              <a:rPr lang="en-US" sz="4000" dirty="0" smtClean="0"/>
              <a:t>: Unix Shell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47" y="1102659"/>
            <a:ext cx="10085293" cy="5546913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Theme</a:t>
            </a:r>
            <a:r>
              <a:rPr lang="en-US" dirty="0" smtClean="0"/>
              <a:t>: Unix Shell</a:t>
            </a:r>
          </a:p>
          <a:p>
            <a:r>
              <a:rPr lang="en-US" b="1" u="sng" dirty="0" smtClean="0"/>
              <a:t>Learning Outcomes: </a:t>
            </a:r>
          </a:p>
          <a:p>
            <a:pPr lvl="1"/>
            <a:r>
              <a:rPr lang="en-US" dirty="0" smtClean="0"/>
              <a:t>Understand how a UNIX shell works; Understand common UNIX commands</a:t>
            </a:r>
          </a:p>
          <a:p>
            <a:r>
              <a:rPr lang="en-US" b="1" u="sng" dirty="0" smtClean="0"/>
              <a:t>Implementation</a:t>
            </a:r>
            <a:r>
              <a:rPr lang="en-US" dirty="0" smtClean="0"/>
              <a:t>: Team (2)</a:t>
            </a:r>
          </a:p>
          <a:p>
            <a:r>
              <a:rPr lang="en-US" b="1" u="sng" dirty="0" smtClean="0"/>
              <a:t>Duration</a:t>
            </a:r>
            <a:r>
              <a:rPr lang="en-US" dirty="0" smtClean="0"/>
              <a:t>: 1 week (In WW3, students learn Unix Process, Fork and Exec)</a:t>
            </a:r>
          </a:p>
          <a:p>
            <a:r>
              <a:rPr lang="en-US" b="1" u="sng" dirty="0" smtClean="0"/>
              <a:t>Content</a:t>
            </a:r>
          </a:p>
          <a:p>
            <a:pPr lvl="1"/>
            <a:r>
              <a:rPr lang="en-US" dirty="0" smtClean="0"/>
              <a:t>Creation of a UNIX Shell</a:t>
            </a:r>
          </a:p>
          <a:p>
            <a:pPr lvl="1"/>
            <a:endParaRPr lang="en-US" dirty="0" smtClean="0"/>
          </a:p>
          <a:p>
            <a:r>
              <a:rPr lang="en-US" b="1" u="sng" dirty="0" smtClean="0"/>
              <a:t>Deployment Deliverables</a:t>
            </a:r>
          </a:p>
          <a:p>
            <a:pPr lvl="1"/>
            <a:r>
              <a:rPr lang="en-US" b="1" dirty="0" smtClean="0"/>
              <a:t>Basic “shell” of a shell</a:t>
            </a:r>
          </a:p>
          <a:p>
            <a:pPr lvl="1"/>
            <a:r>
              <a:rPr lang="en-US" b="1" dirty="0" smtClean="0"/>
              <a:t>Machine Problem </a:t>
            </a:r>
            <a:r>
              <a:rPr lang="en-US" dirty="0" smtClean="0"/>
              <a:t>describing extensions to be created (</a:t>
            </a:r>
            <a:r>
              <a:rPr lang="en-US" dirty="0" smtClean="0">
                <a:hlinkClick r:id="rId2"/>
              </a:rPr>
              <a:t>EXAMPLE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R-PI Working Group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11FC-CFEF-4C47-9030-271C74A1ADF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711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3879</TotalTime>
  <Words>1351</Words>
  <Application>Microsoft Macintosh PowerPoint</Application>
  <PresentationFormat>Custom</PresentationFormat>
  <Paragraphs>219</Paragraphs>
  <Slides>14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Raspberry-PI Episodes for CSCE-313 (Fall’16)</vt:lpstr>
      <vt:lpstr>Working Group Membership</vt:lpstr>
      <vt:lpstr>Episode (Machine Problem) List</vt:lpstr>
      <vt:lpstr>14-week Execution Chart</vt:lpstr>
      <vt:lpstr>E1: Efficient Memory Allocation Schemes </vt:lpstr>
      <vt:lpstr>E2: Advanced Memory Allocation Scheme </vt:lpstr>
      <vt:lpstr>E3: Architectural Support for OS</vt:lpstr>
      <vt:lpstr>E4: Unix Process </vt:lpstr>
      <vt:lpstr>E5: Unix Shell</vt:lpstr>
      <vt:lpstr>E6: Scheduler</vt:lpstr>
      <vt:lpstr>E7: Unix Threads </vt:lpstr>
      <vt:lpstr>E8: Thread Synchronization</vt:lpstr>
      <vt:lpstr>E9: IPC with UNIX FIFO and SIGNAL </vt:lpstr>
      <vt:lpstr>E10: Network Socket Programming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TAMU + Cadence</dc:title>
  <dc:creator>Aakash Tyagi</dc:creator>
  <cp:lastModifiedBy>Joshua Higginbotham</cp:lastModifiedBy>
  <cp:revision>97</cp:revision>
  <dcterms:created xsi:type="dcterms:W3CDTF">2016-11-29T21:56:20Z</dcterms:created>
  <dcterms:modified xsi:type="dcterms:W3CDTF">2016-11-30T16:29:36Z</dcterms:modified>
</cp:coreProperties>
</file>