
<file path=[Content_Types].xml><?xml version="1.0" encoding="utf-8"?>
<Types xmlns="http://schemas.openxmlformats.org/package/2006/content-types">
  <Default ContentType="application/x-fontdata" Extension="fntdata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7.xml"/><Relationship Id="rId22" Type="http://schemas.openxmlformats.org/officeDocument/2006/relationships/font" Target="fonts/Roboto-italic.fntdata"/><Relationship Id="rId10" Type="http://schemas.openxmlformats.org/officeDocument/2006/relationships/slide" Target="slides/slide6.xml"/><Relationship Id="rId21" Type="http://schemas.openxmlformats.org/officeDocument/2006/relationships/font" Target="fonts/Robo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" name="Google Shape;3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6f231e86b3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6f231e86b3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6f231e86b3_0_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f42fb7a07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f42fb7a07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6f42fb7a07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f2c905d4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f2c905d4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6f2c905d43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f31c058d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f31c058d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6f31c058d3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f231e86b3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f231e86b3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6f231e86b3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6f231e86b3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6f231e86b3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g6f231e86b3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6f231e86b3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6f231e86b3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g6f231e86b3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6f3b802424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6f3b802424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g6f3b802424_0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" name="Google Shape;6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f231e86b3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f231e86b3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6f231e86b3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f231e86b3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f231e86b3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6f231e86b3_0_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f231e86b3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f231e86b3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6f231e86b3_0_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f231e86b3_0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f231e86b3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6f231e86b3_0_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bg>
      <p:bgPr>
        <a:solidFill>
          <a:srgbClr val="002F47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469900" y="1089025"/>
            <a:ext cx="6565900" cy="656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72003" y="6204790"/>
            <a:ext cx="1304544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/>
          <p:nvPr>
            <p:ph idx="1" type="body"/>
          </p:nvPr>
        </p:nvSpPr>
        <p:spPr>
          <a:xfrm>
            <a:off x="3035300" y="3817861"/>
            <a:ext cx="6121400" cy="3670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72000" lIns="180000" spcFirstLastPara="1" rIns="180000" wrap="square" tIns="720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Arial"/>
              <a:buNone/>
              <a:defRPr b="1" sz="1600">
                <a:solidFill>
                  <a:srgbClr val="AEB7C0"/>
                </a:solidFill>
              </a:defRPr>
            </a:lvl1pPr>
            <a:lvl2pPr indent="-36576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16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type="title"/>
          </p:nvPr>
        </p:nvSpPr>
        <p:spPr>
          <a:xfrm>
            <a:off x="3098801" y="2125590"/>
            <a:ext cx="5994398" cy="1477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35638" y="5259921"/>
            <a:ext cx="6456362" cy="159807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>
            <p:ph type="title"/>
          </p:nvPr>
        </p:nvSpPr>
        <p:spPr>
          <a:xfrm>
            <a:off x="636588" y="728664"/>
            <a:ext cx="9904412" cy="8863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623888" y="1736725"/>
            <a:ext cx="10944225" cy="4105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60"/>
              <a:buNone/>
              <a:defRPr/>
            </a:lvl1pPr>
            <a:lvl2pPr indent="-36576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16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1" name="Google Shape;2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72003" y="6204790"/>
            <a:ext cx="1304544" cy="365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bg>
      <p:bgPr>
        <a:solidFill>
          <a:srgbClr val="002F47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469900" y="1089025"/>
            <a:ext cx="6565900" cy="656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/>
          <p:nvPr>
            <p:ph type="title"/>
          </p:nvPr>
        </p:nvSpPr>
        <p:spPr>
          <a:xfrm>
            <a:off x="628652" y="740142"/>
            <a:ext cx="4746623" cy="8863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5" name="Google Shape;2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72003" y="6204790"/>
            <a:ext cx="1304544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/>
          <p:nvPr/>
        </p:nvSpPr>
        <p:spPr>
          <a:xfrm>
            <a:off x="6096000" y="1736725"/>
            <a:ext cx="5480547" cy="41052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6456585" y="2097312"/>
            <a:ext cx="4565881" cy="34201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80"/>
              <a:buFont typeface="Arial"/>
              <a:buNone/>
              <a:defRPr/>
            </a:lvl1pPr>
            <a:lvl2pPr indent="-36576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16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wo Content">
  <p:cSld name="1_Two Content"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35638" y="5259921"/>
            <a:ext cx="6456362" cy="1598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72003" y="6204790"/>
            <a:ext cx="1304544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36588" y="1524000"/>
            <a:ext cx="10931525" cy="4317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160"/>
              <a:buNone/>
              <a:defRPr/>
            </a:lvl1pPr>
            <a:lvl2pPr indent="-36576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160"/>
              <a:buChar char="▪"/>
              <a:defRPr/>
            </a:lvl2pPr>
            <a:lvl3pPr indent="-36576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160"/>
              <a:buChar char="▪"/>
              <a:defRPr/>
            </a:lvl3pPr>
            <a:lvl4pPr indent="-36576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160"/>
              <a:buChar char="▪"/>
              <a:defRPr/>
            </a:lvl4pPr>
            <a:lvl5pPr indent="-36576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16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2" name="Google Shape;3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0" y="0"/>
            <a:ext cx="6456363" cy="159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2" y="740142"/>
            <a:ext cx="7703999" cy="4431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49" y="1736724"/>
            <a:ext cx="10939463" cy="4105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32012"/>
              </a:buClr>
              <a:buSzPts val="168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528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EB7C0"/>
              </a:buClr>
              <a:buSzPts val="168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528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EB7C0"/>
              </a:buClr>
              <a:buSzPts val="168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528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EB7C0"/>
              </a:buClr>
              <a:buSzPts val="168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5279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EB7C0"/>
              </a:buClr>
              <a:buSzPts val="168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459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974">
          <p15:clr>
            <a:srgbClr val="F26B43"/>
          </p15:clr>
        </p15:guide>
        <p15:guide id="4" orient="horz" pos="3680">
          <p15:clr>
            <a:srgbClr val="F26B43"/>
          </p15:clr>
        </p15:guide>
        <p15:guide id="5" pos="393">
          <p15:clr>
            <a:srgbClr val="F26B43"/>
          </p15:clr>
        </p15:guide>
        <p15:guide id="6" pos="7287">
          <p15:clr>
            <a:srgbClr val="F26B43"/>
          </p15:clr>
        </p15:guide>
        <p15:guide id="7" orient="horz" pos="686">
          <p15:clr>
            <a:srgbClr val="F26B43"/>
          </p15:clr>
        </p15:guide>
        <p15:guide id="8" orient="horz" pos="2160">
          <p15:clr>
            <a:srgbClr val="F26B43"/>
          </p15:clr>
        </p15:guide>
        <p15:guide id="9" orient="horz" pos="1094">
          <p15:clr>
            <a:srgbClr val="F26B43"/>
          </p15:clr>
        </p15:guide>
        <p15:guide id="10" pos="3613">
          <p15:clr>
            <a:srgbClr val="F26B43"/>
          </p15:clr>
        </p15:guide>
        <p15:guide id="11" pos="3386">
          <p15:clr>
            <a:srgbClr val="F26B43"/>
          </p15:clr>
        </p15:guide>
        <p15:guide id="12" pos="4067">
          <p15:clr>
            <a:srgbClr val="F26B43"/>
          </p15:clr>
        </p15:guide>
        <p15:guide id="13" pos="429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lta.io/" TargetMode="External"/><Relationship Id="rId4" Type="http://schemas.openxmlformats.org/officeDocument/2006/relationships/hyperlink" Target="https://docs.delta.io/latest/index.html" TargetMode="External"/><Relationship Id="rId5" Type="http://schemas.openxmlformats.org/officeDocument/2006/relationships/hyperlink" Target="https://databricks.com/blog/2019/08/21/diving-into-delta-lake-unpacking-the-transaction-log.html" TargetMode="External"/><Relationship Id="rId6" Type="http://schemas.openxmlformats.org/officeDocument/2006/relationships/hyperlink" Target="https://databricks.com/blog/2019/09/24/diving-into-delta-lake-schema-enforcement-evolution.html" TargetMode="External"/><Relationship Id="rId7" Type="http://schemas.openxmlformats.org/officeDocument/2006/relationships/hyperlink" Target="https://databricks.com/blog/2019/02/04/introducing-delta-time-travel-for-large-scale-data-lakes.html" TargetMode="External"/><Relationship Id="rId8" Type="http://schemas.openxmlformats.org/officeDocument/2006/relationships/hyperlink" Target="https://youtu.be/_-6jqiLnJU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atabricks.com/blog/2019/08/21/diving-into-delta-lake-unpacking-the-transaction-log.html" TargetMode="External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idx="1" type="body"/>
          </p:nvPr>
        </p:nvSpPr>
        <p:spPr>
          <a:xfrm>
            <a:off x="3035300" y="3817861"/>
            <a:ext cx="6121400" cy="3670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72000" lIns="180000" spcFirstLastPara="1" rIns="180000" wrap="square" tIns="720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Font typeface="Arial"/>
              <a:buNone/>
            </a:pPr>
            <a:r>
              <a:rPr lang="en-US"/>
              <a:t>February 21, 2020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3098801" y="2125591"/>
            <a:ext cx="5994300" cy="14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/>
              <a:t>Intro to Databricks Delta Lake </a:t>
            </a:r>
            <a:endParaRPr/>
          </a:p>
        </p:txBody>
      </p:sp>
      <p:pic>
        <p:nvPicPr>
          <p:cNvPr id="39" name="Google Shape;3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5700" y="585691"/>
            <a:ext cx="4800600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636575" y="728666"/>
            <a:ext cx="109314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Time travel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636575" y="1652425"/>
            <a:ext cx="4738800" cy="46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❏"/>
            </a:pPr>
            <a:r>
              <a:rPr lang="en-US" sz="1800">
                <a:solidFill>
                  <a:srgbClr val="073763"/>
                </a:solidFill>
                <a:highlight>
                  <a:srgbClr val="FFFFFF"/>
                </a:highlight>
              </a:rPr>
              <a:t>Common Challenges with Changing Data</a:t>
            </a:r>
            <a:endParaRPr sz="1800">
              <a:solidFill>
                <a:srgbClr val="073763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rgbClr val="073763"/>
              </a:buClr>
              <a:buSzPts val="1400"/>
              <a:buChar char="❏"/>
            </a:pPr>
            <a:r>
              <a:rPr lang="en-US">
                <a:solidFill>
                  <a:srgbClr val="073763"/>
                </a:solidFill>
                <a:highlight>
                  <a:srgbClr val="FFFFFF"/>
                </a:highlight>
              </a:rPr>
              <a:t>Audit data changes</a:t>
            </a:r>
            <a:endParaRPr>
              <a:solidFill>
                <a:srgbClr val="073763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rgbClr val="073763"/>
              </a:buClr>
              <a:buSzPts val="1400"/>
              <a:buChar char="❏"/>
            </a:pPr>
            <a:r>
              <a:rPr lang="en-US">
                <a:solidFill>
                  <a:srgbClr val="073763"/>
                </a:solidFill>
                <a:highlight>
                  <a:srgbClr val="FFFFFF"/>
                </a:highlight>
              </a:rPr>
              <a:t>Reproduce experiments &amp; reports</a:t>
            </a:r>
            <a:endParaRPr>
              <a:solidFill>
                <a:srgbClr val="073763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rgbClr val="073763"/>
              </a:buClr>
              <a:buSzPts val="1400"/>
              <a:buChar char="❏"/>
            </a:pPr>
            <a:r>
              <a:rPr lang="en-US">
                <a:solidFill>
                  <a:srgbClr val="073763"/>
                </a:solidFill>
                <a:highlight>
                  <a:srgbClr val="FFFFFF"/>
                </a:highlight>
              </a:rPr>
              <a:t>Rollbacks</a:t>
            </a:r>
            <a:endParaRPr>
              <a:solidFill>
                <a:srgbClr val="073763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rgbClr val="073763"/>
              </a:buClr>
              <a:buSzPts val="1800"/>
              <a:buChar char="❏"/>
            </a:pPr>
            <a:r>
              <a:rPr lang="en-US" sz="1800">
                <a:solidFill>
                  <a:srgbClr val="073763"/>
                </a:solidFill>
                <a:highlight>
                  <a:srgbClr val="FFFFFF"/>
                </a:highlight>
              </a:rPr>
              <a:t>Introducing Time Travel</a:t>
            </a:r>
            <a:endParaRPr sz="1800">
              <a:solidFill>
                <a:srgbClr val="073763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rgbClr val="073763"/>
              </a:buClr>
              <a:buSzPts val="1400"/>
              <a:buFont typeface="Noto Sans Symbols"/>
              <a:buChar char="❏"/>
            </a:pPr>
            <a:r>
              <a:rPr lang="en-US">
                <a:solidFill>
                  <a:srgbClr val="073763"/>
                </a:solidFill>
                <a:highlight>
                  <a:schemeClr val="lt1"/>
                </a:highlight>
              </a:rPr>
              <a:t>By</a:t>
            </a:r>
            <a:r>
              <a:rPr lang="en-US">
                <a:solidFill>
                  <a:srgbClr val="073763"/>
                </a:solidFill>
                <a:highlight>
                  <a:schemeClr val="lt1"/>
                </a:highlight>
              </a:rPr>
              <a:t> version number</a:t>
            </a:r>
            <a:endParaRPr sz="1800">
              <a:solidFill>
                <a:srgbClr val="073763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rgbClr val="073763"/>
              </a:buClr>
              <a:buSzPts val="1400"/>
              <a:buChar char="❏"/>
            </a:pPr>
            <a:r>
              <a:rPr lang="en-US">
                <a:solidFill>
                  <a:srgbClr val="073763"/>
                </a:solidFill>
                <a:highlight>
                  <a:srgbClr val="FFFFFF"/>
                </a:highlight>
              </a:rPr>
              <a:t>By timestamp</a:t>
            </a:r>
            <a:endParaRPr>
              <a:solidFill>
                <a:srgbClr val="07376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3777" y="1652426"/>
            <a:ext cx="5634350" cy="357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636588" y="728664"/>
            <a:ext cx="9904500" cy="88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Schema Enforcement</a:t>
            </a:r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623898" y="1736725"/>
            <a:ext cx="9254400" cy="368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073763"/>
              </a:buClr>
              <a:buSzPts val="1800"/>
              <a:buChar char="❏"/>
            </a:pPr>
            <a:r>
              <a:rPr lang="en-US" sz="1800">
                <a:solidFill>
                  <a:srgbClr val="073763"/>
                </a:solidFill>
                <a:highlight>
                  <a:srgbClr val="FFFFFF"/>
                </a:highlight>
              </a:rPr>
              <a:t>How Is Schema Enforcement Useful?</a:t>
            </a:r>
            <a:endParaRPr sz="1800">
              <a:solidFill>
                <a:srgbClr val="07376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❏"/>
            </a:pPr>
            <a:r>
              <a:rPr lang="en-US" sz="1800">
                <a:solidFill>
                  <a:srgbClr val="073763"/>
                </a:solidFill>
                <a:highlight>
                  <a:srgbClr val="FFFFFF"/>
                </a:highlight>
              </a:rPr>
              <a:t>What Is Schema Evolution?</a:t>
            </a:r>
            <a:endParaRPr sz="1800">
              <a:solidFill>
                <a:srgbClr val="07376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❏"/>
            </a:pPr>
            <a:r>
              <a:rPr lang="en-US" sz="1800">
                <a:solidFill>
                  <a:srgbClr val="073763"/>
                </a:solidFill>
                <a:highlight>
                  <a:srgbClr val="FFFFFF"/>
                </a:highlight>
              </a:rPr>
              <a:t>Delta Lake Schema Evolution Options:</a:t>
            </a:r>
            <a:endParaRPr sz="1800">
              <a:solidFill>
                <a:srgbClr val="073763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❏"/>
            </a:pPr>
            <a:r>
              <a:rPr lang="en-US">
                <a:solidFill>
                  <a:srgbClr val="073763"/>
                </a:solidFill>
                <a:highlight>
                  <a:srgbClr val="FFFFFF"/>
                </a:highlight>
              </a:rPr>
              <a:t>Merge schema</a:t>
            </a:r>
            <a:endParaRPr>
              <a:solidFill>
                <a:srgbClr val="073763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❏"/>
            </a:pPr>
            <a:r>
              <a:rPr lang="en-US">
                <a:solidFill>
                  <a:srgbClr val="073763"/>
                </a:solidFill>
                <a:highlight>
                  <a:srgbClr val="FFFFFF"/>
                </a:highlight>
              </a:rPr>
              <a:t>Overwrite schema</a:t>
            </a:r>
            <a:endParaRPr>
              <a:solidFill>
                <a:srgbClr val="07376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8850" y="1615175"/>
            <a:ext cx="1917525" cy="192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636588" y="728664"/>
            <a:ext cx="9904500" cy="88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Delta Lake Transaction Log</a:t>
            </a:r>
            <a:endParaRPr/>
          </a:p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623895" y="1736725"/>
            <a:ext cx="6242100" cy="41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073763"/>
              </a:buClr>
              <a:buSzPts val="1800"/>
              <a:buChar char="❏"/>
            </a:pPr>
            <a:r>
              <a:rPr lang="en-US" sz="1800">
                <a:solidFill>
                  <a:srgbClr val="073763"/>
                </a:solidFill>
                <a:highlight>
                  <a:schemeClr val="lt1"/>
                </a:highlight>
              </a:rPr>
              <a:t>How Does the Transaction Log Work</a:t>
            </a:r>
            <a:endParaRPr sz="1800">
              <a:solidFill>
                <a:srgbClr val="073763"/>
              </a:solidFill>
              <a:highlight>
                <a:schemeClr val="lt1"/>
              </a:highlight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❏"/>
            </a:pPr>
            <a:r>
              <a:rPr lang="en-US">
                <a:solidFill>
                  <a:srgbClr val="073763"/>
                </a:solidFill>
                <a:highlight>
                  <a:schemeClr val="lt1"/>
                </a:highlight>
              </a:rPr>
              <a:t>Breaking Down Transactions Into Atomic Commits</a:t>
            </a:r>
            <a:endParaRPr>
              <a:solidFill>
                <a:srgbClr val="073763"/>
              </a:solidFill>
              <a:highlight>
                <a:schemeClr val="lt1"/>
              </a:highlight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❏"/>
            </a:pPr>
            <a:r>
              <a:rPr lang="en-US">
                <a:solidFill>
                  <a:srgbClr val="073763"/>
                </a:solidFill>
                <a:highlight>
                  <a:schemeClr val="lt1"/>
                </a:highlight>
              </a:rPr>
              <a:t>The Delta Lake Transaction Log at the File Level</a:t>
            </a:r>
            <a:endParaRPr>
              <a:solidFill>
                <a:srgbClr val="073763"/>
              </a:solidFill>
              <a:highlight>
                <a:schemeClr val="lt1"/>
              </a:highlight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❏"/>
            </a:pPr>
            <a:r>
              <a:rPr lang="en-US">
                <a:solidFill>
                  <a:srgbClr val="073763"/>
                </a:solidFill>
                <a:highlight>
                  <a:schemeClr val="lt1"/>
                </a:highlight>
              </a:rPr>
              <a:t>Quickly Recomputing State With Checkpoint Files</a:t>
            </a:r>
            <a:endParaRPr>
              <a:solidFill>
                <a:srgbClr val="073763"/>
              </a:solidFill>
              <a:highlight>
                <a:schemeClr val="lt1"/>
              </a:highlight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❏"/>
            </a:pPr>
            <a:r>
              <a:rPr lang="en-US">
                <a:solidFill>
                  <a:srgbClr val="073763"/>
                </a:solidFill>
                <a:highlight>
                  <a:schemeClr val="lt1"/>
                </a:highlight>
              </a:rPr>
              <a:t>Dealing With Multiple Concurrent Reads and Writes</a:t>
            </a:r>
            <a:endParaRPr>
              <a:solidFill>
                <a:srgbClr val="073763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3950" y="1736725"/>
            <a:ext cx="1952575" cy="19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636588" y="728664"/>
            <a:ext cx="9904500" cy="88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Similar storage layers</a:t>
            </a:r>
            <a:endParaRPr/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600" y="1462550"/>
            <a:ext cx="10086976" cy="416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636588" y="728664"/>
            <a:ext cx="9904500" cy="88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Users of Delta Lake</a:t>
            </a:r>
            <a:endParaRPr/>
          </a:p>
        </p:txBody>
      </p:sp>
      <p:pic>
        <p:nvPicPr>
          <p:cNvPr id="138" name="Google Shape;13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025" y="1490500"/>
            <a:ext cx="10920728" cy="3982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636588" y="728664"/>
            <a:ext cx="9904500" cy="88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623888" y="1736725"/>
            <a:ext cx="10944300" cy="41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https://delta.io/</a:t>
            </a:r>
            <a:endParaRPr>
              <a:highlight>
                <a:srgbClr val="F9F9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https://docs.delta.io/latest/index.html</a:t>
            </a:r>
            <a:endParaRPr>
              <a:highlight>
                <a:srgbClr val="F9F9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https://databricks.com/blog/2019/08/21/diving-into-delta-lake-unpacking-the-transaction-log.html</a:t>
            </a:r>
            <a:endParaRPr>
              <a:highlight>
                <a:srgbClr val="F9F9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https://databricks.com/blog/2019/09/24/diving-into-delta-lake-schema-enforcement-evolution.html</a:t>
            </a:r>
            <a:endParaRPr>
              <a:highlight>
                <a:srgbClr val="F9F9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7"/>
              </a:rPr>
              <a:t>https://databricks.com/blog/2019/02/04/introducing-delta-time-travel-for-large-scale-data-lakes.html</a:t>
            </a:r>
            <a:endParaRPr>
              <a:highlight>
                <a:srgbClr val="F9F9F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Building Robust Production Data Pipelines with Databricks Delta</a:t>
            </a:r>
            <a:r>
              <a:rPr lang="en-US">
                <a:highlight>
                  <a:srgbClr val="F9F9F9"/>
                </a:highlight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-US" u="sng">
                <a:solidFill>
                  <a:schemeClr val="hlink"/>
                </a:solidFill>
                <a:hlinkClick r:id="rId8"/>
              </a:rPr>
              <a:t>https://youtu.be/_-6jqiLnJUM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636588" y="728664"/>
            <a:ext cx="9904500" cy="88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Personal introduction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623897" y="1736725"/>
            <a:ext cx="8052900" cy="41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C4587"/>
                </a:solidFill>
              </a:rPr>
              <a:t>Mykola Zerniuk - </a:t>
            </a:r>
            <a:r>
              <a:rPr lang="en-US" sz="2400">
                <a:solidFill>
                  <a:srgbClr val="1C4587"/>
                </a:solidFill>
              </a:rPr>
              <a:t>Java / Scala Developer / Data Engineer</a:t>
            </a:r>
            <a:endParaRPr sz="2400"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C4587"/>
                </a:solidFill>
              </a:rPr>
              <a:t>Andrii Lenets - </a:t>
            </a:r>
            <a:r>
              <a:rPr lang="en-US" sz="2400">
                <a:solidFill>
                  <a:srgbClr val="1C4587"/>
                </a:solidFill>
              </a:rPr>
              <a:t>Java / Scala Developer / Data Engineer</a:t>
            </a:r>
            <a:endParaRPr sz="240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636588" y="728664"/>
            <a:ext cx="9904500" cy="88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623888" y="1736725"/>
            <a:ext cx="10944300" cy="41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2400"/>
              <a:buChar char="❏"/>
            </a:pPr>
            <a:r>
              <a:rPr lang="en-US" sz="2400">
                <a:solidFill>
                  <a:srgbClr val="073763"/>
                </a:solidFill>
              </a:rPr>
              <a:t>Data lake </a:t>
            </a:r>
            <a:r>
              <a:rPr lang="en-US" sz="2400">
                <a:solidFill>
                  <a:srgbClr val="073763"/>
                </a:solidFill>
              </a:rPr>
              <a:t>problems</a:t>
            </a:r>
            <a:endParaRPr sz="2400">
              <a:solidFill>
                <a:srgbClr val="073763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Char char="❏"/>
            </a:pPr>
            <a:r>
              <a:rPr lang="en-US" sz="2400">
                <a:solidFill>
                  <a:srgbClr val="073763"/>
                </a:solidFill>
              </a:rPr>
              <a:t>Spark and ACID</a:t>
            </a:r>
            <a:endParaRPr sz="2400">
              <a:solidFill>
                <a:srgbClr val="073763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Char char="❏"/>
            </a:pPr>
            <a:r>
              <a:rPr lang="en-US" sz="2400">
                <a:solidFill>
                  <a:srgbClr val="073763"/>
                </a:solidFill>
              </a:rPr>
              <a:t>Delta Lake key features overview</a:t>
            </a:r>
            <a:endParaRPr sz="2400">
              <a:solidFill>
                <a:srgbClr val="073763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Char char="❏"/>
            </a:pPr>
            <a:r>
              <a:rPr lang="en-US" sz="2400">
                <a:solidFill>
                  <a:srgbClr val="073763"/>
                </a:solidFill>
              </a:rPr>
              <a:t>Comparison with similar data lake storage layers</a:t>
            </a:r>
            <a:endParaRPr sz="24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636588" y="728664"/>
            <a:ext cx="9904500" cy="88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challenges with data lakes</a:t>
            </a:r>
            <a:endParaRPr/>
          </a:p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1729200" y="1615175"/>
            <a:ext cx="8733600" cy="41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800"/>
              <a:buChar char="❏"/>
            </a:pPr>
            <a:r>
              <a:rPr b="1" lang="en-US" sz="1800">
                <a:solidFill>
                  <a:srgbClr val="073763"/>
                </a:solidFill>
                <a:highlight>
                  <a:srgbClr val="FFFFFF"/>
                </a:highlight>
              </a:rPr>
              <a:t>Reliability issues</a:t>
            </a:r>
            <a:endParaRPr b="1" sz="1800">
              <a:solidFill>
                <a:srgbClr val="073763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❏"/>
            </a:pPr>
            <a:r>
              <a:rPr b="1" lang="en-US">
                <a:solidFill>
                  <a:srgbClr val="073763"/>
                </a:solidFill>
              </a:rPr>
              <a:t>Failed production jobs</a:t>
            </a:r>
            <a:r>
              <a:rPr lang="en-US">
                <a:solidFill>
                  <a:srgbClr val="073763"/>
                </a:solidFill>
              </a:rPr>
              <a:t> leave data in corrupt state requiring tedious recovery</a:t>
            </a:r>
            <a:endParaRPr>
              <a:solidFill>
                <a:srgbClr val="073763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❏"/>
            </a:pPr>
            <a:r>
              <a:rPr b="1" lang="en-US">
                <a:solidFill>
                  <a:srgbClr val="073763"/>
                </a:solidFill>
              </a:rPr>
              <a:t>Lack of schema enforcement</a:t>
            </a:r>
            <a:r>
              <a:rPr lang="en-US">
                <a:solidFill>
                  <a:srgbClr val="073763"/>
                </a:solidFill>
              </a:rPr>
              <a:t> creates inconsistent and low quality data</a:t>
            </a:r>
            <a:endParaRPr>
              <a:solidFill>
                <a:srgbClr val="073763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❏"/>
            </a:pPr>
            <a:r>
              <a:rPr b="1" lang="en-US">
                <a:solidFill>
                  <a:srgbClr val="073763"/>
                </a:solidFill>
              </a:rPr>
              <a:t>Lack of consistency</a:t>
            </a:r>
            <a:r>
              <a:rPr lang="en-US">
                <a:solidFill>
                  <a:srgbClr val="073763"/>
                </a:solidFill>
              </a:rPr>
              <a:t> makes it almost impossible to mix appends and reads, batch and streaming</a:t>
            </a:r>
            <a:endParaRPr>
              <a:solidFill>
                <a:srgbClr val="073763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</a:endParaRPr>
          </a:p>
          <a:p>
            <a:pPr indent="-342900" lvl="0" marL="457200" marR="635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073763"/>
              </a:buClr>
              <a:buSzPts val="1800"/>
              <a:buChar char="❏"/>
            </a:pPr>
            <a:r>
              <a:rPr b="1" lang="en-US" sz="1800">
                <a:solidFill>
                  <a:srgbClr val="073763"/>
                </a:solidFill>
                <a:highlight>
                  <a:srgbClr val="FFFFFF"/>
                </a:highlight>
              </a:rPr>
              <a:t>Performance issues</a:t>
            </a:r>
            <a:endParaRPr b="1" sz="1800">
              <a:solidFill>
                <a:srgbClr val="073763"/>
              </a:solidFill>
              <a:highlight>
                <a:srgbClr val="FFFFFF"/>
              </a:highlight>
            </a:endParaRPr>
          </a:p>
          <a:p>
            <a:pPr indent="-317500" lvl="1" marL="914400" marR="63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❏"/>
            </a:pPr>
            <a:r>
              <a:rPr b="1" lang="en-US">
                <a:solidFill>
                  <a:srgbClr val="073763"/>
                </a:solidFill>
                <a:highlight>
                  <a:srgbClr val="FFFFFF"/>
                </a:highlight>
              </a:rPr>
              <a:t>File size inconsistency</a:t>
            </a:r>
            <a:r>
              <a:rPr lang="en-US">
                <a:solidFill>
                  <a:srgbClr val="073763"/>
                </a:solidFill>
                <a:highlight>
                  <a:srgbClr val="FFFFFF"/>
                </a:highlight>
              </a:rPr>
              <a:t> with either too small or too big files</a:t>
            </a:r>
            <a:endParaRPr>
              <a:solidFill>
                <a:srgbClr val="073763"/>
              </a:solidFill>
              <a:highlight>
                <a:srgbClr val="FFFFFF"/>
              </a:highlight>
            </a:endParaRPr>
          </a:p>
          <a:p>
            <a:pPr indent="-317500" lvl="1" marL="914400" marR="63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❏"/>
            </a:pPr>
            <a:r>
              <a:rPr b="1" lang="en-US">
                <a:solidFill>
                  <a:srgbClr val="073763"/>
                </a:solidFill>
                <a:highlight>
                  <a:srgbClr val="FFFFFF"/>
                </a:highlight>
              </a:rPr>
              <a:t>Partitioning,</a:t>
            </a:r>
            <a:r>
              <a:rPr lang="en-US">
                <a:solidFill>
                  <a:srgbClr val="073763"/>
                </a:solidFill>
                <a:highlight>
                  <a:srgbClr val="FFFFFF"/>
                </a:highlight>
              </a:rPr>
              <a:t> while useful, can be a performance bottleneck when a query selects too many fields</a:t>
            </a:r>
            <a:endParaRPr>
              <a:solidFill>
                <a:srgbClr val="073763"/>
              </a:solidFill>
              <a:highlight>
                <a:srgbClr val="FFFFFF"/>
              </a:highlight>
            </a:endParaRPr>
          </a:p>
          <a:p>
            <a:pPr indent="-317500" lvl="1" marL="914400" marR="63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❏"/>
            </a:pPr>
            <a:r>
              <a:rPr b="1" lang="en-US">
                <a:solidFill>
                  <a:srgbClr val="073763"/>
                </a:solidFill>
                <a:highlight>
                  <a:srgbClr val="FFFFFF"/>
                </a:highlight>
              </a:rPr>
              <a:t>Slow read/write performance</a:t>
            </a:r>
            <a:r>
              <a:rPr lang="en-US">
                <a:solidFill>
                  <a:srgbClr val="073763"/>
                </a:solidFill>
                <a:highlight>
                  <a:srgbClr val="FFFFFF"/>
                </a:highlight>
              </a:rPr>
              <a:t> of cloud storage compared to file system storage</a:t>
            </a:r>
            <a:endParaRPr>
              <a:solidFill>
                <a:srgbClr val="07376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61" name="Google Shape;6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450" y="2207600"/>
            <a:ext cx="1139824" cy="643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6025" y="4314925"/>
            <a:ext cx="532750" cy="53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630288" y="728666"/>
            <a:ext cx="10931400" cy="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Apache Spark and ACID</a:t>
            </a:r>
            <a:endParaRPr/>
          </a:p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623900" y="1736725"/>
            <a:ext cx="7908300" cy="45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80"/>
              <a:buFont typeface="Arial"/>
              <a:buChar char="❏"/>
            </a:pPr>
            <a:r>
              <a:rPr lang="en-US" sz="1800">
                <a:solidFill>
                  <a:srgbClr val="073763"/>
                </a:solidFill>
              </a:rPr>
              <a:t>Why </a:t>
            </a:r>
            <a:r>
              <a:rPr b="1" lang="en-US" sz="1800">
                <a:solidFill>
                  <a:srgbClr val="073763"/>
                </a:solidFill>
              </a:rPr>
              <a:t>ACID</a:t>
            </a:r>
            <a:r>
              <a:rPr lang="en-US" sz="1800">
                <a:solidFill>
                  <a:srgbClr val="073763"/>
                </a:solidFill>
              </a:rPr>
              <a:t> is critical?</a:t>
            </a:r>
            <a:endParaRPr sz="1800">
              <a:solidFill>
                <a:srgbClr val="073763"/>
              </a:solidFill>
            </a:endParaRPr>
          </a:p>
          <a:p>
            <a:pPr indent="-285750" lvl="0" marL="28575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680"/>
              <a:buFont typeface="Arial"/>
              <a:buChar char="❏"/>
            </a:pPr>
            <a:r>
              <a:rPr b="1" lang="en-US" sz="1800">
                <a:solidFill>
                  <a:srgbClr val="073763"/>
                </a:solidFill>
              </a:rPr>
              <a:t>Atomicity</a:t>
            </a:r>
            <a:r>
              <a:rPr lang="en-US" sz="1800">
                <a:solidFill>
                  <a:srgbClr val="073763"/>
                </a:solidFill>
              </a:rPr>
              <a:t> - all or nothing</a:t>
            </a:r>
            <a:endParaRPr sz="1800">
              <a:solidFill>
                <a:srgbClr val="073763"/>
              </a:solidFill>
            </a:endParaRPr>
          </a:p>
          <a:p>
            <a:pPr indent="-285750" lvl="0" marL="28575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680"/>
              <a:buFont typeface="Arial"/>
              <a:buChar char="❏"/>
            </a:pPr>
            <a:r>
              <a:rPr b="1" lang="en-US" sz="1800">
                <a:solidFill>
                  <a:srgbClr val="073763"/>
                </a:solidFill>
              </a:rPr>
              <a:t>Consistency</a:t>
            </a:r>
            <a:r>
              <a:rPr lang="en-US" sz="1800">
                <a:solidFill>
                  <a:srgbClr val="073763"/>
                </a:solidFill>
              </a:rPr>
              <a:t> - data is always in a valid state</a:t>
            </a:r>
            <a:endParaRPr sz="1800">
              <a:solidFill>
                <a:srgbClr val="073763"/>
              </a:solidFill>
            </a:endParaRPr>
          </a:p>
          <a:p>
            <a:pPr indent="-285750" lvl="0" marL="28575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680"/>
              <a:buFont typeface="Arial"/>
              <a:buChar char="❏"/>
            </a:pPr>
            <a:r>
              <a:rPr b="1" lang="en-US" sz="1800">
                <a:solidFill>
                  <a:srgbClr val="073763"/>
                </a:solidFill>
              </a:rPr>
              <a:t>Isolation</a:t>
            </a:r>
            <a:r>
              <a:rPr lang="en-US" sz="1800">
                <a:solidFill>
                  <a:srgbClr val="073763"/>
                </a:solidFill>
              </a:rPr>
              <a:t> - an operation must be isolated from other concurrent operation</a:t>
            </a:r>
            <a:endParaRPr sz="1800">
              <a:solidFill>
                <a:srgbClr val="073763"/>
              </a:solidFill>
            </a:endParaRPr>
          </a:p>
          <a:p>
            <a:pPr indent="-285750" lvl="0" marL="28575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680"/>
              <a:buFont typeface="Arial"/>
              <a:buChar char="❏"/>
            </a:pPr>
            <a:r>
              <a:rPr b="1" lang="en-US" sz="1800">
                <a:solidFill>
                  <a:srgbClr val="073763"/>
                </a:solidFill>
              </a:rPr>
              <a:t>Durability</a:t>
            </a:r>
            <a:r>
              <a:rPr lang="en-US" sz="1800">
                <a:solidFill>
                  <a:srgbClr val="073763"/>
                </a:solidFill>
              </a:rPr>
              <a:t> - once committed data is never lost</a:t>
            </a:r>
            <a:endParaRPr sz="1800">
              <a:solidFill>
                <a:srgbClr val="073763"/>
              </a:solidFill>
            </a:endParaRPr>
          </a:p>
        </p:txBody>
      </p:sp>
      <p:pic>
        <p:nvPicPr>
          <p:cNvPr id="69" name="Google Shape;69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0500" y="1917700"/>
            <a:ext cx="2159400" cy="72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91925" y="3143050"/>
            <a:ext cx="1751100" cy="11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636588" y="728664"/>
            <a:ext cx="9904500" cy="88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4290" y="728675"/>
            <a:ext cx="7683575" cy="508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>
            <a:off x="636588" y="728664"/>
            <a:ext cx="9904500" cy="88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Delta Lake key features</a:t>
            </a:r>
            <a:endParaRPr/>
          </a:p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>
            <a:off x="623895" y="1736725"/>
            <a:ext cx="6802800" cy="41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1800"/>
              <a:buChar char="❏"/>
            </a:pPr>
            <a:r>
              <a:rPr lang="en-US" sz="1800">
                <a:solidFill>
                  <a:srgbClr val="073763"/>
                </a:solidFill>
              </a:rPr>
              <a:t>100% Compatible with Apache Spark API</a:t>
            </a:r>
            <a:endParaRPr sz="1800"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❏"/>
            </a:pPr>
            <a:r>
              <a:rPr lang="en-US" sz="1800">
                <a:solidFill>
                  <a:srgbClr val="073763"/>
                </a:solidFill>
              </a:rPr>
              <a:t>ACID Transactions</a:t>
            </a:r>
            <a:endParaRPr sz="1800"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❏"/>
            </a:pPr>
            <a:r>
              <a:rPr lang="en-US" sz="1800">
                <a:solidFill>
                  <a:srgbClr val="073763"/>
                </a:solidFill>
              </a:rPr>
              <a:t>Updates and Deletes</a:t>
            </a:r>
            <a:endParaRPr sz="1800"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❏"/>
            </a:pPr>
            <a:r>
              <a:rPr lang="en-US" sz="1800">
                <a:solidFill>
                  <a:srgbClr val="073763"/>
                </a:solidFill>
              </a:rPr>
              <a:t>Time Travel (data versioning)</a:t>
            </a:r>
            <a:endParaRPr sz="1800">
              <a:solidFill>
                <a:srgbClr val="073763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800"/>
              <a:buChar char="❏"/>
            </a:pPr>
            <a:r>
              <a:rPr lang="en-US" sz="1800">
                <a:solidFill>
                  <a:srgbClr val="073763"/>
                </a:solidFill>
              </a:rPr>
              <a:t>Schema Enforcement / Schema Evolution</a:t>
            </a:r>
            <a:endParaRPr/>
          </a:p>
        </p:txBody>
      </p:sp>
      <p:pic>
        <p:nvPicPr>
          <p:cNvPr id="85" name="Google Shape;85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0975" y="1736725"/>
            <a:ext cx="2470126" cy="194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title"/>
          </p:nvPr>
        </p:nvSpPr>
        <p:spPr>
          <a:xfrm>
            <a:off x="636588" y="728664"/>
            <a:ext cx="9904500" cy="88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ACID Transactions</a:t>
            </a:r>
            <a:endParaRPr/>
          </a:p>
        </p:txBody>
      </p:sp>
      <p:sp>
        <p:nvSpPr>
          <p:cNvPr id="92" name="Google Shape;92;p13"/>
          <p:cNvSpPr txBox="1"/>
          <p:nvPr>
            <p:ph idx="1" type="body"/>
          </p:nvPr>
        </p:nvSpPr>
        <p:spPr>
          <a:xfrm>
            <a:off x="623900" y="1736725"/>
            <a:ext cx="6858900" cy="406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073763"/>
              </a:buClr>
              <a:buSzPts val="1800"/>
              <a:buChar char="❏"/>
            </a:pPr>
            <a:r>
              <a:rPr lang="en-US" sz="1800">
                <a:solidFill>
                  <a:srgbClr val="073763"/>
                </a:solidFill>
                <a:highlight>
                  <a:srgbClr val="FFFFFF"/>
                </a:highlight>
              </a:rPr>
              <a:t>Delta Lake Transaction Log</a:t>
            </a:r>
            <a:endParaRPr sz="1800">
              <a:solidFill>
                <a:srgbClr val="073763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❏"/>
            </a:pPr>
            <a:r>
              <a:rPr lang="en-US">
                <a:solidFill>
                  <a:srgbClr val="073763"/>
                </a:solidFill>
                <a:highlight>
                  <a:srgbClr val="FFFFFF"/>
                </a:highlight>
              </a:rPr>
              <a:t>Single Source of Truth</a:t>
            </a:r>
            <a:endParaRPr>
              <a:solidFill>
                <a:srgbClr val="073763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❏"/>
            </a:pPr>
            <a:r>
              <a:rPr lang="en-US">
                <a:solidFill>
                  <a:srgbClr val="073763"/>
                </a:solidFill>
                <a:highlight>
                  <a:srgbClr val="FFFFFF"/>
                </a:highlight>
              </a:rPr>
              <a:t>The Implementation of Atomicity on Delta Lake</a:t>
            </a:r>
            <a:endParaRPr>
              <a:solidFill>
                <a:srgbClr val="073763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❏"/>
            </a:pPr>
            <a:r>
              <a:rPr lang="en-US">
                <a:solidFill>
                  <a:srgbClr val="073763"/>
                </a:solidFill>
                <a:highlight>
                  <a:srgbClr val="FFFFFF"/>
                </a:highlight>
              </a:rPr>
              <a:t>Consistency </a:t>
            </a:r>
            <a:r>
              <a:rPr lang="en-US">
                <a:solidFill>
                  <a:srgbClr val="073763"/>
                </a:solidFill>
                <a:highlight>
                  <a:srgbClr val="FFFFFF"/>
                </a:highlight>
              </a:rPr>
              <a:t>support</a:t>
            </a:r>
            <a:endParaRPr>
              <a:solidFill>
                <a:srgbClr val="073763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400"/>
              <a:buChar char="❏"/>
            </a:pPr>
            <a:r>
              <a:rPr lang="en-US">
                <a:solidFill>
                  <a:srgbClr val="073763"/>
                </a:solidFill>
                <a:highlight>
                  <a:srgbClr val="FFFFFF"/>
                </a:highlight>
              </a:rPr>
              <a:t>Isolation and Durability out of the box</a:t>
            </a:r>
            <a:endParaRPr>
              <a:solidFill>
                <a:srgbClr val="073763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7376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3"/>
              </a:rPr>
              <a:t>https://databricks.com/blog/2019/08/21/diving-into-delta-lake-unpacking-the-transaction-log.html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7400" y="1736725"/>
            <a:ext cx="1841900" cy="185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636588" y="728664"/>
            <a:ext cx="9904500" cy="88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Updates and Deletes</a:t>
            </a:r>
            <a:endParaRPr/>
          </a:p>
        </p:txBody>
      </p:sp>
      <p:pic>
        <p:nvPicPr>
          <p:cNvPr id="100" name="Google Shape;10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900" y="1895575"/>
            <a:ext cx="8084799" cy="16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900" y="3804563"/>
            <a:ext cx="7506776" cy="37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gma Software Darkblu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