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1"/>
  </p:notesMasterIdLst>
  <p:sldIdLst>
    <p:sldId id="301" r:id="rId5"/>
    <p:sldId id="296" r:id="rId6"/>
    <p:sldId id="306" r:id="rId7"/>
    <p:sldId id="307" r:id="rId8"/>
    <p:sldId id="308" r:id="rId9"/>
    <p:sldId id="309" r:id="rId10"/>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12" clrIdx="0"/>
  <p:cmAuthor id="1" name="TEdwards" initials="T"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6600FF"/>
    <a:srgbClr val="008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652" autoAdjust="0"/>
  </p:normalViewPr>
  <p:slideViewPr>
    <p:cSldViewPr>
      <p:cViewPr varScale="1">
        <p:scale>
          <a:sx n="76" d="100"/>
          <a:sy n="76" d="100"/>
        </p:scale>
        <p:origin x="-19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77A3D-B780-4DD4-A63A-30E30AB1E645}" type="datetimeFigureOut">
              <a:rPr lang="en-US" smtClean="0"/>
              <a:pPr/>
              <a:t>5/10/2013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7D9D50-ACA2-4680-AC69-7A1F7BE0DE27}" type="slidenum">
              <a:rPr lang="en-US" smtClean="0"/>
              <a:pPr/>
              <a:t>‹#›</a:t>
            </a:fld>
            <a:endParaRPr lang="en-US"/>
          </a:p>
        </p:txBody>
      </p:sp>
    </p:spTree>
    <p:extLst>
      <p:ext uri="{BB962C8B-B14F-4D97-AF65-F5344CB8AC3E}">
        <p14:creationId xmlns:p14="http://schemas.microsoft.com/office/powerpoint/2010/main" val="192889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auto" hangingPunct="1"/>
            <a:r>
              <a:rPr lang="en-US" sz="1800" b="1" kern="1200" dirty="0" smtClean="0">
                <a:solidFill>
                  <a:schemeClr val="tx1"/>
                </a:solidFill>
                <a:latin typeface="+mn-lt"/>
                <a:ea typeface="+mn-ea"/>
                <a:cs typeface="+mn-cs"/>
              </a:rPr>
              <a:t>Developer Information</a:t>
            </a:r>
          </a:p>
          <a:p>
            <a:pPr fontAlgn="auto" hangingPunct="1"/>
            <a:r>
              <a:rPr lang="en-US" sz="1600" b="1" kern="1200" dirty="0" smtClean="0">
                <a:solidFill>
                  <a:schemeClr val="tx1"/>
                </a:solidFill>
                <a:latin typeface="+mn-lt"/>
                <a:ea typeface="+mn-ea"/>
                <a:cs typeface="+mn-cs"/>
              </a:rPr>
              <a:t>-----------------------------------------------</a:t>
            </a:r>
          </a:p>
          <a:p>
            <a:pPr lvl="0" algn="l" hangingPunct="0"/>
            <a:endParaRPr lang="en-US" sz="1600" b="1" dirty="0" smtClean="0">
              <a:solidFill>
                <a:schemeClr val="tx1"/>
              </a:solidFill>
            </a:endParaRPr>
          </a:p>
          <a:p>
            <a:pPr lvl="0" algn="l" hangingPunct="0"/>
            <a:r>
              <a:rPr lang="en-US" sz="1600" b="1" dirty="0" smtClean="0">
                <a:solidFill>
                  <a:schemeClr val="tx1"/>
                </a:solidFill>
              </a:rPr>
              <a:t>Activity Description: </a:t>
            </a:r>
            <a:r>
              <a:rPr lang="en-US" sz="1600" dirty="0" smtClean="0">
                <a:solidFill>
                  <a:schemeClr val="tx1"/>
                </a:solidFill>
              </a:rPr>
              <a:t>This area should provide a brief description of the activities contained within this media piece</a:t>
            </a:r>
          </a:p>
          <a:p>
            <a:pPr algn="l"/>
            <a:endParaRPr lang="en-US" sz="1600" b="1" dirty="0" smtClean="0">
              <a:solidFill>
                <a:schemeClr val="tx1"/>
              </a:solidFill>
            </a:endParaRPr>
          </a:p>
          <a:p>
            <a:pPr algn="l"/>
            <a:r>
              <a:rPr lang="en-US" sz="1600" b="1" dirty="0" smtClean="0">
                <a:solidFill>
                  <a:schemeClr val="tx1"/>
                </a:solidFill>
              </a:rPr>
              <a:t>Navigation: </a:t>
            </a:r>
            <a:r>
              <a:rPr lang="en-US" sz="1600" b="0" dirty="0" smtClean="0">
                <a:solidFill>
                  <a:schemeClr val="tx1"/>
                </a:solidFill>
              </a:rPr>
              <a:t>This section should provide</a:t>
            </a:r>
            <a:r>
              <a:rPr lang="en-US" sz="1600" b="0" baseline="0" dirty="0" smtClean="0">
                <a:solidFill>
                  <a:schemeClr val="tx1"/>
                </a:solidFill>
              </a:rPr>
              <a:t> a brief breakdown of the navigation types contained within this multi-media piece.</a:t>
            </a:r>
            <a:endParaRPr lang="en-US" sz="1600" b="0" dirty="0" smtClean="0">
              <a:solidFill>
                <a:schemeClr val="tx1"/>
              </a:solidFill>
            </a:endParaRPr>
          </a:p>
        </p:txBody>
      </p:sp>
      <p:sp>
        <p:nvSpPr>
          <p:cNvPr id="4" name="Slide Number Placeholder 3"/>
          <p:cNvSpPr>
            <a:spLocks noGrp="1"/>
          </p:cNvSpPr>
          <p:nvPr>
            <p:ph type="sldNum" sz="quarter" idx="10"/>
          </p:nvPr>
        </p:nvSpPr>
        <p:spPr/>
        <p:txBody>
          <a:bodyPr/>
          <a:lstStyle/>
          <a:p>
            <a:fld id="{9B7D9D50-ACA2-4680-AC69-7A1F7BE0DE2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hangingPunct="1"/>
            <a:r>
              <a:rPr lang="en-US" sz="1800" b="1" kern="1200" dirty="0" smtClean="0">
                <a:solidFill>
                  <a:schemeClr val="tx1"/>
                </a:solidFill>
                <a:latin typeface="+mn-lt"/>
                <a:ea typeface="+mn-ea"/>
                <a:cs typeface="+mn-cs"/>
              </a:rPr>
              <a:t>Developer Information</a:t>
            </a:r>
          </a:p>
          <a:p>
            <a:pPr lvl="0" algn="l" hangingPunct="0"/>
            <a:endParaRPr lang="en-US" sz="1600" b="1" dirty="0" smtClean="0">
              <a:solidFill>
                <a:schemeClr val="tx1"/>
              </a:solidFill>
            </a:endParaRPr>
          </a:p>
          <a:p>
            <a:pPr lvl="0" algn="l" hangingPunct="0"/>
            <a:r>
              <a:rPr lang="en-US" sz="1600" b="1" dirty="0" smtClean="0">
                <a:solidFill>
                  <a:schemeClr val="tx1"/>
                </a:solidFill>
              </a:rPr>
              <a:t>Type: </a:t>
            </a:r>
            <a:r>
              <a:rPr lang="en-US" sz="1600" dirty="0" smtClean="0">
                <a:solidFill>
                  <a:schemeClr val="tx1"/>
                </a:solidFill>
              </a:rPr>
              <a:t> </a:t>
            </a:r>
            <a:r>
              <a:rPr lang="en-US" sz="1600" dirty="0" smtClean="0">
                <a:solidFill>
                  <a:schemeClr val="tx1"/>
                </a:solidFill>
              </a:rPr>
              <a:t>Click-on</a:t>
            </a:r>
            <a:endParaRPr lang="en-US" sz="14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7D9D50-ACA2-4680-AC69-7A1F7BE0DE2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hangingPunct="1"/>
            <a:r>
              <a:rPr lang="en-US" sz="1800" b="1" kern="1200" dirty="0" smtClean="0">
                <a:solidFill>
                  <a:schemeClr val="tx1"/>
                </a:solidFill>
                <a:latin typeface="+mn-lt"/>
                <a:ea typeface="+mn-ea"/>
                <a:cs typeface="+mn-cs"/>
              </a:rPr>
              <a:t>Developer Information</a:t>
            </a:r>
          </a:p>
          <a:p>
            <a:pPr lvl="0" algn="l" hangingPunct="0"/>
            <a:endParaRPr lang="en-US" sz="1600" b="1" dirty="0" smtClean="0">
              <a:solidFill>
                <a:schemeClr val="tx1"/>
              </a:solidFill>
            </a:endParaRPr>
          </a:p>
          <a:p>
            <a:pPr lvl="0" algn="l" hangingPunct="0"/>
            <a:r>
              <a:rPr lang="en-US" sz="1600" b="1" dirty="0" smtClean="0">
                <a:solidFill>
                  <a:schemeClr val="tx1"/>
                </a:solidFill>
              </a:rPr>
              <a:t>Type: </a:t>
            </a:r>
            <a:r>
              <a:rPr lang="en-US" sz="1600" dirty="0" smtClean="0">
                <a:solidFill>
                  <a:schemeClr val="tx1"/>
                </a:solidFill>
              </a:rPr>
              <a:t> </a:t>
            </a:r>
            <a:r>
              <a:rPr lang="en-US" sz="1600" dirty="0" smtClean="0">
                <a:solidFill>
                  <a:schemeClr val="tx1"/>
                </a:solidFill>
              </a:rPr>
              <a:t>Click-on</a:t>
            </a:r>
          </a:p>
          <a:p>
            <a:pPr lvl="0" algn="l" hangingPunct="0"/>
            <a:endParaRPr lang="en-US" sz="16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Voiceover</a:t>
            </a:r>
            <a:r>
              <a:rPr lang="en-US" sz="1600" b="0" kern="1200" dirty="0" smtClean="0">
                <a:solidFill>
                  <a:schemeClr val="tx1"/>
                </a:solidFill>
                <a:latin typeface="+mn-lt"/>
                <a:ea typeface="+mn-ea"/>
                <a:cs typeface="+mn-cs"/>
              </a:rPr>
              <a:t>: </a:t>
            </a:r>
            <a:r>
              <a:rPr lang="en-US" sz="1600" dirty="0" smtClean="0"/>
              <a:t>What variable cost should be used for the competitors?  Think about what you know about the competitors’ costs compared to Lille </a:t>
            </a:r>
            <a:r>
              <a:rPr lang="en-US" sz="1600" dirty="0" err="1" smtClean="0"/>
              <a:t>Tissages</a:t>
            </a:r>
            <a:r>
              <a:rPr lang="en-US" sz="1600" dirty="0" smtClean="0"/>
              <a:t>’ costs, and pick a variable cost for the competitors that you think might be reasonable (we will just use one variable cost for the competitors, regardless of volume). Only numbers between FF6.80 and FF10.00 can be accepted. </a:t>
            </a:r>
          </a:p>
          <a:p>
            <a:r>
              <a:rPr lang="en-US" sz="1600" dirty="0" smtClean="0"/>
              <a:t>Enter this information in the space provided.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7D9D50-ACA2-4680-AC69-7A1F7BE0DE2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hangingPunct="1"/>
            <a:r>
              <a:rPr lang="en-US" sz="1800" b="1" kern="1200" dirty="0" smtClean="0">
                <a:solidFill>
                  <a:schemeClr val="tx1"/>
                </a:solidFill>
                <a:latin typeface="+mn-lt"/>
                <a:ea typeface="+mn-ea"/>
                <a:cs typeface="+mn-cs"/>
              </a:rPr>
              <a:t>Developer Information</a:t>
            </a:r>
          </a:p>
          <a:p>
            <a:pPr lvl="0" algn="l" hangingPunct="0"/>
            <a:endParaRPr lang="en-US" sz="1600" b="1" dirty="0" smtClean="0">
              <a:solidFill>
                <a:schemeClr val="tx1"/>
              </a:solidFill>
            </a:endParaRPr>
          </a:p>
          <a:p>
            <a:pPr lvl="0" algn="l" hangingPunct="0"/>
            <a:r>
              <a:rPr lang="en-US" sz="1600" b="1" dirty="0" smtClean="0">
                <a:solidFill>
                  <a:schemeClr val="tx1"/>
                </a:solidFill>
              </a:rPr>
              <a:t>Type</a:t>
            </a:r>
            <a:r>
              <a:rPr lang="en-US" sz="1600" b="1" dirty="0" smtClean="0">
                <a:solidFill>
                  <a:schemeClr val="tx1"/>
                </a:solidFill>
              </a:rPr>
              <a:t>:</a:t>
            </a:r>
            <a:r>
              <a:rPr lang="en-US" sz="1600" dirty="0" smtClean="0">
                <a:solidFill>
                  <a:schemeClr val="tx1"/>
                </a:solidFill>
              </a:rPr>
              <a:t> Click-on</a:t>
            </a:r>
            <a:endParaRPr lang="en-US" sz="1600" dirty="0" smtClean="0">
              <a:solidFill>
                <a:schemeClr val="tx1"/>
              </a:solidFill>
            </a:endParaRPr>
          </a:p>
          <a:p>
            <a:pPr fontAlgn="auto" hangingPunct="1"/>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Voiceover</a:t>
            </a:r>
            <a:r>
              <a:rPr lang="en-US" sz="1600" b="0" kern="1200" dirty="0" smtClean="0">
                <a:solidFill>
                  <a:schemeClr val="tx1"/>
                </a:solidFill>
                <a:latin typeface="+mn-lt"/>
                <a:ea typeface="+mn-ea"/>
                <a:cs typeface="+mn-cs"/>
              </a:rPr>
              <a:t>: </a:t>
            </a:r>
            <a:r>
              <a:rPr lang="en-US" sz="1600" dirty="0" smtClean="0"/>
              <a:t>Using the variable cost you have estimated,</a:t>
            </a:r>
            <a:r>
              <a:rPr lang="en-US" sz="1600" baseline="0" dirty="0" smtClean="0"/>
              <a:t> here </a:t>
            </a:r>
            <a:r>
              <a:rPr lang="en-US" sz="1600" dirty="0" smtClean="0"/>
              <a:t>are the competitors contributions per meter  at prices of FF 15 and FF 20.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7D9D50-ACA2-4680-AC69-7A1F7BE0DE2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hangingPunct="1"/>
            <a:r>
              <a:rPr lang="en-US" sz="1800" b="1" kern="1200" dirty="0" smtClean="0">
                <a:solidFill>
                  <a:schemeClr val="tx1"/>
                </a:solidFill>
                <a:latin typeface="+mn-lt"/>
                <a:ea typeface="+mn-ea"/>
                <a:cs typeface="+mn-cs"/>
              </a:rPr>
              <a:t>Developer Information</a:t>
            </a:r>
          </a:p>
          <a:p>
            <a:pPr lvl="0" algn="l" hangingPunct="0"/>
            <a:endParaRPr lang="en-US" sz="1600" b="1" dirty="0" smtClean="0">
              <a:solidFill>
                <a:schemeClr val="tx1"/>
              </a:solidFill>
            </a:endParaRPr>
          </a:p>
          <a:p>
            <a:pPr lvl="0" algn="l" hangingPunct="0"/>
            <a:r>
              <a:rPr lang="en-US" sz="1600" b="1" dirty="0" smtClean="0">
                <a:solidFill>
                  <a:schemeClr val="tx1"/>
                </a:solidFill>
              </a:rPr>
              <a:t>Type</a:t>
            </a:r>
            <a:r>
              <a:rPr lang="en-US" sz="1600" b="1" dirty="0" smtClean="0">
                <a:solidFill>
                  <a:schemeClr val="tx1"/>
                </a:solidFill>
              </a:rPr>
              <a:t>:</a:t>
            </a:r>
            <a:r>
              <a:rPr lang="en-US" sz="1600" dirty="0" smtClean="0">
                <a:solidFill>
                  <a:schemeClr val="tx1"/>
                </a:solidFill>
              </a:rPr>
              <a:t> Click-on</a:t>
            </a:r>
            <a:endParaRPr lang="en-US" sz="1600" dirty="0" smtClean="0">
              <a:solidFill>
                <a:schemeClr val="tx1"/>
              </a:solidFill>
            </a:endParaRPr>
          </a:p>
          <a:p>
            <a:pPr fontAlgn="auto" hangingPunct="1"/>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Voiceover</a:t>
            </a:r>
            <a:r>
              <a:rPr lang="en-US" sz="1600" b="0" kern="1200" dirty="0" smtClean="0">
                <a:solidFill>
                  <a:schemeClr val="tx1"/>
                </a:solidFill>
                <a:latin typeface="+mn-lt"/>
                <a:ea typeface="+mn-ea"/>
                <a:cs typeface="+mn-cs"/>
              </a:rPr>
              <a:t>: </a:t>
            </a:r>
            <a:endParaRPr lang="en-US" sz="1600" b="0" kern="1200" dirty="0" smtClean="0">
              <a:solidFill>
                <a:schemeClr val="tx1"/>
              </a:solidFill>
              <a:latin typeface="+mn-lt"/>
              <a:ea typeface="+mn-ea"/>
              <a:cs typeface="+mn-cs"/>
            </a:endParaRPr>
          </a:p>
          <a:p>
            <a:r>
              <a:rPr lang="en-US" sz="1600" dirty="0" smtClean="0"/>
              <a:t>What volume do you estimate for the competitors if Lille </a:t>
            </a:r>
            <a:r>
              <a:rPr lang="en-US" sz="1600" dirty="0" err="1" smtClean="0"/>
              <a:t>Tissages</a:t>
            </a:r>
            <a:r>
              <a:rPr lang="en-US" sz="1600" dirty="0" smtClean="0"/>
              <a:t> is at FF 20, and the competitors are at FF 15?  Look back at what you thought was a reasonable volume for Lille </a:t>
            </a:r>
            <a:r>
              <a:rPr lang="en-US" sz="1600" dirty="0" err="1" smtClean="0"/>
              <a:t>Tissages</a:t>
            </a:r>
            <a:r>
              <a:rPr lang="en-US" sz="1600" dirty="0" smtClean="0"/>
              <a:t> in this situation, and the volume for the competitors will be the difference between Lille </a:t>
            </a:r>
            <a:r>
              <a:rPr lang="en-US" sz="1600" dirty="0" err="1" smtClean="0"/>
              <a:t>Tissages</a:t>
            </a:r>
            <a:r>
              <a:rPr lang="en-US" sz="1600" dirty="0" smtClean="0"/>
              <a:t>’ volume and 700,000. </a:t>
            </a:r>
          </a:p>
          <a:p>
            <a:endParaRPr lang="en-US" sz="1600" dirty="0" smtClean="0"/>
          </a:p>
          <a:p>
            <a:r>
              <a:rPr lang="en-US" sz="1600" b="0" dirty="0" smtClean="0"/>
              <a:t>Input your answer in the top space provided.</a:t>
            </a:r>
          </a:p>
          <a:p>
            <a:endParaRPr lang="en-US" sz="1600" dirty="0" smtClean="0"/>
          </a:p>
          <a:p>
            <a:r>
              <a:rPr lang="en-US" sz="1600" dirty="0" smtClean="0"/>
              <a:t>Then consider what you estimate for the competitors if Lille </a:t>
            </a:r>
            <a:r>
              <a:rPr lang="en-US" sz="1600" dirty="0" err="1" smtClean="0"/>
              <a:t>Tissages</a:t>
            </a:r>
            <a:r>
              <a:rPr lang="en-US" sz="1600" dirty="0" smtClean="0"/>
              <a:t> is at FF 20, and the competitors are at FF 20?  Again, look at your earlier assumptions for Lille </a:t>
            </a:r>
            <a:r>
              <a:rPr lang="en-US" sz="1600" dirty="0" err="1" smtClean="0"/>
              <a:t>Tissages</a:t>
            </a:r>
            <a:r>
              <a:rPr lang="en-US" sz="1600" dirty="0" smtClean="0"/>
              <a:t>’ volume in this situation. </a:t>
            </a:r>
          </a:p>
          <a:p>
            <a:endParaRPr lang="en-US" sz="1600" dirty="0" smtClean="0"/>
          </a:p>
          <a:p>
            <a:r>
              <a:rPr lang="en-US" sz="1600" b="0" dirty="0" smtClean="0"/>
              <a:t>Input your answer in the bottom space provided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7D9D50-ACA2-4680-AC69-7A1F7BE0DE2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hangingPunct="1"/>
            <a:r>
              <a:rPr lang="en-US" sz="1800" b="1" kern="1200" dirty="0" smtClean="0">
                <a:solidFill>
                  <a:schemeClr val="tx1"/>
                </a:solidFill>
                <a:latin typeface="+mn-lt"/>
                <a:ea typeface="+mn-ea"/>
                <a:cs typeface="+mn-cs"/>
              </a:rPr>
              <a:t>Developer Information</a:t>
            </a:r>
          </a:p>
          <a:p>
            <a:pPr lvl="0" algn="l" hangingPunct="0"/>
            <a:endParaRPr lang="en-US" sz="1600" b="1" dirty="0" smtClean="0">
              <a:solidFill>
                <a:schemeClr val="tx1"/>
              </a:solidFill>
            </a:endParaRPr>
          </a:p>
          <a:p>
            <a:pPr lvl="0" algn="l" hangingPunct="0"/>
            <a:r>
              <a:rPr lang="en-US" sz="1600" b="1" dirty="0" smtClean="0">
                <a:solidFill>
                  <a:schemeClr val="tx1"/>
                </a:solidFill>
              </a:rPr>
              <a:t>Type</a:t>
            </a:r>
            <a:r>
              <a:rPr lang="en-US" sz="1600" b="1" dirty="0" smtClean="0">
                <a:solidFill>
                  <a:schemeClr val="tx1"/>
                </a:solidFill>
              </a:rPr>
              <a:t>:</a:t>
            </a:r>
            <a:r>
              <a:rPr lang="en-US" sz="1600" dirty="0" smtClean="0">
                <a:solidFill>
                  <a:schemeClr val="tx1"/>
                </a:solidFill>
              </a:rPr>
              <a:t> Click-on</a:t>
            </a:r>
            <a:endParaRPr lang="en-US" sz="1600" dirty="0" smtClean="0">
              <a:solidFill>
                <a:schemeClr val="tx1"/>
              </a:solidFill>
            </a:endParaRPr>
          </a:p>
          <a:p>
            <a:pPr fontAlgn="auto" hangingPunct="1"/>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Voiceover</a:t>
            </a:r>
            <a:r>
              <a:rPr lang="en-US" sz="1600" b="0" kern="1200" dirty="0" smtClean="0">
                <a:solidFill>
                  <a:schemeClr val="tx1"/>
                </a:solidFill>
                <a:latin typeface="+mn-lt"/>
                <a:ea typeface="+mn-ea"/>
                <a:cs typeface="+mn-cs"/>
              </a:rPr>
              <a:t>: </a:t>
            </a:r>
            <a:endParaRPr lang="en-US" sz="16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Total contribution</a:t>
            </a:r>
            <a:r>
              <a:rPr lang="en-US" sz="1600" baseline="0" dirty="0" smtClean="0"/>
              <a:t> estimates are depicted in the table shown. As you analyze the results, consider the following:  </a:t>
            </a:r>
            <a:r>
              <a:rPr lang="en-US" sz="1600" dirty="0" smtClean="0"/>
              <a:t>Where do the competitors want to be?  Where do they get a higher contribution, and, hence, higher profits?</a:t>
            </a:r>
          </a:p>
          <a:p>
            <a:endParaRPr lang="en-US" sz="1600" b="0" dirty="0" smtClean="0"/>
          </a:p>
          <a:p>
            <a:r>
              <a:rPr lang="en-US" sz="1600" b="0" dirty="0" smtClean="0"/>
              <a:t>Click the download button to retrieve</a:t>
            </a:r>
            <a:r>
              <a:rPr lang="en-US" sz="1600" b="0" baseline="0" dirty="0" smtClean="0"/>
              <a:t> a copy </a:t>
            </a:r>
            <a:r>
              <a:rPr lang="en-US" sz="1600" b="0" baseline="0" smtClean="0"/>
              <a:t>of table. </a:t>
            </a:r>
            <a:endParaRPr lang="en-US" sz="16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B7D9D50-ACA2-4680-AC69-7A1F7BE0DE2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DBB243-6207-4F18-8CC4-694A02232A70}"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BB243-6207-4F18-8CC4-694A02232A70}"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BB243-6207-4F18-8CC4-694A02232A70}"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BB243-6207-4F18-8CC4-694A02232A70}"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DBB243-6207-4F18-8CC4-694A02232A70}"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DBB243-6207-4F18-8CC4-694A02232A70}"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BB243-6207-4F18-8CC4-694A02232A70}" type="datetimeFigureOut">
              <a:rPr lang="en-US" smtClean="0"/>
              <a:pPr/>
              <a:t>5/10/2013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DBB243-6207-4F18-8CC4-694A02232A70}" type="datetimeFigureOut">
              <a:rPr lang="en-US" smtClean="0"/>
              <a:pPr/>
              <a:t>5/10/2013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BB243-6207-4F18-8CC4-694A02232A70}" type="datetimeFigureOut">
              <a:rPr lang="en-US" smtClean="0"/>
              <a:pPr/>
              <a:t>5/10/2013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BB243-6207-4F18-8CC4-694A02232A70}"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BB243-6207-4F18-8CC4-694A02232A70}"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C2679-9EDE-4A56-851D-6E1A361DD3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BB243-6207-4F18-8CC4-694A02232A70}" type="datetimeFigureOut">
              <a:rPr lang="en-US" smtClean="0"/>
              <a:pPr/>
              <a:t>5/10/2013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C2679-9EDE-4A56-851D-6E1A361DD3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r>
              <a:rPr lang="en-US" b="1" dirty="0" smtClean="0"/>
              <a:t/>
            </a:r>
            <a:br>
              <a:rPr lang="en-US" b="1" dirty="0" smtClean="0"/>
            </a:br>
            <a:endParaRPr lang="en-US" dirty="0"/>
          </a:p>
        </p:txBody>
      </p:sp>
      <p:sp>
        <p:nvSpPr>
          <p:cNvPr id="3" name="Subtitle 2"/>
          <p:cNvSpPr>
            <a:spLocks noGrp="1"/>
          </p:cNvSpPr>
          <p:nvPr>
            <p:ph type="subTitle" idx="1"/>
          </p:nvPr>
        </p:nvSpPr>
        <p:spPr>
          <a:xfrm>
            <a:off x="419100" y="304800"/>
            <a:ext cx="8458200" cy="3657600"/>
          </a:xfrm>
        </p:spPr>
        <p:txBody>
          <a:bodyPr>
            <a:noAutofit/>
          </a:bodyPr>
          <a:lstStyle/>
          <a:p>
            <a:pPr algn="l" hangingPunct="0"/>
            <a:r>
              <a:rPr lang="en-US" sz="2600" b="1" dirty="0">
                <a:solidFill>
                  <a:schemeClr val="bg1">
                    <a:lumMod val="50000"/>
                  </a:schemeClr>
                </a:solidFill>
              </a:rPr>
              <a:t>Course Number: ACCT6273</a:t>
            </a:r>
          </a:p>
          <a:p>
            <a:pPr algn="l" hangingPunct="0"/>
            <a:r>
              <a:rPr lang="en-US" sz="2600" b="1" dirty="0">
                <a:solidFill>
                  <a:schemeClr val="bg1">
                    <a:lumMod val="50000"/>
                  </a:schemeClr>
                </a:solidFill>
              </a:rPr>
              <a:t>Course Title: Identifying Strategic Implications in Accounting Data</a:t>
            </a:r>
          </a:p>
          <a:p>
            <a:pPr algn="l" hangingPunct="0"/>
            <a:r>
              <a:rPr lang="en-US" sz="2600" b="1" dirty="0">
                <a:solidFill>
                  <a:schemeClr val="bg1">
                    <a:lumMod val="50000"/>
                  </a:schemeClr>
                </a:solidFill>
              </a:rPr>
              <a:t>ID: Jason Yoshimura and Ryan Ohm</a:t>
            </a:r>
          </a:p>
          <a:p>
            <a:pPr algn="l" hangingPunct="0"/>
            <a:r>
              <a:rPr lang="en-US" sz="2600" b="1" dirty="0">
                <a:solidFill>
                  <a:schemeClr val="bg1">
                    <a:lumMod val="50000"/>
                  </a:schemeClr>
                </a:solidFill>
              </a:rPr>
              <a:t>Instructor: Marjorie Platt and Julie </a:t>
            </a:r>
            <a:r>
              <a:rPr lang="en-US" sz="2600" b="1" dirty="0" err="1">
                <a:solidFill>
                  <a:schemeClr val="bg1">
                    <a:lumMod val="50000"/>
                  </a:schemeClr>
                </a:solidFill>
              </a:rPr>
              <a:t>Hertenstein</a:t>
            </a:r>
            <a:endParaRPr lang="en-US" sz="2600" b="1" dirty="0">
              <a:solidFill>
                <a:schemeClr val="bg1">
                  <a:lumMod val="50000"/>
                </a:schemeClr>
              </a:solidFill>
            </a:endParaRPr>
          </a:p>
          <a:p>
            <a:pPr algn="l" hangingPunct="0"/>
            <a:r>
              <a:rPr lang="en-US" sz="2600" b="1" dirty="0">
                <a:solidFill>
                  <a:schemeClr val="bg1">
                    <a:lumMod val="50000"/>
                  </a:schemeClr>
                </a:solidFill>
              </a:rPr>
              <a:t>Media Title: Lille </a:t>
            </a:r>
            <a:r>
              <a:rPr lang="en-US" sz="2600" b="1" dirty="0" err="1">
                <a:solidFill>
                  <a:schemeClr val="bg1">
                    <a:lumMod val="50000"/>
                  </a:schemeClr>
                </a:solidFill>
              </a:rPr>
              <a:t>Tissages</a:t>
            </a:r>
            <a:r>
              <a:rPr lang="en-US" sz="2600" b="1" dirty="0">
                <a:solidFill>
                  <a:schemeClr val="bg1">
                    <a:lumMod val="50000"/>
                  </a:schemeClr>
                </a:solidFill>
              </a:rPr>
              <a:t> Class Discussion Question 6</a:t>
            </a:r>
          </a:p>
          <a:p>
            <a:pPr algn="l" hangingPunct="0"/>
            <a:r>
              <a:rPr lang="en-US" sz="2600" b="1" dirty="0">
                <a:solidFill>
                  <a:schemeClr val="bg1">
                    <a:lumMod val="50000"/>
                  </a:schemeClr>
                </a:solidFill>
              </a:rPr>
              <a:t>Multi-media file </a:t>
            </a:r>
            <a:r>
              <a:rPr lang="en-US" sz="2600" b="1" dirty="0" smtClean="0">
                <a:solidFill>
                  <a:schemeClr val="bg1">
                    <a:lumMod val="50000"/>
                  </a:schemeClr>
                </a:solidFill>
              </a:rPr>
              <a:t>name: </a:t>
            </a:r>
            <a:r>
              <a:rPr lang="en-US" sz="2800" dirty="0" smtClean="0"/>
              <a:t>NEU_MBA_ACCT6273_w02_m02</a:t>
            </a:r>
            <a:endParaRPr lang="en-US" sz="2800" dirty="0"/>
          </a:p>
        </p:txBody>
      </p:sp>
      <p:sp>
        <p:nvSpPr>
          <p:cNvPr id="6" name="Rectangle 5"/>
          <p:cNvSpPr/>
          <p:nvPr/>
        </p:nvSpPr>
        <p:spPr>
          <a:xfrm>
            <a:off x="685800" y="4495800"/>
            <a:ext cx="7924800" cy="15240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4648200"/>
            <a:ext cx="7772400" cy="369332"/>
          </a:xfrm>
          <a:prstGeom prst="rect">
            <a:avLst/>
          </a:prstGeom>
          <a:noFill/>
        </p:spPr>
        <p:txBody>
          <a:bodyPr wrap="square" rtlCol="0">
            <a:spAutoFit/>
          </a:bodyPr>
          <a:lstStyle/>
          <a:p>
            <a:pPr>
              <a:buFont typeface="Arial" pitchFamily="34" charset="0"/>
              <a:buChar char="•"/>
            </a:pPr>
            <a:endParaRPr lang="en-US" dirty="0"/>
          </a:p>
        </p:txBody>
      </p:sp>
      <p:sp>
        <p:nvSpPr>
          <p:cNvPr id="7" name="Rectangle 6"/>
          <p:cNvSpPr/>
          <p:nvPr/>
        </p:nvSpPr>
        <p:spPr>
          <a:xfrm>
            <a:off x="685800" y="4114800"/>
            <a:ext cx="7924800" cy="3810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Activity Purpose: </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838200" y="838200"/>
            <a:ext cx="7543800" cy="4495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52400" y="5334000"/>
            <a:ext cx="8839200" cy="15240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5420380"/>
            <a:ext cx="8839200" cy="307777"/>
          </a:xfrm>
          <a:prstGeom prst="rect">
            <a:avLst/>
          </a:prstGeom>
          <a:noFill/>
        </p:spPr>
        <p:txBody>
          <a:bodyPr wrap="square" rtlCol="0">
            <a:spAutoFit/>
          </a:bodyPr>
          <a:lstStyle/>
          <a:p>
            <a:r>
              <a:rPr lang="en-US" sz="1400" b="1" dirty="0"/>
              <a:t>Navigation Notes</a:t>
            </a:r>
            <a:r>
              <a:rPr lang="en-US" sz="1400" dirty="0"/>
              <a:t>: </a:t>
            </a:r>
            <a:r>
              <a:rPr lang="en-US" sz="1400" dirty="0" smtClean="0"/>
              <a:t>click begin to start activity</a:t>
            </a:r>
            <a:endParaRPr lang="en-US" sz="1400" dirty="0"/>
          </a:p>
        </p:txBody>
      </p:sp>
      <p:sp>
        <p:nvSpPr>
          <p:cNvPr id="12" name="Rectangle 11"/>
          <p:cNvSpPr/>
          <p:nvPr/>
        </p:nvSpPr>
        <p:spPr>
          <a:xfrm>
            <a:off x="152400" y="0"/>
            <a:ext cx="88392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00200" y="0"/>
            <a:ext cx="73914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0"/>
            <a:ext cx="1295400" cy="276999"/>
          </a:xfrm>
          <a:prstGeom prst="rect">
            <a:avLst/>
          </a:prstGeom>
          <a:noFill/>
        </p:spPr>
        <p:txBody>
          <a:bodyPr wrap="square" rtlCol="0">
            <a:spAutoFit/>
          </a:bodyPr>
          <a:lstStyle/>
          <a:p>
            <a:r>
              <a:rPr lang="en-US" sz="1200" dirty="0" smtClean="0"/>
              <a:t>Screen #: </a:t>
            </a:r>
            <a:r>
              <a:rPr lang="en-US" sz="1200" dirty="0" smtClean="0"/>
              <a:t>1.</a:t>
            </a:r>
            <a:endParaRPr lang="en-US" sz="1200" dirty="0"/>
          </a:p>
        </p:txBody>
      </p:sp>
      <p:sp>
        <p:nvSpPr>
          <p:cNvPr id="18" name="TextBox 17"/>
          <p:cNvSpPr txBox="1"/>
          <p:nvPr/>
        </p:nvSpPr>
        <p:spPr>
          <a:xfrm>
            <a:off x="1600200" y="0"/>
            <a:ext cx="7543800" cy="738664"/>
          </a:xfrm>
          <a:prstGeom prst="rect">
            <a:avLst/>
          </a:prstGeom>
          <a:noFill/>
        </p:spPr>
        <p:txBody>
          <a:bodyPr wrap="square" rtlCol="0">
            <a:spAutoFit/>
          </a:bodyPr>
          <a:lstStyle/>
          <a:p>
            <a:r>
              <a:rPr lang="en-US" sz="1400" dirty="0" smtClean="0"/>
              <a:t>Summary: </a:t>
            </a:r>
            <a:r>
              <a:rPr lang="en-US" sz="1400" dirty="0" smtClean="0"/>
              <a:t>cover slide</a:t>
            </a:r>
          </a:p>
          <a:p>
            <a:endParaRPr lang="en-US" sz="1400" dirty="0"/>
          </a:p>
          <a:p>
            <a:r>
              <a:rPr lang="en-US" sz="1400" dirty="0"/>
              <a:t>14563635</a:t>
            </a:r>
            <a:endParaRPr lang="en-US" sz="1400" dirty="0"/>
          </a:p>
        </p:txBody>
      </p:sp>
      <p:pic>
        <p:nvPicPr>
          <p:cNvPr id="1028" name="Picture 4" descr="Rolls of multi-coloured fab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38200"/>
            <a:ext cx="7543800" cy="451485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838200" y="2170152"/>
            <a:ext cx="4191000" cy="734199"/>
          </a:xfrm>
          <a:prstGeom prst="roundRect">
            <a:avLst/>
          </a:prstGeom>
          <a:solidFill>
            <a:srgbClr val="0070C0"/>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extBox 3"/>
          <p:cNvSpPr txBox="1"/>
          <p:nvPr/>
        </p:nvSpPr>
        <p:spPr>
          <a:xfrm>
            <a:off x="1295400" y="2260252"/>
            <a:ext cx="3009900" cy="553998"/>
          </a:xfrm>
          <a:prstGeom prst="rect">
            <a:avLst/>
          </a:prstGeom>
          <a:noFill/>
        </p:spPr>
        <p:txBody>
          <a:bodyPr wrap="square" rtlCol="0">
            <a:spAutoFit/>
          </a:bodyPr>
          <a:lstStyle/>
          <a:p>
            <a:r>
              <a:rPr lang="en-US" sz="3000" b="1" dirty="0" smtClean="0">
                <a:solidFill>
                  <a:schemeClr val="bg1"/>
                </a:solidFill>
                <a:effectLst>
                  <a:outerShdw blurRad="38100" dist="38100" dir="2700000" algn="tl">
                    <a:srgbClr val="000000">
                      <a:alpha val="43137"/>
                    </a:srgbClr>
                  </a:outerShdw>
                </a:effectLst>
              </a:rPr>
              <a:t>Lille </a:t>
            </a:r>
            <a:r>
              <a:rPr lang="en-US" sz="3000" b="1" dirty="0" err="1" smtClean="0">
                <a:solidFill>
                  <a:schemeClr val="bg1"/>
                </a:solidFill>
                <a:effectLst>
                  <a:outerShdw blurRad="38100" dist="38100" dir="2700000" algn="tl">
                    <a:srgbClr val="000000">
                      <a:alpha val="43137"/>
                    </a:srgbClr>
                  </a:outerShdw>
                </a:effectLst>
              </a:rPr>
              <a:t>Tissage</a:t>
            </a:r>
            <a:endParaRPr lang="en-US" sz="3000" b="1" dirty="0">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7391400" y="4572000"/>
            <a:ext cx="990600" cy="381000"/>
          </a:xfrm>
          <a:prstGeom prst="round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TextBox 4"/>
          <p:cNvSpPr txBox="1"/>
          <p:nvPr/>
        </p:nvSpPr>
        <p:spPr>
          <a:xfrm>
            <a:off x="7391400" y="4562445"/>
            <a:ext cx="9906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Begin</a:t>
            </a:r>
            <a:endParaRPr lang="en-US" sz="20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838200" y="838200"/>
            <a:ext cx="7543800" cy="4495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52400" y="5334000"/>
            <a:ext cx="8839200" cy="15240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5420380"/>
            <a:ext cx="8839200" cy="738664"/>
          </a:xfrm>
          <a:prstGeom prst="rect">
            <a:avLst/>
          </a:prstGeom>
          <a:noFill/>
        </p:spPr>
        <p:txBody>
          <a:bodyPr wrap="square" rtlCol="0">
            <a:spAutoFit/>
          </a:bodyPr>
          <a:lstStyle/>
          <a:p>
            <a:r>
              <a:rPr lang="en-US" sz="1400" b="1" dirty="0"/>
              <a:t>Navigation Notes</a:t>
            </a:r>
            <a:r>
              <a:rPr lang="en-US" sz="1400" dirty="0"/>
              <a:t>: </a:t>
            </a:r>
            <a:r>
              <a:rPr lang="en-US" sz="1400" dirty="0" smtClean="0"/>
              <a:t>student  will enter information in the </a:t>
            </a:r>
            <a:r>
              <a:rPr lang="en-US" sz="1400" dirty="0"/>
              <a:t>provided area</a:t>
            </a:r>
            <a:r>
              <a:rPr lang="en-US" sz="1400" dirty="0" smtClean="0"/>
              <a:t>.. </a:t>
            </a:r>
            <a:r>
              <a:rPr lang="en-US" sz="1400" dirty="0"/>
              <a:t>Only numbers between FF6.80 and FF10.00 can be accepted. </a:t>
            </a:r>
            <a:r>
              <a:rPr lang="en-US" sz="1400" dirty="0" smtClean="0"/>
              <a:t>Students click next to get to the next screen</a:t>
            </a:r>
            <a:endParaRPr lang="en-US" sz="1400" dirty="0"/>
          </a:p>
          <a:p>
            <a:endParaRPr lang="en-US" sz="1400" b="1" dirty="0"/>
          </a:p>
        </p:txBody>
      </p:sp>
      <p:sp>
        <p:nvSpPr>
          <p:cNvPr id="12" name="Rectangle 11"/>
          <p:cNvSpPr/>
          <p:nvPr/>
        </p:nvSpPr>
        <p:spPr>
          <a:xfrm>
            <a:off x="152400" y="0"/>
            <a:ext cx="88392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00200" y="0"/>
            <a:ext cx="73914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0"/>
            <a:ext cx="1295400" cy="276999"/>
          </a:xfrm>
          <a:prstGeom prst="rect">
            <a:avLst/>
          </a:prstGeom>
          <a:noFill/>
        </p:spPr>
        <p:txBody>
          <a:bodyPr wrap="square" rtlCol="0">
            <a:spAutoFit/>
          </a:bodyPr>
          <a:lstStyle/>
          <a:p>
            <a:r>
              <a:rPr lang="en-US" sz="1200" dirty="0" smtClean="0"/>
              <a:t>Screen #: </a:t>
            </a:r>
            <a:r>
              <a:rPr lang="en-US" sz="1200" dirty="0" smtClean="0"/>
              <a:t>2.</a:t>
            </a:r>
            <a:endParaRPr lang="en-US" sz="1200" dirty="0"/>
          </a:p>
        </p:txBody>
      </p:sp>
      <p:sp>
        <p:nvSpPr>
          <p:cNvPr id="18" name="TextBox 17"/>
          <p:cNvSpPr txBox="1"/>
          <p:nvPr/>
        </p:nvSpPr>
        <p:spPr>
          <a:xfrm>
            <a:off x="1600200" y="0"/>
            <a:ext cx="7543800" cy="738664"/>
          </a:xfrm>
          <a:prstGeom prst="rect">
            <a:avLst/>
          </a:prstGeom>
          <a:noFill/>
        </p:spPr>
        <p:txBody>
          <a:bodyPr wrap="square" rtlCol="0">
            <a:spAutoFit/>
          </a:bodyPr>
          <a:lstStyle/>
          <a:p>
            <a:r>
              <a:rPr lang="en-US" sz="1400" dirty="0" smtClean="0"/>
              <a:t>Summary</a:t>
            </a:r>
            <a:r>
              <a:rPr lang="en-US" sz="1400" dirty="0" smtClean="0"/>
              <a:t>: </a:t>
            </a:r>
          </a:p>
          <a:p>
            <a:endParaRPr lang="en-US" sz="1400" dirty="0"/>
          </a:p>
          <a:p>
            <a:r>
              <a:rPr lang="en-US" sz="1400" dirty="0"/>
              <a:t>36292536, #44943954 </a:t>
            </a:r>
            <a:endParaRPr lang="en-US" sz="1400" dirty="0"/>
          </a:p>
        </p:txBody>
      </p:sp>
      <p:pic>
        <p:nvPicPr>
          <p:cNvPr id="2050" name="Picture 2" descr="Sewing factory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38200"/>
            <a:ext cx="7505700" cy="4496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ack Clipboard. Isolated with blank paper for Copy space."/>
          <p:cNvPicPr>
            <a:picLocks noChangeAspect="1" noChangeArrowheads="1"/>
          </p:cNvPicPr>
          <p:nvPr/>
        </p:nvPicPr>
        <p:blipFill rotWithShape="1">
          <a:blip r:embed="rId4">
            <a:extLst>
              <a:ext uri="{28A0092B-C50C-407E-A947-70E740481C1C}">
                <a14:useLocalDpi xmlns:a14="http://schemas.microsoft.com/office/drawing/2010/main" val="0"/>
              </a:ext>
            </a:extLst>
          </a:blip>
          <a:srcRect l="6653" t="4400" r="6653" b="4400"/>
          <a:stretch/>
        </p:blipFill>
        <p:spPr bwMode="auto">
          <a:xfrm>
            <a:off x="2590800" y="421558"/>
            <a:ext cx="4038600" cy="5362223"/>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33648" y="1436466"/>
            <a:ext cx="4324351" cy="2062103"/>
          </a:xfrm>
          <a:prstGeom prst="rect">
            <a:avLst/>
          </a:prstGeom>
          <a:noFill/>
        </p:spPr>
        <p:txBody>
          <a:bodyPr wrap="square" rtlCol="0">
            <a:spAutoFit/>
          </a:bodyPr>
          <a:lstStyle/>
          <a:p>
            <a:r>
              <a:rPr lang="en-US" sz="1600" dirty="0"/>
              <a:t>What variable cost should be used for the competitors?  Think about what you know about the competitors’ costs compared to Lille </a:t>
            </a:r>
            <a:r>
              <a:rPr lang="en-US" sz="1600" dirty="0" err="1"/>
              <a:t>Tissages</a:t>
            </a:r>
            <a:r>
              <a:rPr lang="en-US" sz="1600" dirty="0"/>
              <a:t>’ costs, and pick a variable cost for the competitors that you think might be reasonable (we will just use one variable cost for the competitors, regardless of volume). Only numbers between FF6.80 and FF10.00 can be accepted. </a:t>
            </a:r>
          </a:p>
        </p:txBody>
      </p:sp>
      <p:sp>
        <p:nvSpPr>
          <p:cNvPr id="19" name="TextBox 18"/>
          <p:cNvSpPr txBox="1"/>
          <p:nvPr/>
        </p:nvSpPr>
        <p:spPr>
          <a:xfrm>
            <a:off x="2802518" y="3730042"/>
            <a:ext cx="3538963" cy="646331"/>
          </a:xfrm>
          <a:prstGeom prst="rect">
            <a:avLst/>
          </a:prstGeom>
          <a:noFill/>
        </p:spPr>
        <p:txBody>
          <a:bodyPr wrap="square" rtlCol="0">
            <a:spAutoFit/>
          </a:bodyPr>
          <a:lstStyle/>
          <a:p>
            <a:pPr algn="ctr"/>
            <a:r>
              <a:rPr lang="en-US" dirty="0" smtClean="0"/>
              <a:t>Variable Cost for Competitors: </a:t>
            </a:r>
            <a:endParaRPr lang="en-US" dirty="0" smtClean="0"/>
          </a:p>
          <a:p>
            <a:pPr algn="ctr"/>
            <a:r>
              <a:rPr lang="en-US" dirty="0" smtClean="0"/>
              <a:t>FF</a:t>
            </a:r>
            <a:r>
              <a:rPr lang="en-US" dirty="0" smtClean="0"/>
              <a:t>____ per meter</a:t>
            </a:r>
            <a:endParaRPr lang="en-US" dirty="0"/>
          </a:p>
        </p:txBody>
      </p:sp>
      <p:sp>
        <p:nvSpPr>
          <p:cNvPr id="20" name="TextBox 19"/>
          <p:cNvSpPr txBox="1"/>
          <p:nvPr/>
        </p:nvSpPr>
        <p:spPr>
          <a:xfrm>
            <a:off x="6019800" y="4376373"/>
            <a:ext cx="9906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Next</a:t>
            </a:r>
            <a:endParaRPr lang="en-US"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578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838200" y="838200"/>
            <a:ext cx="7543800" cy="4495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52400" y="5334000"/>
            <a:ext cx="8839200" cy="15240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5420380"/>
            <a:ext cx="8839200" cy="954107"/>
          </a:xfrm>
          <a:prstGeom prst="rect">
            <a:avLst/>
          </a:prstGeom>
          <a:noFill/>
        </p:spPr>
        <p:txBody>
          <a:bodyPr wrap="square" rtlCol="0">
            <a:spAutoFit/>
          </a:bodyPr>
          <a:lstStyle/>
          <a:p>
            <a:r>
              <a:rPr lang="en-US" sz="1400" b="1" dirty="0"/>
              <a:t>Navigation Notes</a:t>
            </a:r>
            <a:r>
              <a:rPr lang="en-US" sz="1400" dirty="0"/>
              <a:t>: </a:t>
            </a:r>
            <a:r>
              <a:rPr lang="en-US" sz="1400" dirty="0"/>
              <a:t>The number the student enters  for the Variable Cost for Competitors  is carried </a:t>
            </a:r>
            <a:r>
              <a:rPr lang="en-US" sz="1400" dirty="0" smtClean="0"/>
              <a:t>into </a:t>
            </a:r>
            <a:r>
              <a:rPr lang="en-US" sz="1400" dirty="0"/>
              <a:t>the table </a:t>
            </a:r>
            <a:r>
              <a:rPr lang="en-US" sz="1400" dirty="0" smtClean="0"/>
              <a:t>for </a:t>
            </a:r>
            <a:r>
              <a:rPr lang="en-US" sz="1400" dirty="0"/>
              <a:t>Competitors’ VC/meter  in both columns. </a:t>
            </a:r>
            <a:r>
              <a:rPr lang="en-US" sz="1400" dirty="0" smtClean="0"/>
              <a:t>Competitors</a:t>
            </a:r>
            <a:r>
              <a:rPr lang="en-US" sz="1400" dirty="0"/>
              <a:t>’ Price is given as FF 15.00 and FF </a:t>
            </a:r>
            <a:r>
              <a:rPr lang="en-US" sz="1400" dirty="0" smtClean="0"/>
              <a:t>20.00 (as seen above). </a:t>
            </a:r>
            <a:r>
              <a:rPr lang="en-US" sz="1400" dirty="0"/>
              <a:t>Contribution/meter is calculated as the difference  between the two rows above. In this example the middle row would have 7.00 in both columns</a:t>
            </a:r>
            <a:r>
              <a:rPr lang="en-US" sz="1400" dirty="0" smtClean="0"/>
              <a:t>. </a:t>
            </a:r>
            <a:endParaRPr lang="en-US" sz="1400" dirty="0"/>
          </a:p>
        </p:txBody>
      </p:sp>
      <p:sp>
        <p:nvSpPr>
          <p:cNvPr id="12" name="Rectangle 11"/>
          <p:cNvSpPr/>
          <p:nvPr/>
        </p:nvSpPr>
        <p:spPr>
          <a:xfrm>
            <a:off x="152400" y="0"/>
            <a:ext cx="88392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00200" y="0"/>
            <a:ext cx="73914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0"/>
            <a:ext cx="1295400" cy="276999"/>
          </a:xfrm>
          <a:prstGeom prst="rect">
            <a:avLst/>
          </a:prstGeom>
          <a:noFill/>
        </p:spPr>
        <p:txBody>
          <a:bodyPr wrap="square" rtlCol="0">
            <a:spAutoFit/>
          </a:bodyPr>
          <a:lstStyle/>
          <a:p>
            <a:r>
              <a:rPr lang="en-US" sz="1200" dirty="0" smtClean="0"/>
              <a:t>Screen #: </a:t>
            </a:r>
            <a:r>
              <a:rPr lang="en-US" sz="1200" dirty="0" smtClean="0"/>
              <a:t>3.</a:t>
            </a:r>
            <a:endParaRPr lang="en-US" sz="1200" dirty="0"/>
          </a:p>
        </p:txBody>
      </p:sp>
      <p:sp>
        <p:nvSpPr>
          <p:cNvPr id="18" name="TextBox 17"/>
          <p:cNvSpPr txBox="1"/>
          <p:nvPr/>
        </p:nvSpPr>
        <p:spPr>
          <a:xfrm>
            <a:off x="1600200" y="0"/>
            <a:ext cx="7543800" cy="738664"/>
          </a:xfrm>
          <a:prstGeom prst="rect">
            <a:avLst/>
          </a:prstGeom>
          <a:noFill/>
        </p:spPr>
        <p:txBody>
          <a:bodyPr wrap="square" rtlCol="0">
            <a:spAutoFit/>
          </a:bodyPr>
          <a:lstStyle/>
          <a:p>
            <a:r>
              <a:rPr lang="en-US" sz="1400" dirty="0" smtClean="0"/>
              <a:t>Summary</a:t>
            </a:r>
            <a:r>
              <a:rPr lang="en-US" sz="1400" dirty="0" smtClean="0"/>
              <a:t>: </a:t>
            </a:r>
          </a:p>
          <a:p>
            <a:endParaRPr lang="en-US" sz="1400" dirty="0"/>
          </a:p>
          <a:p>
            <a:r>
              <a:rPr lang="en-US" sz="1400" dirty="0"/>
              <a:t>36292536, #44943954 </a:t>
            </a:r>
            <a:endParaRPr lang="en-US" sz="1400" dirty="0"/>
          </a:p>
        </p:txBody>
      </p:sp>
      <p:pic>
        <p:nvPicPr>
          <p:cNvPr id="2050" name="Picture 2" descr="Sewing factory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38200"/>
            <a:ext cx="7505700" cy="4496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ack Clipboard. Isolated with blank paper for Copy space."/>
          <p:cNvPicPr>
            <a:picLocks noChangeAspect="1" noChangeArrowheads="1"/>
          </p:cNvPicPr>
          <p:nvPr/>
        </p:nvPicPr>
        <p:blipFill rotWithShape="1">
          <a:blip r:embed="rId4">
            <a:extLst>
              <a:ext uri="{28A0092B-C50C-407E-A947-70E740481C1C}">
                <a14:useLocalDpi xmlns:a14="http://schemas.microsoft.com/office/drawing/2010/main" val="0"/>
              </a:ext>
            </a:extLst>
          </a:blip>
          <a:srcRect l="6653" t="4400" r="6653" b="4400"/>
          <a:stretch/>
        </p:blipFill>
        <p:spPr bwMode="auto">
          <a:xfrm>
            <a:off x="2590800" y="421558"/>
            <a:ext cx="4038600" cy="5362223"/>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802518" y="3730042"/>
            <a:ext cx="3538963" cy="646331"/>
          </a:xfrm>
          <a:prstGeom prst="rect">
            <a:avLst/>
          </a:prstGeom>
          <a:noFill/>
        </p:spPr>
        <p:txBody>
          <a:bodyPr wrap="square" rtlCol="0">
            <a:spAutoFit/>
          </a:bodyPr>
          <a:lstStyle/>
          <a:p>
            <a:pPr algn="ctr"/>
            <a:r>
              <a:rPr lang="en-US" dirty="0" smtClean="0"/>
              <a:t>Variable Cost for Competitors: </a:t>
            </a:r>
            <a:endParaRPr lang="en-US" dirty="0" smtClean="0"/>
          </a:p>
          <a:p>
            <a:pPr algn="ctr"/>
            <a:r>
              <a:rPr lang="en-US" dirty="0" smtClean="0"/>
              <a:t>FF</a:t>
            </a:r>
            <a:r>
              <a:rPr lang="en-US" dirty="0" smtClean="0"/>
              <a:t>____ per meter</a:t>
            </a:r>
            <a:endParaRPr lang="en-US" dirty="0"/>
          </a:p>
        </p:txBody>
      </p:sp>
      <p:sp>
        <p:nvSpPr>
          <p:cNvPr id="20" name="TextBox 19"/>
          <p:cNvSpPr txBox="1"/>
          <p:nvPr/>
        </p:nvSpPr>
        <p:spPr>
          <a:xfrm>
            <a:off x="6019800" y="4376373"/>
            <a:ext cx="9906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Next</a:t>
            </a:r>
            <a:endParaRPr lang="en-US" sz="2000" b="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2659642" y="1524000"/>
            <a:ext cx="3969758" cy="830997"/>
          </a:xfrm>
          <a:prstGeom prst="rect">
            <a:avLst/>
          </a:prstGeom>
          <a:noFill/>
        </p:spPr>
        <p:txBody>
          <a:bodyPr wrap="square" rtlCol="0">
            <a:spAutoFit/>
          </a:bodyPr>
          <a:lstStyle/>
          <a:p>
            <a:r>
              <a:rPr lang="en-US" sz="1600" dirty="0" smtClean="0"/>
              <a:t>Using </a:t>
            </a:r>
            <a:r>
              <a:rPr lang="en-US" sz="1600" dirty="0"/>
              <a:t>the variable cost you have </a:t>
            </a:r>
            <a:r>
              <a:rPr lang="en-US" sz="1600" dirty="0" smtClean="0"/>
              <a:t>estimated below are the competitors </a:t>
            </a:r>
            <a:r>
              <a:rPr lang="en-US" sz="1600" dirty="0" smtClean="0"/>
              <a:t>contributions </a:t>
            </a:r>
            <a:r>
              <a:rPr lang="en-US" sz="1600" dirty="0" smtClean="0"/>
              <a:t>per meter  </a:t>
            </a:r>
            <a:r>
              <a:rPr lang="en-US" sz="1600" dirty="0"/>
              <a:t>at prices of FF 15 and FF 20</a:t>
            </a:r>
            <a:r>
              <a:rPr lang="en-US" sz="1600" dirty="0" smtClean="0"/>
              <a:t>.</a:t>
            </a:r>
            <a:endParaRPr lang="en-US" sz="1600" dirty="0"/>
          </a:p>
        </p:txBody>
      </p:sp>
      <p:pic>
        <p:nvPicPr>
          <p:cNvPr id="22"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667000"/>
            <a:ext cx="419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69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838200" y="838200"/>
            <a:ext cx="7543800" cy="4495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52400" y="5334000"/>
            <a:ext cx="8839200" cy="15240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5420380"/>
            <a:ext cx="8839200" cy="738664"/>
          </a:xfrm>
          <a:prstGeom prst="rect">
            <a:avLst/>
          </a:prstGeom>
          <a:noFill/>
        </p:spPr>
        <p:txBody>
          <a:bodyPr wrap="square" rtlCol="0">
            <a:spAutoFit/>
          </a:bodyPr>
          <a:lstStyle/>
          <a:p>
            <a:r>
              <a:rPr lang="en-US" sz="1400" b="1" dirty="0"/>
              <a:t>Navigation Notes</a:t>
            </a:r>
            <a:r>
              <a:rPr lang="en-US" sz="1400" dirty="0"/>
              <a:t>: </a:t>
            </a:r>
            <a:r>
              <a:rPr lang="en-US" sz="1400" dirty="0"/>
              <a:t>The answers from this slide will be included in the table on the following slide. Any number can be </a:t>
            </a:r>
            <a:r>
              <a:rPr lang="en-US" sz="1400" dirty="0" smtClean="0"/>
              <a:t>accepted – (the </a:t>
            </a:r>
            <a:r>
              <a:rPr lang="en-US" sz="1400" dirty="0"/>
              <a:t>model numbers </a:t>
            </a:r>
            <a:r>
              <a:rPr lang="en-US" sz="1400" dirty="0" smtClean="0"/>
              <a:t> on the next slide are </a:t>
            </a:r>
            <a:r>
              <a:rPr lang="en-US" sz="1400" dirty="0"/>
              <a:t>625,000 and 525,000, respectively</a:t>
            </a:r>
            <a:r>
              <a:rPr lang="en-US" sz="1400" dirty="0" smtClean="0"/>
              <a:t>.). Next moves to screen 5 and back brings students back to screen 3</a:t>
            </a:r>
            <a:endParaRPr lang="en-US" sz="1400" dirty="0"/>
          </a:p>
        </p:txBody>
      </p:sp>
      <p:sp>
        <p:nvSpPr>
          <p:cNvPr id="12" name="Rectangle 11"/>
          <p:cNvSpPr/>
          <p:nvPr/>
        </p:nvSpPr>
        <p:spPr>
          <a:xfrm>
            <a:off x="152400" y="0"/>
            <a:ext cx="88392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00200" y="0"/>
            <a:ext cx="73914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0"/>
            <a:ext cx="1295400" cy="276999"/>
          </a:xfrm>
          <a:prstGeom prst="rect">
            <a:avLst/>
          </a:prstGeom>
          <a:noFill/>
        </p:spPr>
        <p:txBody>
          <a:bodyPr wrap="square" rtlCol="0">
            <a:spAutoFit/>
          </a:bodyPr>
          <a:lstStyle/>
          <a:p>
            <a:r>
              <a:rPr lang="en-US" sz="1200" dirty="0" smtClean="0"/>
              <a:t>Screen #: </a:t>
            </a:r>
            <a:r>
              <a:rPr lang="en-US" sz="1200" dirty="0" smtClean="0"/>
              <a:t>4.</a:t>
            </a:r>
            <a:endParaRPr lang="en-US" sz="1200" dirty="0"/>
          </a:p>
        </p:txBody>
      </p:sp>
      <p:sp>
        <p:nvSpPr>
          <p:cNvPr id="18" name="TextBox 17"/>
          <p:cNvSpPr txBox="1"/>
          <p:nvPr/>
        </p:nvSpPr>
        <p:spPr>
          <a:xfrm>
            <a:off x="1600200" y="0"/>
            <a:ext cx="7543800" cy="738664"/>
          </a:xfrm>
          <a:prstGeom prst="rect">
            <a:avLst/>
          </a:prstGeom>
          <a:noFill/>
        </p:spPr>
        <p:txBody>
          <a:bodyPr wrap="square" rtlCol="0">
            <a:spAutoFit/>
          </a:bodyPr>
          <a:lstStyle/>
          <a:p>
            <a:r>
              <a:rPr lang="en-US" sz="1400" dirty="0" smtClean="0"/>
              <a:t>Summary</a:t>
            </a:r>
            <a:r>
              <a:rPr lang="en-US" sz="1400" dirty="0" smtClean="0"/>
              <a:t>: </a:t>
            </a:r>
          </a:p>
          <a:p>
            <a:endParaRPr lang="en-US" sz="1400" dirty="0"/>
          </a:p>
          <a:p>
            <a:r>
              <a:rPr lang="en-US" sz="1400" dirty="0"/>
              <a:t>36292536, #44943954 </a:t>
            </a:r>
            <a:endParaRPr lang="en-US" sz="1400" dirty="0"/>
          </a:p>
        </p:txBody>
      </p:sp>
      <p:pic>
        <p:nvPicPr>
          <p:cNvPr id="2050" name="Picture 2" descr="Sewing factory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38200"/>
            <a:ext cx="7505700" cy="4496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ack Clipboard. Isolated with blank paper for Copy space."/>
          <p:cNvPicPr>
            <a:picLocks noChangeAspect="1" noChangeArrowheads="1"/>
          </p:cNvPicPr>
          <p:nvPr/>
        </p:nvPicPr>
        <p:blipFill rotWithShape="1">
          <a:blip r:embed="rId4">
            <a:extLst>
              <a:ext uri="{28A0092B-C50C-407E-A947-70E740481C1C}">
                <a14:useLocalDpi xmlns:a14="http://schemas.microsoft.com/office/drawing/2010/main" val="0"/>
              </a:ext>
            </a:extLst>
          </a:blip>
          <a:srcRect l="6653" t="4400" r="6653" b="4400"/>
          <a:stretch/>
        </p:blipFill>
        <p:spPr bwMode="auto">
          <a:xfrm>
            <a:off x="2590800" y="421558"/>
            <a:ext cx="4038600" cy="5362223"/>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172200" y="4477617"/>
            <a:ext cx="8382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Next</a:t>
            </a:r>
            <a:endParaRPr lang="en-US" sz="2000" b="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2563761" y="1437107"/>
            <a:ext cx="4419600" cy="3339376"/>
          </a:xfrm>
          <a:prstGeom prst="rect">
            <a:avLst/>
          </a:prstGeom>
          <a:noFill/>
        </p:spPr>
        <p:txBody>
          <a:bodyPr wrap="square" rtlCol="0">
            <a:spAutoFit/>
          </a:bodyPr>
          <a:lstStyle/>
          <a:p>
            <a:r>
              <a:rPr lang="en-US" sz="1300" dirty="0"/>
              <a:t>What volume do you estimate for the competitors if Lille </a:t>
            </a:r>
            <a:r>
              <a:rPr lang="en-US" sz="1300" dirty="0" err="1"/>
              <a:t>Tissages</a:t>
            </a:r>
            <a:r>
              <a:rPr lang="en-US" sz="1300" dirty="0"/>
              <a:t> is at FF 20, and the competitors are at FF 15?  Look back at what you thought was a reasonable volume for Lille </a:t>
            </a:r>
            <a:r>
              <a:rPr lang="en-US" sz="1300" dirty="0" err="1"/>
              <a:t>Tissages</a:t>
            </a:r>
            <a:r>
              <a:rPr lang="en-US" sz="1300" dirty="0"/>
              <a:t> in this situation, and the volume for the competitors will be the difference between Lille </a:t>
            </a:r>
            <a:r>
              <a:rPr lang="en-US" sz="1300" dirty="0" err="1"/>
              <a:t>Tissages</a:t>
            </a:r>
            <a:r>
              <a:rPr lang="en-US" sz="1300" dirty="0"/>
              <a:t>’ volume and 700,000. </a:t>
            </a:r>
            <a:endParaRPr lang="en-US" sz="1300" dirty="0" smtClean="0"/>
          </a:p>
          <a:p>
            <a:endParaRPr lang="en-US" sz="1300" dirty="0" smtClean="0"/>
          </a:p>
          <a:p>
            <a:r>
              <a:rPr lang="en-US" sz="1300" b="1" dirty="0"/>
              <a:t>Volume for competitors (FF 20 v. FF 15): ________ </a:t>
            </a:r>
            <a:r>
              <a:rPr lang="en-US" sz="1300" b="1" dirty="0" smtClean="0"/>
              <a:t>meters</a:t>
            </a:r>
          </a:p>
          <a:p>
            <a:endParaRPr lang="en-US" sz="1300" dirty="0" smtClean="0"/>
          </a:p>
          <a:p>
            <a:r>
              <a:rPr lang="en-US" sz="1300" dirty="0"/>
              <a:t>What volume do you estimate for the competitors if Lille </a:t>
            </a:r>
            <a:r>
              <a:rPr lang="en-US" sz="1300" dirty="0" err="1"/>
              <a:t>Tissages</a:t>
            </a:r>
            <a:r>
              <a:rPr lang="en-US" sz="1300" dirty="0"/>
              <a:t> is at FF 20, and the competitors are at FF 20?  Again, look at your earlier assumptions for Lille </a:t>
            </a:r>
            <a:r>
              <a:rPr lang="en-US" sz="1300" dirty="0" err="1"/>
              <a:t>Tissages</a:t>
            </a:r>
            <a:r>
              <a:rPr lang="en-US" sz="1300" dirty="0"/>
              <a:t>’ volume in this situation. </a:t>
            </a:r>
            <a:endParaRPr lang="en-US" sz="1300" dirty="0" smtClean="0"/>
          </a:p>
          <a:p>
            <a:endParaRPr lang="en-US" sz="1300" dirty="0"/>
          </a:p>
          <a:p>
            <a:r>
              <a:rPr lang="en-US" sz="1300" b="1" dirty="0"/>
              <a:t>Volume for competitors (FF 20 v. FF 20): ________ meters</a:t>
            </a:r>
          </a:p>
          <a:p>
            <a:endParaRPr lang="en-US" sz="1600" dirty="0"/>
          </a:p>
        </p:txBody>
      </p:sp>
      <p:sp>
        <p:nvSpPr>
          <p:cNvPr id="23" name="TextBox 22"/>
          <p:cNvSpPr txBox="1"/>
          <p:nvPr/>
        </p:nvSpPr>
        <p:spPr>
          <a:xfrm>
            <a:off x="2362200" y="4477617"/>
            <a:ext cx="8382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Back</a:t>
            </a:r>
            <a:endParaRPr lang="en-US"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277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Rectangle 12"/>
          <p:cNvSpPr/>
          <p:nvPr/>
        </p:nvSpPr>
        <p:spPr>
          <a:xfrm>
            <a:off x="838200" y="838200"/>
            <a:ext cx="7543800" cy="4495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52400" y="5334000"/>
            <a:ext cx="8839200" cy="15240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5420380"/>
            <a:ext cx="8839200" cy="1384995"/>
          </a:xfrm>
          <a:prstGeom prst="rect">
            <a:avLst/>
          </a:prstGeom>
          <a:noFill/>
        </p:spPr>
        <p:txBody>
          <a:bodyPr wrap="square" rtlCol="0">
            <a:spAutoFit/>
          </a:bodyPr>
          <a:lstStyle/>
          <a:p>
            <a:r>
              <a:rPr lang="en-US" sz="1400" b="1" dirty="0"/>
              <a:t>Navigation Notes</a:t>
            </a:r>
            <a:r>
              <a:rPr lang="en-US" sz="1400" dirty="0"/>
              <a:t>: </a:t>
            </a:r>
            <a:r>
              <a:rPr lang="en-US" sz="1400" dirty="0"/>
              <a:t>Competitors’ VC/meter is  from </a:t>
            </a:r>
            <a:r>
              <a:rPr lang="en-US" sz="1400" dirty="0" smtClean="0"/>
              <a:t>Screen 2 (example above is assuming they enter in 7). </a:t>
            </a:r>
            <a:r>
              <a:rPr lang="en-US" sz="1400" dirty="0"/>
              <a:t>Contribution/meter is the difference of the two rows above. </a:t>
            </a:r>
            <a:endParaRPr lang="en-US" sz="1400" dirty="0" smtClean="0"/>
          </a:p>
          <a:p>
            <a:r>
              <a:rPr lang="en-US" sz="1400" dirty="0" smtClean="0"/>
              <a:t>Competitor’s </a:t>
            </a:r>
            <a:r>
              <a:rPr lang="en-US" sz="1400" dirty="0"/>
              <a:t>Volume is from </a:t>
            </a:r>
            <a:r>
              <a:rPr lang="en-US" sz="1400" dirty="0" smtClean="0"/>
              <a:t>Screen 4. </a:t>
            </a:r>
          </a:p>
          <a:p>
            <a:r>
              <a:rPr lang="en-US" sz="1400" dirty="0" smtClean="0"/>
              <a:t>Total </a:t>
            </a:r>
            <a:r>
              <a:rPr lang="en-US" sz="1400" dirty="0"/>
              <a:t>Contribution is Contribution/meter *Competitors Volume. </a:t>
            </a:r>
            <a:endParaRPr lang="en-US" sz="1400" dirty="0" smtClean="0"/>
          </a:p>
          <a:p>
            <a:r>
              <a:rPr lang="en-US" sz="1400" dirty="0" smtClean="0"/>
              <a:t>The </a:t>
            </a:r>
            <a:r>
              <a:rPr lang="en-US" sz="1400" dirty="0"/>
              <a:t>student should be able to download as a PDF</a:t>
            </a:r>
            <a:r>
              <a:rPr lang="en-US" sz="1400" dirty="0" smtClean="0"/>
              <a:t>.</a:t>
            </a:r>
          </a:p>
          <a:p>
            <a:endParaRPr lang="en-US" sz="1400" b="1" dirty="0"/>
          </a:p>
        </p:txBody>
      </p:sp>
      <p:sp>
        <p:nvSpPr>
          <p:cNvPr id="12" name="Rectangle 11"/>
          <p:cNvSpPr/>
          <p:nvPr/>
        </p:nvSpPr>
        <p:spPr>
          <a:xfrm>
            <a:off x="152400" y="0"/>
            <a:ext cx="88392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00200" y="0"/>
            <a:ext cx="7391400" cy="838200"/>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0"/>
            <a:ext cx="1295400" cy="276999"/>
          </a:xfrm>
          <a:prstGeom prst="rect">
            <a:avLst/>
          </a:prstGeom>
          <a:noFill/>
        </p:spPr>
        <p:txBody>
          <a:bodyPr wrap="square" rtlCol="0">
            <a:spAutoFit/>
          </a:bodyPr>
          <a:lstStyle/>
          <a:p>
            <a:r>
              <a:rPr lang="en-US" sz="1200" dirty="0" smtClean="0"/>
              <a:t>Screen #: </a:t>
            </a:r>
            <a:r>
              <a:rPr lang="en-US" sz="1200" dirty="0"/>
              <a:t>5</a:t>
            </a:r>
            <a:r>
              <a:rPr lang="en-US" sz="1200" dirty="0" smtClean="0"/>
              <a:t>.</a:t>
            </a:r>
            <a:endParaRPr lang="en-US" sz="1200" dirty="0"/>
          </a:p>
        </p:txBody>
      </p:sp>
      <p:sp>
        <p:nvSpPr>
          <p:cNvPr id="18" name="TextBox 17"/>
          <p:cNvSpPr txBox="1"/>
          <p:nvPr/>
        </p:nvSpPr>
        <p:spPr>
          <a:xfrm>
            <a:off x="1600200" y="0"/>
            <a:ext cx="7543800" cy="738664"/>
          </a:xfrm>
          <a:prstGeom prst="rect">
            <a:avLst/>
          </a:prstGeom>
          <a:noFill/>
        </p:spPr>
        <p:txBody>
          <a:bodyPr wrap="square" rtlCol="0">
            <a:spAutoFit/>
          </a:bodyPr>
          <a:lstStyle/>
          <a:p>
            <a:r>
              <a:rPr lang="en-US" sz="1400" dirty="0" smtClean="0"/>
              <a:t>Summary</a:t>
            </a:r>
            <a:r>
              <a:rPr lang="en-US" sz="1400" dirty="0" smtClean="0"/>
              <a:t>: </a:t>
            </a:r>
          </a:p>
          <a:p>
            <a:endParaRPr lang="en-US" sz="1400" dirty="0"/>
          </a:p>
          <a:p>
            <a:r>
              <a:rPr lang="en-US" sz="1400" dirty="0"/>
              <a:t>36292536, #44943954 </a:t>
            </a:r>
            <a:endParaRPr lang="en-US" sz="1400" dirty="0"/>
          </a:p>
        </p:txBody>
      </p:sp>
      <p:pic>
        <p:nvPicPr>
          <p:cNvPr id="2050" name="Picture 2" descr="Sewing factory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38200"/>
            <a:ext cx="7505700" cy="4496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ack Clipboard. Isolated with blank paper for Copy space."/>
          <p:cNvPicPr>
            <a:picLocks noChangeAspect="1" noChangeArrowheads="1"/>
          </p:cNvPicPr>
          <p:nvPr/>
        </p:nvPicPr>
        <p:blipFill rotWithShape="1">
          <a:blip r:embed="rId4">
            <a:extLst>
              <a:ext uri="{28A0092B-C50C-407E-A947-70E740481C1C}">
                <a14:useLocalDpi xmlns:a14="http://schemas.microsoft.com/office/drawing/2010/main" val="0"/>
              </a:ext>
            </a:extLst>
          </a:blip>
          <a:srcRect l="6653" t="4400" r="6653" b="4400"/>
          <a:stretch/>
        </p:blipFill>
        <p:spPr bwMode="auto">
          <a:xfrm>
            <a:off x="2590800" y="421558"/>
            <a:ext cx="4038600" cy="5362223"/>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172200" y="4477617"/>
            <a:ext cx="8382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Finish</a:t>
            </a:r>
            <a:endParaRPr lang="en-US" sz="2000" b="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2563761" y="1437107"/>
            <a:ext cx="4419600" cy="2739211"/>
          </a:xfrm>
          <a:prstGeom prst="rect">
            <a:avLst/>
          </a:prstGeom>
          <a:noFill/>
        </p:spPr>
        <p:txBody>
          <a:bodyPr wrap="square" rtlCol="0">
            <a:spAutoFit/>
          </a:bodyPr>
          <a:lstStyle/>
          <a:p>
            <a:r>
              <a:rPr lang="en-US" sz="1400" dirty="0"/>
              <a:t>Total contribution can be estimated as follows:</a:t>
            </a:r>
          </a:p>
          <a:p>
            <a:endParaRPr lang="en-US" sz="1300" dirty="0" smtClean="0"/>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smtClean="0"/>
          </a:p>
          <a:p>
            <a:endParaRPr lang="en-US" sz="1300" dirty="0"/>
          </a:p>
          <a:p>
            <a:r>
              <a:rPr lang="en-US" sz="1400" dirty="0" smtClean="0"/>
              <a:t>Where </a:t>
            </a:r>
            <a:r>
              <a:rPr lang="en-US" sz="1400" dirty="0"/>
              <a:t>do the competitors want to be?  Where do they get a higher contribution, and, hence, higher profits</a:t>
            </a:r>
            <a:r>
              <a:rPr lang="en-US" sz="1400" dirty="0" smtClean="0"/>
              <a:t>?</a:t>
            </a:r>
            <a:endParaRPr lang="en-US" sz="1400" dirty="0"/>
          </a:p>
        </p:txBody>
      </p:sp>
      <p:sp>
        <p:nvSpPr>
          <p:cNvPr id="23" name="TextBox 22"/>
          <p:cNvSpPr txBox="1"/>
          <p:nvPr/>
        </p:nvSpPr>
        <p:spPr>
          <a:xfrm>
            <a:off x="2362200" y="4477617"/>
            <a:ext cx="1295400" cy="400110"/>
          </a:xfrm>
          <a:prstGeom prst="rect">
            <a:avLst/>
          </a:prstGeom>
          <a:solidFill>
            <a:srgbClr val="002060"/>
          </a:solid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Download</a:t>
            </a:r>
            <a:endParaRPr lang="en-US" sz="2000" b="1" dirty="0">
              <a:solidFill>
                <a:schemeClr val="bg1"/>
              </a:solidFill>
              <a:effectLst>
                <a:outerShdw blurRad="38100" dist="38100" dir="2700000" algn="tl">
                  <a:srgbClr val="000000">
                    <a:alpha val="43137"/>
                  </a:srgbClr>
                </a:outerShdw>
              </a:effectLst>
            </a:endParaRPr>
          </a:p>
        </p:txBody>
      </p:sp>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450" y="1981200"/>
            <a:ext cx="49720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5156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x0D;&amp;#x0A;&amp;quot;&quot;/&gt;&lt;property id=&quot;20307&quot; value=&quot;301&quot;/&gt;&lt;/object&gt;&lt;object type=&quot;3&quot; unique_id=&quot;10005&quot;&gt;&lt;property id=&quot;20148&quot; value=&quot;5&quot;/&gt;&lt;property id=&quot;20300&quot; value=&quot;Slide 2&quot;/&gt;&lt;property id=&quot;20307&quot; value=&quot;296&quot;/&gt;&lt;/object&gt;&lt;object type=&quot;3&quot; unique_id=&quot;10006&quot;&gt;&lt;property id=&quot;20148&quot; value=&quot;5&quot;/&gt;&lt;property id=&quot;20300&quot; value=&quot;Slide 3&quot;/&gt;&lt;property id=&quot;20307&quot; value=&quot;302&quot;/&gt;&lt;/object&gt;&lt;object type=&quot;3&quot; unique_id=&quot;10007&quot;&gt;&lt;property id=&quot;20148&quot; value=&quot;5&quot;/&gt;&lt;property id=&quot;20300&quot; value=&quot;Slide 4&quot;/&gt;&lt;property id=&quot;20307&quot; value=&quot;303&quot;/&gt;&lt;/object&gt;&lt;object type=&quot;3&quot; unique_id=&quot;10008&quot;&gt;&lt;property id=&quot;20148&quot; value=&quot;5&quot;/&gt;&lt;property id=&quot;20300&quot; value=&quot;Slide 5&quot;/&gt;&lt;property id=&quot;20307&quot; value=&quot;30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287C22244FF246B89F4919B6EC9F12" ma:contentTypeVersion="0" ma:contentTypeDescription="Create a new document." ma:contentTypeScope="" ma:versionID="fc7faeee89fe486bf987c95938482dc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1AAC441-026B-4A6C-96BE-64EFAF56E8C0}">
  <ds:schemaRefs>
    <ds:schemaRef ds:uri="http://schemas.openxmlformats.org/package/2006/metadata/core-properties"/>
    <ds:schemaRef ds:uri="http://purl.org/dc/elements/1.1/"/>
    <ds:schemaRef ds:uri="http://purl.org/dc/terms/"/>
    <ds:schemaRef ds:uri="http://schemas.microsoft.com/office/2006/documentManagement/types"/>
    <ds:schemaRef ds:uri="http://schemas.microsoft.com/office/2006/metadata/properties"/>
    <ds:schemaRef ds:uri="http://purl.org/dc/dcmitype/"/>
    <ds:schemaRef ds:uri="http://www.w3.org/XML/1998/namespace"/>
  </ds:schemaRefs>
</ds:datastoreItem>
</file>

<file path=customXml/itemProps2.xml><?xml version="1.0" encoding="utf-8"?>
<ds:datastoreItem xmlns:ds="http://schemas.openxmlformats.org/officeDocument/2006/customXml" ds:itemID="{92235ECF-B7FF-452C-B942-764B5807CBC3}">
  <ds:schemaRefs>
    <ds:schemaRef ds:uri="http://schemas.microsoft.com/sharepoint/v3/contenttype/forms"/>
  </ds:schemaRefs>
</ds:datastoreItem>
</file>

<file path=customXml/itemProps3.xml><?xml version="1.0" encoding="utf-8"?>
<ds:datastoreItem xmlns:ds="http://schemas.openxmlformats.org/officeDocument/2006/customXml" ds:itemID="{B09FFE12-537F-4FDA-A054-E0DE7B0CE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7768</TotalTime>
  <Words>930</Words>
  <Application>Microsoft Office PowerPoint</Application>
  <PresentationFormat>On-screen Show (4:3)</PresentationFormat>
  <Paragraphs>115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BKersten</dc:creator>
  <cp:lastModifiedBy>Natalie Oldfield</cp:lastModifiedBy>
  <cp:revision>343</cp:revision>
  <dcterms:created xsi:type="dcterms:W3CDTF">2010-06-09T19:37:28Z</dcterms:created>
  <dcterms:modified xsi:type="dcterms:W3CDTF">2013-05-13T21:23:31Z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0x0101006A287C22244FF246B89F4919B6EC9F12</vt:lpwstr>
  </property>
</Properties>
</file>