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
      <p:font typeface="Playfair Display Black"/>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ndrew Gilber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PlayfairDisplayBlack-boldItalic.fntdata"/><Relationship Id="rId27" Type="http://schemas.openxmlformats.org/officeDocument/2006/relationships/font" Target="fonts/PlayfairDisplayBlack-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layfairDisplay-regular.fntdata"/><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9-11T02:06:20.427">
    <p:pos x="3111" y="456"/>
    <p:text>lets talk about WHY we wanted to do multiple models (certain models are good for handling large data sets but not ideal for everyday use)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andrew</a:t>
            </a:r>
            <a:endParaRPr b="1"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791f0286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791f0286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791f0286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791f0286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791f0286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791f0286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e659ecfb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e659ecfb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a:t>
            </a:r>
            <a:r>
              <a:rPr b="1" lang="en" sz="1800"/>
              <a:t>ndrew</a:t>
            </a:r>
            <a:endParaRPr b="1" sz="1800"/>
          </a:p>
          <a:p>
            <a:pPr indent="-342900" lvl="0" marL="457200" rtl="0" algn="l">
              <a:spcBef>
                <a:spcPts val="0"/>
              </a:spcBef>
              <a:spcAft>
                <a:spcPts val="0"/>
              </a:spcAft>
              <a:buSzPts val="1800"/>
              <a:buChar char="●"/>
            </a:pPr>
            <a:r>
              <a:rPr b="1" lang="en" sz="1800"/>
              <a:t>Create a ML model that could </a:t>
            </a:r>
            <a:r>
              <a:rPr b="1" lang="en" sz="1800"/>
              <a:t>expedite</a:t>
            </a:r>
            <a:r>
              <a:rPr b="1" lang="en" sz="1800"/>
              <a:t> diagnosis of heart disease in patients in order to</a:t>
            </a:r>
            <a:endParaRPr b="1" sz="1800"/>
          </a:p>
          <a:p>
            <a:pPr indent="-342900" lvl="1" marL="914400" rtl="0" algn="l">
              <a:spcBef>
                <a:spcPts val="0"/>
              </a:spcBef>
              <a:spcAft>
                <a:spcPts val="0"/>
              </a:spcAft>
              <a:buSzPts val="1800"/>
              <a:buChar char="○"/>
            </a:pPr>
            <a:r>
              <a:rPr b="1" lang="en" sz="1800"/>
              <a:t>Reduce waiting times for diagnosis and by extension provide a rapid treatment response, reducing pain, heart damage and costs</a:t>
            </a:r>
            <a:endParaRPr b="1"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791f0286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791f0286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791f0286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791f0286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791f0286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791f0286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791f0286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791f0286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a:t>
            </a:r>
            <a:r>
              <a:rPr b="1" lang="en" sz="1800"/>
              <a:t>ndrew</a:t>
            </a:r>
            <a:endParaRPr b="1" sz="1800"/>
          </a:p>
          <a:p>
            <a:pPr indent="0" lvl="0" marL="0" rtl="0" algn="l">
              <a:spcBef>
                <a:spcPts val="0"/>
              </a:spcBef>
              <a:spcAft>
                <a:spcPts val="0"/>
              </a:spcAft>
              <a:buNone/>
            </a:pPr>
            <a:r>
              <a:rPr lang="en"/>
              <a:t>Wanted to create a benchmark model (RF) to judge against two other potential options to see which model performed the best and which model would be ideal under real world circumstances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791f0286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791f0286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a:t>
            </a:r>
            <a:r>
              <a:rPr b="1" lang="en" sz="1800"/>
              <a:t>ndrew</a:t>
            </a:r>
            <a:endParaRPr b="1" sz="1800"/>
          </a:p>
          <a:p>
            <a:pPr indent="0" lvl="0" marL="0" rtl="0" algn="l">
              <a:spcBef>
                <a:spcPts val="0"/>
              </a:spcBef>
              <a:spcAft>
                <a:spcPts val="0"/>
              </a:spcAft>
              <a:buNone/>
            </a:pPr>
            <a:r>
              <a:rPr b="1" lang="en" sz="1800"/>
              <a:t>What</a:t>
            </a:r>
            <a:r>
              <a:rPr b="1" lang="en" sz="1800"/>
              <a:t> is a random forest:</a:t>
            </a:r>
            <a:endParaRPr b="1" sz="1800"/>
          </a:p>
          <a:p>
            <a:pPr indent="-298450" lvl="0" marL="457200" rtl="0" algn="l">
              <a:spcBef>
                <a:spcPts val="0"/>
              </a:spcBef>
              <a:spcAft>
                <a:spcPts val="0"/>
              </a:spcAft>
              <a:buSzPts val="1100"/>
              <a:buChar char="●"/>
            </a:pPr>
            <a:r>
              <a:rPr lang="en"/>
              <a:t>Collection of decision decision trees each of which is randomly trained on different segments of the data and each make their own prediction, these predictions are then averaged together to create an overall prediction</a:t>
            </a:r>
            <a:endParaRPr/>
          </a:p>
          <a:p>
            <a:pPr indent="-298450" lvl="1" marL="914400" rtl="0" algn="l">
              <a:spcBef>
                <a:spcPts val="0"/>
              </a:spcBef>
              <a:spcAft>
                <a:spcPts val="0"/>
              </a:spcAft>
              <a:buSzPts val="1100"/>
              <a:buChar char="○"/>
            </a:pPr>
            <a:r>
              <a:rPr lang="en"/>
              <a:t>Ideal for </a:t>
            </a:r>
            <a:r>
              <a:rPr lang="en"/>
              <a:t>handling</a:t>
            </a:r>
            <a:r>
              <a:rPr lang="en"/>
              <a:t> large data sets</a:t>
            </a:r>
            <a:endParaRPr/>
          </a:p>
          <a:p>
            <a:pPr indent="-298450" lvl="1" marL="914400" rtl="0" algn="l">
              <a:spcBef>
                <a:spcPts val="0"/>
              </a:spcBef>
              <a:spcAft>
                <a:spcPts val="0"/>
              </a:spcAft>
              <a:buSzPts val="1100"/>
              <a:buChar char="○"/>
            </a:pPr>
            <a:r>
              <a:rPr lang="en"/>
              <a:t>Ranked</a:t>
            </a:r>
            <a:r>
              <a:rPr lang="en"/>
              <a:t> features based on importance</a:t>
            </a:r>
            <a:endParaRPr/>
          </a:p>
          <a:p>
            <a:pPr indent="-298450" lvl="1" marL="914400" rtl="0" algn="l">
              <a:spcBef>
                <a:spcPts val="0"/>
              </a:spcBef>
              <a:spcAft>
                <a:spcPts val="0"/>
              </a:spcAft>
              <a:buSzPts val="1100"/>
              <a:buChar char="○"/>
            </a:pPr>
            <a:r>
              <a:rPr lang="en"/>
              <a:t>Resistant to </a:t>
            </a:r>
            <a:r>
              <a:rPr lang="en"/>
              <a:t>overfitting due to random sampling of data</a:t>
            </a:r>
            <a:endParaRPr/>
          </a:p>
          <a:p>
            <a:pPr indent="-298450" lvl="1" marL="914400" rtl="0" algn="l">
              <a:spcBef>
                <a:spcPts val="0"/>
              </a:spcBef>
              <a:spcAft>
                <a:spcPts val="0"/>
              </a:spcAft>
              <a:buSzPts val="1100"/>
              <a:buChar char="○"/>
            </a:pPr>
            <a:r>
              <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791f0286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791f0286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791f0286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791f0286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174900"/>
            <a:ext cx="2951400" cy="2036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Predicting Heart Disease</a:t>
            </a:r>
            <a:endParaRPr/>
          </a:p>
        </p:txBody>
      </p:sp>
      <p:sp>
        <p:nvSpPr>
          <p:cNvPr id="60" name="Google Shape;60;p13"/>
          <p:cNvSpPr txBox="1"/>
          <p:nvPr>
            <p:ph idx="1" type="subTitle"/>
          </p:nvPr>
        </p:nvSpPr>
        <p:spPr>
          <a:xfrm>
            <a:off x="3096375" y="2849525"/>
            <a:ext cx="2951400" cy="13023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lang="en" sz="1400"/>
              <a:t>Utilizing Supervised Machine Learning to Predict Patient Diagnosis</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Ideal Model Choice and Future Steps</a:t>
            </a:r>
            <a:endParaRPr/>
          </a:p>
        </p:txBody>
      </p:sp>
      <p:sp>
        <p:nvSpPr>
          <p:cNvPr id="129" name="Google Shape;129;p23"/>
          <p:cNvSpPr txBox="1"/>
          <p:nvPr>
            <p:ph idx="1" type="body"/>
          </p:nvPr>
        </p:nvSpPr>
        <p:spPr>
          <a:xfrm>
            <a:off x="9246775" y="1113625"/>
            <a:ext cx="3999900" cy="3651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Which model provided the most accurate and reliable results? (Random Forest)</a:t>
            </a:r>
            <a:endParaRPr/>
          </a:p>
          <a:p>
            <a:pPr indent="-304800" lvl="1" marL="914400" rtl="0" algn="l">
              <a:spcBef>
                <a:spcPts val="0"/>
              </a:spcBef>
              <a:spcAft>
                <a:spcPts val="0"/>
              </a:spcAft>
              <a:buSzPts val="1200"/>
              <a:buAutoNum type="alphaLcPeriod"/>
            </a:pPr>
            <a:r>
              <a:rPr lang="en" sz="1400"/>
              <a:t>Pros</a:t>
            </a:r>
            <a:endParaRPr sz="1400"/>
          </a:p>
          <a:p>
            <a:pPr indent="-317500" lvl="1" marL="914400" rtl="0" algn="l">
              <a:spcBef>
                <a:spcPts val="0"/>
              </a:spcBef>
              <a:spcAft>
                <a:spcPts val="0"/>
              </a:spcAft>
              <a:buSzPts val="1400"/>
              <a:buAutoNum type="alphaLcPeriod"/>
            </a:pPr>
            <a:r>
              <a:rPr lang="en" sz="1400"/>
              <a:t>Cons</a:t>
            </a:r>
            <a:endParaRPr sz="1400"/>
          </a:p>
          <a:p>
            <a:pPr indent="-317500" lvl="0" marL="457200" rtl="0" algn="l">
              <a:spcBef>
                <a:spcPts val="0"/>
              </a:spcBef>
              <a:spcAft>
                <a:spcPts val="0"/>
              </a:spcAft>
              <a:buSzPts val="1400"/>
              <a:buAutoNum type="arabicPeriod"/>
            </a:pPr>
            <a:r>
              <a:rPr lang="en"/>
              <a:t>Ideal model for use of predicting heart disease.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Across all three models the prevailing features that seem to predict heart disease are:</a:t>
            </a:r>
            <a:endParaRPr/>
          </a:p>
          <a:p>
            <a:pPr indent="0" lvl="0" marL="0" rtl="0" algn="l">
              <a:spcBef>
                <a:spcPts val="1200"/>
              </a:spcBef>
              <a:spcAft>
                <a:spcPts val="0"/>
              </a:spcAft>
              <a:buNone/>
            </a:pPr>
            <a:r>
              <a:rPr lang="en"/>
              <a:t>Age, General Health</a:t>
            </a:r>
            <a:endParaRPr/>
          </a:p>
          <a:p>
            <a:pPr indent="0" lvl="0" marL="0" rtl="0" algn="l">
              <a:spcBef>
                <a:spcPts val="1200"/>
              </a:spcBef>
              <a:spcAft>
                <a:spcPts val="1200"/>
              </a:spcAft>
              <a:buNone/>
            </a:pPr>
            <a:r>
              <a:rPr lang="en"/>
              <a:t>BMI, weight</a:t>
            </a:r>
            <a:endParaRPr/>
          </a:p>
        </p:txBody>
      </p:sp>
      <p:sp>
        <p:nvSpPr>
          <p:cNvPr id="130" name="Google Shape;130;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How could this be deployed in the real world at a hospital or clinic? What would the advantage be?</a:t>
            </a:r>
            <a:endParaRPr b="1"/>
          </a:p>
          <a:p>
            <a:pPr indent="-304800" lvl="0" marL="457200" rtl="0" algn="l">
              <a:spcBef>
                <a:spcPts val="1200"/>
              </a:spcBef>
              <a:spcAft>
                <a:spcPts val="0"/>
              </a:spcAft>
              <a:buSzPts val="1200"/>
              <a:buChar char="●"/>
            </a:pPr>
            <a:r>
              <a:rPr lang="en" sz="1200"/>
              <a:t>These models could be used to expedite diagnosis of heart disease, catching the condition much early and preventing crucial damage from occurring as well as saving money and pain for patients and providers</a:t>
            </a:r>
            <a:endParaRPr/>
          </a:p>
        </p:txBody>
      </p:sp>
      <p:sp>
        <p:nvSpPr>
          <p:cNvPr id="131" name="Google Shape;131;p23"/>
          <p:cNvSpPr txBox="1"/>
          <p:nvPr>
            <p:ph idx="1" type="body"/>
          </p:nvPr>
        </p:nvSpPr>
        <p:spPr>
          <a:xfrm>
            <a:off x="478850" y="1113625"/>
            <a:ext cx="3999900" cy="3651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Which model provided the most accurate and reliable results? (Random Forest)</a:t>
            </a:r>
            <a:endParaRPr/>
          </a:p>
          <a:p>
            <a:pPr indent="-317500" lvl="1" marL="914400" rtl="0" algn="l">
              <a:spcBef>
                <a:spcPts val="0"/>
              </a:spcBef>
              <a:spcAft>
                <a:spcPts val="0"/>
              </a:spcAft>
              <a:buSzPts val="1400"/>
              <a:buAutoNum type="alphaLcPeriod"/>
            </a:pPr>
            <a:r>
              <a:rPr lang="en" sz="1400"/>
              <a:t>Effective for both classification and regression tasks.</a:t>
            </a:r>
            <a:endParaRPr sz="1400"/>
          </a:p>
          <a:p>
            <a:pPr indent="-317500" lvl="1" marL="914400" rtl="0" algn="l">
              <a:spcBef>
                <a:spcPts val="0"/>
              </a:spcBef>
              <a:spcAft>
                <a:spcPts val="0"/>
              </a:spcAft>
              <a:buSzPts val="1400"/>
              <a:buAutoNum type="alphaLcPeriod"/>
            </a:pPr>
            <a:r>
              <a:rPr lang="en" sz="1400"/>
              <a:t>Suitable for problems with complex patterns and large datasets.</a:t>
            </a:r>
            <a:endParaRPr sz="1400"/>
          </a:p>
          <a:p>
            <a:pPr indent="-317500" lvl="1" marL="914400" rtl="0" algn="l">
              <a:spcBef>
                <a:spcPts val="0"/>
              </a:spcBef>
              <a:spcAft>
                <a:spcPts val="0"/>
              </a:spcAft>
              <a:buSzPts val="1400"/>
              <a:buAutoNum type="alphaLcPeriod"/>
            </a:pPr>
            <a:r>
              <a:rPr lang="en" sz="1400"/>
              <a:t>Used when high accuracy is required and interpretability is less of a concern.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92850" y="1282500"/>
            <a:ext cx="7758300" cy="2578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sz="3000"/>
              <a:t>The purpose of our project was to create machine learning models to analyze and predict  the diagnosis of heart disease in patients using labeled data.</a:t>
            </a:r>
            <a:endParaRPr sz="3000"/>
          </a:p>
        </p:txBody>
      </p:sp>
      <p:sp>
        <p:nvSpPr>
          <p:cNvPr id="66" name="Google Shape;66;p14"/>
          <p:cNvSpPr txBox="1"/>
          <p:nvPr>
            <p:ph type="title"/>
          </p:nvPr>
        </p:nvSpPr>
        <p:spPr>
          <a:xfrm>
            <a:off x="311700" y="391350"/>
            <a:ext cx="8520600" cy="626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latin typeface="Playfair Display Black"/>
                <a:ea typeface="Playfair Display Black"/>
                <a:cs typeface="Playfair Display Black"/>
                <a:sym typeface="Playfair Display Black"/>
              </a:rPr>
              <a:t>Objective</a:t>
            </a:r>
            <a:endParaRPr>
              <a:latin typeface="Playfair Display Black"/>
              <a:ea typeface="Playfair Display Black"/>
              <a:cs typeface="Playfair Display Black"/>
              <a:sym typeface="Playfair Display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 (1.0)</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investigating several datasets we selected the </a:t>
            </a:r>
            <a:r>
              <a:rPr lang="en"/>
              <a:t>current CSV</a:t>
            </a:r>
            <a:r>
              <a:rPr lang="en"/>
              <a:t> based on the </a:t>
            </a:r>
            <a:r>
              <a:rPr lang="en" u="sng"/>
              <a:t>large number of columns and rows in the data set</a:t>
            </a:r>
            <a:r>
              <a:rPr lang="en"/>
              <a:t>, the </a:t>
            </a:r>
            <a:r>
              <a:rPr lang="en" u="sng"/>
              <a:t>ideal mix of categorical and numerical health data points</a:t>
            </a:r>
            <a:r>
              <a:rPr lang="en"/>
              <a:t> and</a:t>
            </a:r>
            <a:r>
              <a:rPr lang="en" u="sng"/>
              <a:t> the inclusion of a diagnosis of heart disease</a:t>
            </a:r>
            <a:r>
              <a:rPr lang="en"/>
              <a:t> for each patient.</a:t>
            </a:r>
            <a:endParaRPr/>
          </a:p>
          <a:p>
            <a:pPr indent="-342900" lvl="0" marL="457200" rtl="0" algn="l">
              <a:spcBef>
                <a:spcPts val="1200"/>
              </a:spcBef>
              <a:spcAft>
                <a:spcPts val="0"/>
              </a:spcAft>
              <a:buSzPts val="1800"/>
              <a:buAutoNum type="arabicPeriod"/>
            </a:pPr>
            <a:r>
              <a:rPr lang="en"/>
              <a:t>Data source: Kaggle- Cardiovascular Disease Prediction DataSet</a:t>
            </a:r>
            <a:endParaRPr/>
          </a:p>
          <a:p>
            <a:pPr indent="-342900" lvl="0" marL="457200" rtl="0" algn="l">
              <a:spcBef>
                <a:spcPts val="0"/>
              </a:spcBef>
              <a:spcAft>
                <a:spcPts val="0"/>
              </a:spcAft>
              <a:buSzPts val="1800"/>
              <a:buAutoNum type="arabicPeriod"/>
            </a:pPr>
            <a:r>
              <a:rPr lang="en"/>
              <a:t>Original data was sourced using health-related telephone surveys for U.S. residents which asked </a:t>
            </a:r>
            <a:r>
              <a:rPr lang="en"/>
              <a:t>general</a:t>
            </a:r>
            <a:r>
              <a:rPr lang="en"/>
              <a:t> questions about overall health, doctor visits, demographic info, diet, exercise, and presence of pre-existing conditions.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 (1.1)</a:t>
            </a:r>
            <a:endParaRPr/>
          </a:p>
        </p:txBody>
      </p:sp>
      <p:sp>
        <p:nvSpPr>
          <p:cNvPr id="78" name="Google Shape;78;p16"/>
          <p:cNvSpPr txBox="1"/>
          <p:nvPr>
            <p:ph idx="1" type="body"/>
          </p:nvPr>
        </p:nvSpPr>
        <p:spPr>
          <a:xfrm>
            <a:off x="5663750" y="2952125"/>
            <a:ext cx="3613800" cy="1752300"/>
          </a:xfrm>
          <a:prstGeom prst="rect">
            <a:avLst/>
          </a:prstGeom>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rPr b="1" lang="en" sz="1000"/>
              <a:t>How did we convert/clean our data?</a:t>
            </a:r>
            <a:endParaRPr b="1" sz="1000"/>
          </a:p>
          <a:p>
            <a:pPr indent="-292100" lvl="0" marL="457200" rtl="0" algn="l">
              <a:spcBef>
                <a:spcPts val="0"/>
              </a:spcBef>
              <a:spcAft>
                <a:spcPts val="0"/>
              </a:spcAft>
              <a:buSzPts val="1000"/>
              <a:buChar char="●"/>
            </a:pPr>
            <a:r>
              <a:rPr lang="en" sz="1000"/>
              <a:t>Checked for any missing values in the data.</a:t>
            </a:r>
            <a:endParaRPr sz="1000"/>
          </a:p>
          <a:p>
            <a:pPr indent="-292100" lvl="0" marL="457200" rtl="0" algn="l">
              <a:spcBef>
                <a:spcPts val="0"/>
              </a:spcBef>
              <a:spcAft>
                <a:spcPts val="0"/>
              </a:spcAft>
              <a:buSzPts val="1000"/>
              <a:buChar char="●"/>
            </a:pPr>
            <a:r>
              <a:rPr lang="en" sz="1000"/>
              <a:t>Encoded categorical data into numerical values.</a:t>
            </a:r>
            <a:endParaRPr sz="1000"/>
          </a:p>
          <a:p>
            <a:pPr indent="-292100" lvl="0" marL="457200" rtl="0" algn="l">
              <a:spcBef>
                <a:spcPts val="0"/>
              </a:spcBef>
              <a:spcAft>
                <a:spcPts val="0"/>
              </a:spcAft>
              <a:buSzPts val="1000"/>
              <a:buChar char="●"/>
            </a:pPr>
            <a:r>
              <a:rPr lang="en" sz="1000"/>
              <a:t>Mapped outliers in the data to upper and lower bounds.</a:t>
            </a:r>
            <a:endParaRPr sz="1000"/>
          </a:p>
          <a:p>
            <a:pPr indent="-292100" lvl="0" marL="457200" rtl="0" algn="l">
              <a:spcBef>
                <a:spcPts val="0"/>
              </a:spcBef>
              <a:spcAft>
                <a:spcPts val="0"/>
              </a:spcAft>
              <a:buSzPts val="1000"/>
              <a:buChar char="●"/>
            </a:pPr>
            <a:r>
              <a:rPr lang="en" sz="1000"/>
              <a:t>Aggregated count and mean values of the data.</a:t>
            </a:r>
            <a:endParaRPr sz="1000"/>
          </a:p>
          <a:p>
            <a:pPr indent="0" lvl="0" marL="914400" rtl="0" algn="l">
              <a:spcBef>
                <a:spcPts val="1200"/>
              </a:spcBef>
              <a:spcAft>
                <a:spcPts val="0"/>
              </a:spcAft>
              <a:buNone/>
            </a:pPr>
            <a:r>
              <a:rPr lang="en" sz="1000"/>
              <a:t>*For our models we used a smaller dataset that returned equal Yes/No values for current or past history of Heart Disease.</a:t>
            </a:r>
            <a:endParaRPr sz="1000"/>
          </a:p>
          <a:p>
            <a:pPr indent="0" lvl="0" marL="0" rtl="0" algn="l">
              <a:spcBef>
                <a:spcPts val="1200"/>
              </a:spcBef>
              <a:spcAft>
                <a:spcPts val="1200"/>
              </a:spcAft>
              <a:buNone/>
            </a:pPr>
            <a:r>
              <a:t/>
            </a:r>
            <a:endParaRPr sz="1000"/>
          </a:p>
        </p:txBody>
      </p:sp>
      <p:pic>
        <p:nvPicPr>
          <p:cNvPr id="79" name="Google Shape;79;p16"/>
          <p:cNvPicPr preferRelativeResize="0"/>
          <p:nvPr/>
        </p:nvPicPr>
        <p:blipFill>
          <a:blip r:embed="rId3">
            <a:alphaModFix/>
          </a:blip>
          <a:stretch>
            <a:fillRect/>
          </a:stretch>
        </p:blipFill>
        <p:spPr>
          <a:xfrm>
            <a:off x="594150" y="1034800"/>
            <a:ext cx="7855975" cy="1752200"/>
          </a:xfrm>
          <a:prstGeom prst="rect">
            <a:avLst/>
          </a:prstGeom>
          <a:noFill/>
          <a:ln>
            <a:noFill/>
          </a:ln>
        </p:spPr>
      </p:pic>
      <p:pic>
        <p:nvPicPr>
          <p:cNvPr id="80" name="Google Shape;80;p16"/>
          <p:cNvPicPr preferRelativeResize="0"/>
          <p:nvPr/>
        </p:nvPicPr>
        <p:blipFill>
          <a:blip r:embed="rId4">
            <a:alphaModFix/>
          </a:blip>
          <a:stretch>
            <a:fillRect/>
          </a:stretch>
        </p:blipFill>
        <p:spPr>
          <a:xfrm>
            <a:off x="594142" y="2804350"/>
            <a:ext cx="5210159" cy="168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 (1.2)</a:t>
            </a:r>
            <a:endParaRPr/>
          </a:p>
        </p:txBody>
      </p:sp>
      <p:sp>
        <p:nvSpPr>
          <p:cNvPr id="86" name="Google Shape;86;p17"/>
          <p:cNvSpPr txBox="1"/>
          <p:nvPr>
            <p:ph idx="1" type="body"/>
          </p:nvPr>
        </p:nvSpPr>
        <p:spPr>
          <a:xfrm>
            <a:off x="311700" y="1152475"/>
            <a:ext cx="8211600" cy="3416400"/>
          </a:xfrm>
          <a:prstGeom prst="rect">
            <a:avLst/>
          </a:prstGeom>
        </p:spPr>
        <p:txBody>
          <a:bodyPr anchorCtr="0" anchor="t" bIns="91425" lIns="91425" spcFirstLastPara="1" rIns="91425" wrap="square" tIns="91425">
            <a:normAutofit/>
          </a:bodyPr>
          <a:lstStyle/>
          <a:p>
            <a:pPr indent="0" lvl="0" marL="457200" rtl="0" algn="r">
              <a:spcBef>
                <a:spcPts val="0"/>
              </a:spcBef>
              <a:spcAft>
                <a:spcPts val="1200"/>
              </a:spcAft>
              <a:buNone/>
            </a:pPr>
            <a:r>
              <a:rPr b="1" lang="en" sz="1000"/>
              <a:t>Cleaned data set with encoded and outlier treated values.</a:t>
            </a:r>
            <a:endParaRPr b="1" sz="1000"/>
          </a:p>
        </p:txBody>
      </p:sp>
      <p:pic>
        <p:nvPicPr>
          <p:cNvPr id="87" name="Google Shape;87;p17"/>
          <p:cNvPicPr preferRelativeResize="0"/>
          <p:nvPr/>
        </p:nvPicPr>
        <p:blipFill>
          <a:blip r:embed="rId3">
            <a:alphaModFix/>
          </a:blip>
          <a:stretch>
            <a:fillRect/>
          </a:stretch>
        </p:blipFill>
        <p:spPr>
          <a:xfrm>
            <a:off x="311700" y="1485200"/>
            <a:ext cx="8368725" cy="1381475"/>
          </a:xfrm>
          <a:prstGeom prst="rect">
            <a:avLst/>
          </a:prstGeom>
          <a:noFill/>
          <a:ln>
            <a:noFill/>
          </a:ln>
        </p:spPr>
      </p:pic>
      <p:pic>
        <p:nvPicPr>
          <p:cNvPr id="88" name="Google Shape;88;p17"/>
          <p:cNvPicPr preferRelativeResize="0"/>
          <p:nvPr/>
        </p:nvPicPr>
        <p:blipFill>
          <a:blip r:embed="rId4">
            <a:alphaModFix/>
          </a:blip>
          <a:stretch>
            <a:fillRect/>
          </a:stretch>
        </p:blipFill>
        <p:spPr>
          <a:xfrm>
            <a:off x="311700" y="2866675"/>
            <a:ext cx="7916774" cy="141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Machine Learning</a:t>
            </a:r>
            <a:endParaRPr/>
          </a:p>
        </p:txBody>
      </p:sp>
      <p:sp>
        <p:nvSpPr>
          <p:cNvPr id="94" name="Google Shape;94;p18"/>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Models Used to Predict Diagnosis</a:t>
            </a:r>
            <a:endParaRPr/>
          </a:p>
        </p:txBody>
      </p:sp>
      <p:sp>
        <p:nvSpPr>
          <p:cNvPr id="95" name="Google Shape;95;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b="1" lang="en" u="sng"/>
              <a:t>Random Forest </a:t>
            </a:r>
            <a:endParaRPr b="1" u="sng"/>
          </a:p>
          <a:p>
            <a:pPr indent="-342900" lvl="0" marL="457200" rtl="0" algn="l">
              <a:spcBef>
                <a:spcPts val="0"/>
              </a:spcBef>
              <a:spcAft>
                <a:spcPts val="0"/>
              </a:spcAft>
              <a:buSzPts val="1800"/>
              <a:buChar char="●"/>
            </a:pPr>
            <a:r>
              <a:rPr b="1" lang="en"/>
              <a:t>Decision Tree</a:t>
            </a:r>
            <a:endParaRPr b="1"/>
          </a:p>
          <a:p>
            <a:pPr indent="-342900" lvl="0" marL="457200" rtl="0" algn="l">
              <a:spcBef>
                <a:spcPts val="0"/>
              </a:spcBef>
              <a:spcAft>
                <a:spcPts val="0"/>
              </a:spcAft>
              <a:buSzPts val="1800"/>
              <a:buChar char="●"/>
            </a:pPr>
            <a:r>
              <a:rPr b="1" lang="en"/>
              <a:t>Logistic</a:t>
            </a:r>
            <a:r>
              <a:rPr b="1" lang="en"/>
              <a:t> Regression</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Random Forest</a:t>
            </a:r>
            <a:endParaRPr/>
          </a:p>
        </p:txBody>
      </p:sp>
      <p:sp>
        <p:nvSpPr>
          <p:cNvPr id="101" name="Google Shape;101;p19"/>
          <p:cNvSpPr txBox="1"/>
          <p:nvPr>
            <p:ph idx="1" type="body"/>
          </p:nvPr>
        </p:nvSpPr>
        <p:spPr>
          <a:xfrm>
            <a:off x="311700" y="1366350"/>
            <a:ext cx="3244200" cy="362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Ideal Applications</a:t>
            </a:r>
            <a:endParaRPr b="1"/>
          </a:p>
          <a:p>
            <a:pPr indent="-304800" lvl="0" marL="457200" rtl="0" algn="l">
              <a:spcBef>
                <a:spcPts val="1200"/>
              </a:spcBef>
              <a:spcAft>
                <a:spcPts val="0"/>
              </a:spcAft>
              <a:buSzPts val="1200"/>
              <a:buChar char="●"/>
            </a:pPr>
            <a:r>
              <a:rPr lang="en"/>
              <a:t>Ideal for interpreting large datasets</a:t>
            </a:r>
            <a:endParaRPr/>
          </a:p>
          <a:p>
            <a:pPr indent="-304800" lvl="0" marL="457200" rtl="0" algn="l">
              <a:spcBef>
                <a:spcPts val="0"/>
              </a:spcBef>
              <a:spcAft>
                <a:spcPts val="0"/>
              </a:spcAft>
              <a:buSzPts val="1200"/>
              <a:buChar char="●"/>
            </a:pPr>
            <a:r>
              <a:rPr lang="en"/>
              <a:t>Overfitting Resistant</a:t>
            </a:r>
            <a:endParaRPr/>
          </a:p>
          <a:p>
            <a:pPr indent="-304800" lvl="0" marL="457200" rtl="0" algn="l">
              <a:spcBef>
                <a:spcPts val="0"/>
              </a:spcBef>
              <a:spcAft>
                <a:spcPts val="0"/>
              </a:spcAft>
              <a:buSzPts val="1200"/>
              <a:buChar char="●"/>
            </a:pPr>
            <a:r>
              <a:rPr lang="en"/>
              <a:t>Can weight each segments of the dataset based on their effect on its predictions</a:t>
            </a:r>
            <a:endParaRPr/>
          </a:p>
          <a:p>
            <a:pPr indent="0" lvl="0" marL="0" rtl="0" algn="l">
              <a:lnSpc>
                <a:spcPct val="100000"/>
              </a:lnSpc>
              <a:spcBef>
                <a:spcPts val="1200"/>
              </a:spcBef>
              <a:spcAft>
                <a:spcPts val="0"/>
              </a:spcAft>
              <a:buNone/>
            </a:pPr>
            <a:r>
              <a:rPr b="1" lang="en"/>
              <a:t>Drawbacks</a:t>
            </a:r>
            <a:endParaRPr b="1"/>
          </a:p>
          <a:p>
            <a:pPr indent="-304800" lvl="0" marL="457200" rtl="0" algn="l">
              <a:lnSpc>
                <a:spcPct val="100000"/>
              </a:lnSpc>
              <a:spcBef>
                <a:spcPts val="0"/>
              </a:spcBef>
              <a:spcAft>
                <a:spcPts val="0"/>
              </a:spcAft>
              <a:buSzPts val="1200"/>
              <a:buChar char="●"/>
            </a:pPr>
            <a:r>
              <a:rPr lang="en"/>
              <a:t>Reduced interpretability</a:t>
            </a:r>
            <a:endParaRPr/>
          </a:p>
          <a:p>
            <a:pPr indent="-304800" lvl="0" marL="457200" rtl="0" algn="l">
              <a:lnSpc>
                <a:spcPct val="100000"/>
              </a:lnSpc>
              <a:spcBef>
                <a:spcPts val="0"/>
              </a:spcBef>
              <a:spcAft>
                <a:spcPts val="0"/>
              </a:spcAft>
              <a:buSzPts val="1200"/>
              <a:buChar char="●"/>
            </a:pPr>
            <a:r>
              <a:rPr lang="en"/>
              <a:t>Computationally demanding</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b="1" lang="en"/>
              <a:t>Accuracy Score:</a:t>
            </a:r>
            <a:endParaRPr b="1"/>
          </a:p>
          <a:p>
            <a:pPr indent="-304800" lvl="0" marL="457200" rtl="0" algn="l">
              <a:lnSpc>
                <a:spcPct val="100000"/>
              </a:lnSpc>
              <a:spcBef>
                <a:spcPts val="1200"/>
              </a:spcBef>
              <a:spcAft>
                <a:spcPts val="0"/>
              </a:spcAft>
              <a:buClr>
                <a:schemeClr val="dk2"/>
              </a:buClr>
              <a:buSzPts val="1200"/>
              <a:buFont typeface="Lato"/>
              <a:buChar char="●"/>
            </a:pPr>
            <a:r>
              <a:rPr lang="en"/>
              <a:t>Entire Dataset: 91%</a:t>
            </a:r>
            <a:endParaRPr/>
          </a:p>
          <a:p>
            <a:pPr indent="-304800" lvl="0" marL="457200" rtl="0" algn="l">
              <a:lnSpc>
                <a:spcPct val="100000"/>
              </a:lnSpc>
              <a:spcBef>
                <a:spcPts val="0"/>
              </a:spcBef>
              <a:spcAft>
                <a:spcPts val="0"/>
              </a:spcAft>
              <a:buClr>
                <a:schemeClr val="dk2"/>
              </a:buClr>
              <a:buSzPts val="1200"/>
              <a:buFont typeface="Lato"/>
              <a:buChar char="●"/>
            </a:pPr>
            <a:r>
              <a:rPr lang="en"/>
              <a:t>Balanced Data Set: 74%</a:t>
            </a:r>
            <a:endParaRPr/>
          </a:p>
        </p:txBody>
      </p:sp>
      <p:pic>
        <p:nvPicPr>
          <p:cNvPr id="102" name="Google Shape;102;p19"/>
          <p:cNvPicPr preferRelativeResize="0"/>
          <p:nvPr/>
        </p:nvPicPr>
        <p:blipFill>
          <a:blip r:embed="rId3">
            <a:alphaModFix/>
          </a:blip>
          <a:stretch>
            <a:fillRect/>
          </a:stretch>
        </p:blipFill>
        <p:spPr>
          <a:xfrm>
            <a:off x="4186878" y="2454541"/>
            <a:ext cx="4697125" cy="2536559"/>
          </a:xfrm>
          <a:prstGeom prst="rect">
            <a:avLst/>
          </a:prstGeom>
          <a:noFill/>
          <a:ln>
            <a:noFill/>
          </a:ln>
        </p:spPr>
      </p:pic>
      <p:pic>
        <p:nvPicPr>
          <p:cNvPr id="103" name="Google Shape;103;p19"/>
          <p:cNvPicPr preferRelativeResize="0"/>
          <p:nvPr/>
        </p:nvPicPr>
        <p:blipFill>
          <a:blip r:embed="rId4">
            <a:alphaModFix/>
          </a:blip>
          <a:stretch>
            <a:fillRect/>
          </a:stretch>
        </p:blipFill>
        <p:spPr>
          <a:xfrm>
            <a:off x="3555925" y="238925"/>
            <a:ext cx="2954150" cy="2215624"/>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Decision Tree</a:t>
            </a:r>
            <a:endParaRPr/>
          </a:p>
        </p:txBody>
      </p:sp>
      <p:sp>
        <p:nvSpPr>
          <p:cNvPr id="109" name="Google Shape;109;p20"/>
          <p:cNvSpPr txBox="1"/>
          <p:nvPr>
            <p:ph idx="1" type="body"/>
          </p:nvPr>
        </p:nvSpPr>
        <p:spPr>
          <a:xfrm>
            <a:off x="311700" y="1391378"/>
            <a:ext cx="2808000" cy="3179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
              <a:t>Decision</a:t>
            </a:r>
            <a:r>
              <a:rPr lang="en"/>
              <a:t> Tree Model is a classification model, </a:t>
            </a:r>
            <a:r>
              <a:rPr lang="en"/>
              <a:t>classifies data into distinct categories based on input features, </a:t>
            </a:r>
            <a:endParaRPr/>
          </a:p>
          <a:p>
            <a:pPr indent="-304800" lvl="1" marL="914400" rtl="0" algn="l">
              <a:spcBef>
                <a:spcPts val="0"/>
              </a:spcBef>
              <a:spcAft>
                <a:spcPts val="0"/>
              </a:spcAft>
              <a:buSzPts val="1200"/>
              <a:buChar char="○"/>
            </a:pPr>
            <a:r>
              <a:rPr lang="en"/>
              <a:t>Pros: easy to interpret, ability to show feature importance in a data set, don’t require scaling and are not sensitive to outliers..</a:t>
            </a:r>
            <a:endParaRPr/>
          </a:p>
          <a:p>
            <a:pPr indent="-304800" lvl="1" marL="914400" rtl="0" algn="l">
              <a:spcBef>
                <a:spcPts val="0"/>
              </a:spcBef>
              <a:spcAft>
                <a:spcPts val="0"/>
              </a:spcAft>
              <a:buSzPts val="1200"/>
              <a:buChar char="○"/>
            </a:pPr>
            <a:r>
              <a:rPr lang="en"/>
              <a:t>Cons: overfitting, limited in prediction accuracy, poor when handling imbalance data.</a:t>
            </a:r>
            <a:endParaRPr/>
          </a:p>
          <a:p>
            <a:pPr indent="-304800" lvl="0" marL="457200" rtl="0" algn="l">
              <a:spcBef>
                <a:spcPts val="0"/>
              </a:spcBef>
              <a:spcAft>
                <a:spcPts val="0"/>
              </a:spcAft>
              <a:buSzPts val="1200"/>
              <a:buChar char="●"/>
            </a:pPr>
            <a:r>
              <a:rPr lang="en"/>
              <a:t>Target: Heart Disease</a:t>
            </a:r>
            <a:endParaRPr/>
          </a:p>
          <a:p>
            <a:pPr indent="-304800" lvl="0" marL="457200" rtl="0" algn="l">
              <a:spcBef>
                <a:spcPts val="0"/>
              </a:spcBef>
              <a:spcAft>
                <a:spcPts val="0"/>
              </a:spcAft>
              <a:buSzPts val="1200"/>
              <a:buChar char="●"/>
            </a:pPr>
            <a:r>
              <a:rPr lang="en"/>
              <a:t>Prediction Accuracy: 74%</a:t>
            </a:r>
            <a:endParaRPr/>
          </a:p>
        </p:txBody>
      </p:sp>
      <p:pic>
        <p:nvPicPr>
          <p:cNvPr id="110" name="Google Shape;110;p20"/>
          <p:cNvPicPr preferRelativeResize="0"/>
          <p:nvPr/>
        </p:nvPicPr>
        <p:blipFill>
          <a:blip r:embed="rId3">
            <a:alphaModFix/>
          </a:blip>
          <a:stretch>
            <a:fillRect/>
          </a:stretch>
        </p:blipFill>
        <p:spPr>
          <a:xfrm>
            <a:off x="4053475" y="212225"/>
            <a:ext cx="3958349" cy="2638252"/>
          </a:xfrm>
          <a:prstGeom prst="rect">
            <a:avLst/>
          </a:prstGeom>
          <a:noFill/>
          <a:ln>
            <a:noFill/>
          </a:ln>
        </p:spPr>
      </p:pic>
      <p:pic>
        <p:nvPicPr>
          <p:cNvPr id="111" name="Google Shape;111;p20"/>
          <p:cNvPicPr preferRelativeResize="0"/>
          <p:nvPr/>
        </p:nvPicPr>
        <p:blipFill>
          <a:blip r:embed="rId4">
            <a:alphaModFix/>
          </a:blip>
          <a:stretch>
            <a:fillRect/>
          </a:stretch>
        </p:blipFill>
        <p:spPr>
          <a:xfrm>
            <a:off x="4138700" y="2850475"/>
            <a:ext cx="4210410" cy="2089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10495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117" name="Google Shape;117;p21"/>
          <p:cNvSpPr txBox="1"/>
          <p:nvPr>
            <p:ph idx="1" type="body"/>
          </p:nvPr>
        </p:nvSpPr>
        <p:spPr>
          <a:xfrm>
            <a:off x="373850" y="860650"/>
            <a:ext cx="3215700" cy="40188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a:t>Used for binary classification prediction.</a:t>
            </a:r>
            <a:endParaRPr/>
          </a:p>
          <a:p>
            <a:pPr indent="-304800" lvl="0" marL="457200" rtl="0" algn="l">
              <a:spcBef>
                <a:spcPts val="0"/>
              </a:spcBef>
              <a:spcAft>
                <a:spcPts val="0"/>
              </a:spcAft>
              <a:buSzPts val="1200"/>
              <a:buChar char="●"/>
            </a:pPr>
            <a:r>
              <a:rPr lang="en"/>
              <a:t>Produces a probability score that indicates the probability of the positive class (yes, true, 1, etc)</a:t>
            </a:r>
            <a:endParaRPr/>
          </a:p>
          <a:p>
            <a:pPr indent="-304800" lvl="0" marL="457200" rtl="0" algn="l">
              <a:spcBef>
                <a:spcPts val="0"/>
              </a:spcBef>
              <a:spcAft>
                <a:spcPts val="0"/>
              </a:spcAft>
              <a:buSzPts val="1200"/>
              <a:buChar char="●"/>
            </a:pPr>
            <a:r>
              <a:rPr lang="en"/>
              <a:t>Cannot describe complex relationships between variables</a:t>
            </a:r>
            <a:endParaRPr/>
          </a:p>
          <a:p>
            <a:pPr indent="0" lvl="0" marL="457200" rtl="0" algn="l">
              <a:spcBef>
                <a:spcPts val="1200"/>
              </a:spcBef>
              <a:spcAft>
                <a:spcPts val="0"/>
              </a:spcAft>
              <a:buNone/>
            </a:pPr>
            <a:r>
              <a:t/>
            </a:r>
            <a:endParaRPr/>
          </a:p>
          <a:p>
            <a:pPr indent="-304800" lvl="0" marL="457200" rtl="0" algn="l">
              <a:spcBef>
                <a:spcPts val="1200"/>
              </a:spcBef>
              <a:spcAft>
                <a:spcPts val="0"/>
              </a:spcAft>
              <a:buSzPts val="1200"/>
              <a:buChar char="●"/>
            </a:pPr>
            <a:r>
              <a:rPr lang="en"/>
              <a:t>Target variable:</a:t>
            </a:r>
            <a:endParaRPr/>
          </a:p>
          <a:p>
            <a:pPr indent="-304800" lvl="1" marL="914400" rtl="0" algn="l">
              <a:spcBef>
                <a:spcPts val="0"/>
              </a:spcBef>
              <a:spcAft>
                <a:spcPts val="0"/>
              </a:spcAft>
              <a:buSzPts val="1200"/>
              <a:buChar char="○"/>
            </a:pPr>
            <a:r>
              <a:rPr lang="en"/>
              <a:t>Heart Disease</a:t>
            </a:r>
            <a:endParaRPr/>
          </a:p>
          <a:p>
            <a:pPr indent="-304800" lvl="0" marL="457200" rtl="0" algn="l">
              <a:spcBef>
                <a:spcPts val="0"/>
              </a:spcBef>
              <a:spcAft>
                <a:spcPts val="0"/>
              </a:spcAft>
              <a:buSzPts val="1200"/>
              <a:buChar char="●"/>
            </a:pPr>
            <a:r>
              <a:rPr lang="en"/>
              <a:t>Features:</a:t>
            </a:r>
            <a:endParaRPr/>
          </a:p>
          <a:p>
            <a:pPr indent="-304800" lvl="1" marL="914400" rtl="0" algn="l">
              <a:spcBef>
                <a:spcPts val="0"/>
              </a:spcBef>
              <a:spcAft>
                <a:spcPts val="0"/>
              </a:spcAft>
              <a:buSzPts val="1200"/>
              <a:buChar char="○"/>
            </a:pPr>
            <a:r>
              <a:rPr lang="en" sz="1000">
                <a:solidFill>
                  <a:srgbClr val="000000"/>
                </a:solidFill>
                <a:highlight>
                  <a:srgbClr val="FFFFFF"/>
                </a:highlight>
                <a:latin typeface="Arial"/>
                <a:ea typeface="Arial"/>
                <a:cs typeface="Arial"/>
                <a:sym typeface="Arial"/>
              </a:rPr>
              <a:t>General_Health</a:t>
            </a:r>
            <a:endParaRPr sz="1000">
              <a:solidFill>
                <a:srgbClr val="000000"/>
              </a:solidFill>
              <a:highlight>
                <a:srgbClr val="FFFFFF"/>
              </a:highlight>
              <a:latin typeface="Arial"/>
              <a:ea typeface="Arial"/>
              <a:cs typeface="Arial"/>
              <a:sym typeface="Arial"/>
            </a:endParaRPr>
          </a:p>
          <a:p>
            <a:pPr indent="-304800" lvl="1" marL="914400" rtl="0" algn="l">
              <a:spcBef>
                <a:spcPts val="0"/>
              </a:spcBef>
              <a:spcAft>
                <a:spcPts val="0"/>
              </a:spcAft>
              <a:buSzPts val="1200"/>
              <a:buChar char="○"/>
            </a:pPr>
            <a:r>
              <a:rPr lang="en" sz="1000">
                <a:solidFill>
                  <a:srgbClr val="000000"/>
                </a:solidFill>
                <a:highlight>
                  <a:srgbClr val="FFFFFF"/>
                </a:highlight>
                <a:latin typeface="Arial"/>
                <a:ea typeface="Arial"/>
                <a:cs typeface="Arial"/>
                <a:sym typeface="Arial"/>
              </a:rPr>
              <a:t>Checkup</a:t>
            </a:r>
            <a:endParaRPr sz="1000">
              <a:solidFill>
                <a:srgbClr val="000000"/>
              </a:solidFill>
              <a:highlight>
                <a:srgbClr val="FFFFFF"/>
              </a:highlight>
              <a:latin typeface="Arial"/>
              <a:ea typeface="Arial"/>
              <a:cs typeface="Arial"/>
              <a:sym typeface="Arial"/>
            </a:endParaRPr>
          </a:p>
          <a:p>
            <a:pPr indent="-304800" lvl="1" marL="914400" rtl="0" algn="l">
              <a:spcBef>
                <a:spcPts val="0"/>
              </a:spcBef>
              <a:spcAft>
                <a:spcPts val="0"/>
              </a:spcAft>
              <a:buSzPts val="1200"/>
              <a:buChar char="○"/>
            </a:pPr>
            <a:r>
              <a:rPr lang="en" sz="1000">
                <a:solidFill>
                  <a:srgbClr val="000000"/>
                </a:solidFill>
                <a:highlight>
                  <a:srgbClr val="FFFFFF"/>
                </a:highlight>
                <a:latin typeface="Arial"/>
                <a:ea typeface="Arial"/>
                <a:cs typeface="Arial"/>
                <a:sym typeface="Arial"/>
              </a:rPr>
              <a:t>Age_Category</a:t>
            </a:r>
            <a:endParaRPr sz="1000">
              <a:solidFill>
                <a:srgbClr val="000000"/>
              </a:solidFill>
              <a:highlight>
                <a:srgbClr val="FFFFFF"/>
              </a:highlight>
              <a:latin typeface="Arial"/>
              <a:ea typeface="Arial"/>
              <a:cs typeface="Arial"/>
              <a:sym typeface="Arial"/>
            </a:endParaRPr>
          </a:p>
          <a:p>
            <a:pPr indent="-304800" lvl="1" marL="914400" rtl="0" algn="l">
              <a:spcBef>
                <a:spcPts val="0"/>
              </a:spcBef>
              <a:spcAft>
                <a:spcPts val="0"/>
              </a:spcAft>
              <a:buSzPts val="1200"/>
              <a:buChar char="○"/>
            </a:pPr>
            <a:r>
              <a:rPr lang="en" sz="1000">
                <a:solidFill>
                  <a:srgbClr val="000000"/>
                </a:solidFill>
                <a:highlight>
                  <a:srgbClr val="FFFFFF"/>
                </a:highlight>
                <a:latin typeface="Arial"/>
                <a:ea typeface="Arial"/>
                <a:cs typeface="Arial"/>
                <a:sym typeface="Arial"/>
              </a:rPr>
              <a:t>Smoking_History</a:t>
            </a:r>
            <a:endParaRPr sz="1000">
              <a:solidFill>
                <a:srgbClr val="000000"/>
              </a:solidFill>
              <a:highlight>
                <a:srgbClr val="FFFFFF"/>
              </a:highlight>
              <a:latin typeface="Arial"/>
              <a:ea typeface="Arial"/>
              <a:cs typeface="Arial"/>
              <a:sym typeface="Arial"/>
            </a:endParaRPr>
          </a:p>
          <a:p>
            <a:pPr indent="-304800" lvl="1" marL="914400" rtl="0" algn="l">
              <a:spcBef>
                <a:spcPts val="0"/>
              </a:spcBef>
              <a:spcAft>
                <a:spcPts val="0"/>
              </a:spcAft>
              <a:buSzPts val="1200"/>
              <a:buChar char="○"/>
            </a:pPr>
            <a:r>
              <a:rPr lang="en" sz="1000">
                <a:solidFill>
                  <a:srgbClr val="000000"/>
                </a:solidFill>
                <a:highlight>
                  <a:srgbClr val="FFFFFF"/>
                </a:highlight>
                <a:latin typeface="Arial"/>
                <a:ea typeface="Arial"/>
                <a:cs typeface="Arial"/>
                <a:sym typeface="Arial"/>
              </a:rPr>
              <a:t>Diabetes_num</a:t>
            </a:r>
            <a:endParaRPr sz="1000">
              <a:solidFill>
                <a:srgbClr val="000000"/>
              </a:solidFill>
              <a:highlight>
                <a:srgbClr val="FFFFFF"/>
              </a:highlight>
              <a:latin typeface="Arial"/>
              <a:ea typeface="Arial"/>
              <a:cs typeface="Arial"/>
              <a:sym typeface="Arial"/>
            </a:endParaRPr>
          </a:p>
          <a:p>
            <a:pPr indent="-304800" lvl="1" marL="914400" rtl="0" algn="l">
              <a:spcBef>
                <a:spcPts val="0"/>
              </a:spcBef>
              <a:spcAft>
                <a:spcPts val="0"/>
              </a:spcAft>
              <a:buSzPts val="1200"/>
              <a:buChar char="○"/>
            </a:pPr>
            <a:r>
              <a:rPr lang="en" sz="1000">
                <a:solidFill>
                  <a:srgbClr val="000000"/>
                </a:solidFill>
                <a:highlight>
                  <a:srgbClr val="FFFFFF"/>
                </a:highlight>
                <a:latin typeface="Arial"/>
                <a:ea typeface="Arial"/>
                <a:cs typeface="Arial"/>
                <a:sym typeface="Arial"/>
              </a:rPr>
              <a:t>Arthritis_Binary</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highlight>
                  <a:srgbClr val="FFFFFF"/>
                </a:highlight>
                <a:latin typeface="Arial"/>
                <a:ea typeface="Arial"/>
                <a:cs typeface="Arial"/>
                <a:sym typeface="Arial"/>
              </a:rPr>
              <a:t>Accuracy: 73%</a:t>
            </a:r>
            <a:endParaRPr/>
          </a:p>
        </p:txBody>
      </p:sp>
      <p:pic>
        <p:nvPicPr>
          <p:cNvPr id="118" name="Google Shape;118;p21"/>
          <p:cNvPicPr preferRelativeResize="0"/>
          <p:nvPr/>
        </p:nvPicPr>
        <p:blipFill>
          <a:blip r:embed="rId3">
            <a:alphaModFix/>
          </a:blip>
          <a:stretch>
            <a:fillRect/>
          </a:stretch>
        </p:blipFill>
        <p:spPr>
          <a:xfrm>
            <a:off x="4063900" y="629350"/>
            <a:ext cx="4803351" cy="37138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