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57" r:id="rId5"/>
    <p:sldId id="258" r:id="rId6"/>
    <p:sldId id="259" r:id="rId7"/>
    <p:sldId id="260" r:id="rId8"/>
    <p:sldId id="261" r:id="rId9"/>
    <p:sldId id="26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793A-36DD-4E34-88A1-1E56CDB78F5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03B8-D7BC-4F11-AE9E-D347E3EE5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38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793A-36DD-4E34-88A1-1E56CDB78F5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03B8-D7BC-4F11-AE9E-D347E3EE5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44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793A-36DD-4E34-88A1-1E56CDB78F5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03B8-D7BC-4F11-AE9E-D347E3EE5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83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793A-36DD-4E34-88A1-1E56CDB78F5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03B8-D7BC-4F11-AE9E-D347E3EE5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59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793A-36DD-4E34-88A1-1E56CDB78F5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03B8-D7BC-4F11-AE9E-D347E3EE5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81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793A-36DD-4E34-88A1-1E56CDB78F5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03B8-D7BC-4F11-AE9E-D347E3EE5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62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793A-36DD-4E34-88A1-1E56CDB78F5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03B8-D7BC-4F11-AE9E-D347E3EE5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35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793A-36DD-4E34-88A1-1E56CDB78F5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03B8-D7BC-4F11-AE9E-D347E3EE5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50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793A-36DD-4E34-88A1-1E56CDB78F5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03B8-D7BC-4F11-AE9E-D347E3EE5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80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793A-36DD-4E34-88A1-1E56CDB78F5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03B8-D7BC-4F11-AE9E-D347E3EE5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45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793A-36DD-4E34-88A1-1E56CDB78F5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03B8-D7BC-4F11-AE9E-D347E3EE5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35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793A-36DD-4E34-88A1-1E56CDB78F5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03B8-D7BC-4F11-AE9E-D347E3EE5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07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864096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Разработка </a:t>
            </a:r>
            <a:r>
              <a:rPr lang="en-US" sz="2400" dirty="0" smtClean="0"/>
              <a:t>Telegram bot</a:t>
            </a:r>
            <a:endParaRPr lang="ru-RU" sz="2400" dirty="0" smtClean="0"/>
          </a:p>
          <a:p>
            <a:endParaRPr lang="en-US" dirty="0" smtClean="0"/>
          </a:p>
          <a:p>
            <a:pPr algn="ctr"/>
            <a:r>
              <a:rPr lang="ru-RU" sz="2000" dirty="0" smtClean="0"/>
              <a:t>Изначальный состав команды</a:t>
            </a:r>
            <a:r>
              <a:rPr lang="en-US" sz="2000" dirty="0" smtClean="0"/>
              <a:t> </a:t>
            </a:r>
            <a:r>
              <a:rPr lang="ru-RU" sz="2000" dirty="0" smtClean="0"/>
              <a:t>и распределение задач</a:t>
            </a:r>
          </a:p>
          <a:p>
            <a:pPr algn="ctr"/>
            <a:endParaRPr lang="ru-RU" sz="800" dirty="0" smtClean="0"/>
          </a:p>
          <a:p>
            <a:r>
              <a:rPr lang="ru-RU" sz="2000" dirty="0" err="1" smtClean="0"/>
              <a:t>Волужев</a:t>
            </a:r>
            <a:r>
              <a:rPr lang="ru-RU" sz="2000" dirty="0" smtClean="0"/>
              <a:t> Данил: серверная часть</a:t>
            </a:r>
          </a:p>
          <a:p>
            <a:r>
              <a:rPr lang="ru-RU" sz="2000" dirty="0" smtClean="0"/>
              <a:t>Григорий </a:t>
            </a:r>
            <a:r>
              <a:rPr lang="ru-RU" sz="2000" dirty="0" err="1" smtClean="0"/>
              <a:t>Оводенко</a:t>
            </a:r>
            <a:r>
              <a:rPr lang="ru-RU" sz="2000" dirty="0" smtClean="0"/>
              <a:t>: приложение для работы администратора</a:t>
            </a:r>
            <a:endParaRPr lang="ru-RU" sz="2000" dirty="0"/>
          </a:p>
          <a:p>
            <a:r>
              <a:rPr lang="ru-RU" sz="2000" dirty="0" smtClean="0"/>
              <a:t>Петряков Илья</a:t>
            </a:r>
            <a:r>
              <a:rPr lang="en-US" sz="2000" dirty="0" smtClean="0"/>
              <a:t>: </a:t>
            </a:r>
            <a:r>
              <a:rPr lang="ru-RU" sz="2000" dirty="0" smtClean="0"/>
              <a:t>функционал бота</a:t>
            </a:r>
          </a:p>
          <a:p>
            <a:pPr algn="ctr"/>
            <a:endParaRPr lang="ru-RU" dirty="0"/>
          </a:p>
          <a:p>
            <a:pPr algn="ctr"/>
            <a:r>
              <a:rPr lang="ru-RU" sz="2000" dirty="0" smtClean="0"/>
              <a:t>Фактический </a:t>
            </a:r>
            <a:r>
              <a:rPr lang="ru-RU" sz="2000" dirty="0"/>
              <a:t>состав команды</a:t>
            </a:r>
            <a:r>
              <a:rPr lang="en-US" sz="2000" dirty="0"/>
              <a:t> </a:t>
            </a:r>
            <a:r>
              <a:rPr lang="ru-RU" sz="2000" dirty="0"/>
              <a:t>и распределение </a:t>
            </a:r>
            <a:r>
              <a:rPr lang="ru-RU" sz="2000" dirty="0" smtClean="0"/>
              <a:t>задач</a:t>
            </a:r>
          </a:p>
          <a:p>
            <a:pPr algn="ctr"/>
            <a:endParaRPr lang="ru-RU" sz="800" dirty="0" smtClean="0"/>
          </a:p>
          <a:p>
            <a:r>
              <a:rPr lang="ru-RU" sz="2000" dirty="0" err="1" smtClean="0"/>
              <a:t>Волужев</a:t>
            </a:r>
            <a:r>
              <a:rPr lang="ru-RU" sz="2000" dirty="0" smtClean="0"/>
              <a:t> </a:t>
            </a:r>
            <a:r>
              <a:rPr lang="ru-RU" sz="2000" dirty="0"/>
              <a:t>Данил: </a:t>
            </a:r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серверная часть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приложение </a:t>
            </a:r>
            <a:r>
              <a:rPr lang="ru-RU" sz="2000" dirty="0"/>
              <a:t>для работы </a:t>
            </a:r>
            <a:r>
              <a:rPr lang="ru-RU" sz="2000" dirty="0" smtClean="0"/>
              <a:t>администратора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документация</a:t>
            </a:r>
            <a:endParaRPr lang="ru-RU" sz="2000" dirty="0"/>
          </a:p>
          <a:p>
            <a:endParaRPr lang="ru-RU" sz="2000" dirty="0"/>
          </a:p>
          <a:p>
            <a:r>
              <a:rPr lang="ru-RU" sz="2000" dirty="0" smtClean="0"/>
              <a:t>Петряков </a:t>
            </a:r>
            <a:r>
              <a:rPr lang="ru-RU" sz="2000" dirty="0"/>
              <a:t>Илья</a:t>
            </a:r>
            <a:r>
              <a:rPr lang="en-US" sz="2000" dirty="0"/>
              <a:t>: </a:t>
            </a:r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концепция проекта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документация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функционал бота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1845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86409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Этапы разработки</a:t>
            </a:r>
          </a:p>
          <a:p>
            <a:endParaRPr lang="en-US" dirty="0" smtClean="0"/>
          </a:p>
          <a:p>
            <a:r>
              <a:rPr lang="ru-RU" sz="2400" dirty="0" smtClean="0"/>
              <a:t>04.02.2021</a:t>
            </a:r>
          </a:p>
          <a:p>
            <a:r>
              <a:rPr lang="ru-RU" sz="2400" dirty="0" smtClean="0"/>
              <a:t>Выдали задание и Данил </a:t>
            </a:r>
            <a:r>
              <a:rPr lang="ru-RU" sz="2400" dirty="0" err="1" smtClean="0"/>
              <a:t>Волужев</a:t>
            </a:r>
            <a:r>
              <a:rPr lang="ru-RU" sz="2400" dirty="0"/>
              <a:t> </a:t>
            </a:r>
            <a:r>
              <a:rPr lang="ru-RU" sz="2400" dirty="0" smtClean="0"/>
              <a:t>приступил к работе.</a:t>
            </a:r>
          </a:p>
          <a:p>
            <a:endParaRPr lang="ru-RU" sz="2400" dirty="0"/>
          </a:p>
          <a:p>
            <a:r>
              <a:rPr lang="ru-RU" sz="2400" dirty="0" smtClean="0"/>
              <a:t>17.02.2021</a:t>
            </a:r>
            <a:endParaRPr lang="ru-RU" sz="2400" dirty="0"/>
          </a:p>
          <a:p>
            <a:r>
              <a:rPr lang="ru-RU" sz="2400" dirty="0" smtClean="0"/>
              <a:t>К работе присоединился Петряков Илья, у Данила уже есть определённые наработки.</a:t>
            </a:r>
          </a:p>
          <a:p>
            <a:endParaRPr lang="ru-RU" sz="2400" dirty="0"/>
          </a:p>
          <a:p>
            <a:r>
              <a:rPr lang="ru-RU" sz="2400" dirty="0" smtClean="0"/>
              <a:t>26.02.2021</a:t>
            </a:r>
          </a:p>
          <a:p>
            <a:r>
              <a:rPr lang="ru-RU" sz="2400" dirty="0" smtClean="0"/>
              <a:t>Промежуточная консультация, ряд замечаний.</a:t>
            </a:r>
          </a:p>
          <a:p>
            <a:endParaRPr lang="ru-RU" sz="2400" dirty="0"/>
          </a:p>
          <a:p>
            <a:r>
              <a:rPr lang="ru-RU" sz="2400" dirty="0" smtClean="0"/>
              <a:t>27.02.2021</a:t>
            </a:r>
          </a:p>
          <a:p>
            <a:r>
              <a:rPr lang="ru-RU" sz="2400" dirty="0" smtClean="0"/>
              <a:t>Переосмыслили замечания, начали разрабатывать документацию с концепцией проекта. И реализовывать идеи в коде.</a:t>
            </a:r>
          </a:p>
        </p:txBody>
      </p:sp>
    </p:spTree>
    <p:extLst>
      <p:ext uri="{BB962C8B-B14F-4D97-AF65-F5344CB8AC3E}">
        <p14:creationId xmlns:p14="http://schemas.microsoft.com/office/powerpoint/2010/main" val="403702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88640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Разработан </a:t>
            </a:r>
            <a:r>
              <a:rPr lang="ru-RU" sz="2400" dirty="0">
                <a:latin typeface="+mj-lt"/>
              </a:rPr>
              <a:t>практический</a:t>
            </a:r>
            <a:r>
              <a:rPr lang="ru-RU" sz="2400" dirty="0"/>
              <a:t> сценарий дерева диалога с </a:t>
            </a:r>
            <a:r>
              <a:rPr lang="ru-RU" sz="2400" dirty="0" smtClean="0"/>
              <a:t>ботом</a:t>
            </a:r>
            <a:endParaRPr lang="ru-RU" sz="2400" dirty="0"/>
          </a:p>
        </p:txBody>
      </p:sp>
      <p:pic>
        <p:nvPicPr>
          <p:cNvPr id="1026" name="Picture 2" descr="F:\Fogstream_courses\Telegram_bot\Документация к боту (Петряков)\сценарий диалог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37" y="692696"/>
            <a:ext cx="8853610" cy="606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923552" y="1379320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Рисунок 1</a:t>
            </a:r>
          </a:p>
        </p:txBody>
      </p:sp>
    </p:spTree>
    <p:extLst>
      <p:ext uri="{BB962C8B-B14F-4D97-AF65-F5344CB8AC3E}">
        <p14:creationId xmlns:p14="http://schemas.microsoft.com/office/powerpoint/2010/main" val="144284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7544" y="417945"/>
            <a:ext cx="8208912" cy="1269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С ботом работают три категории людей: Программист, Администратор, Пользователь.</a:t>
            </a:r>
            <a:endParaRPr kumimoji="0" lang="ru-RU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Программист разрабатывает архитектуру проекта и вносит изменения в код проекта. </a:t>
            </a:r>
            <a:endParaRPr lang="en-US" sz="1700" dirty="0"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Диалог выглядит как дерево с узлами из сообщений, которые имеют разные свойства.</a:t>
            </a:r>
            <a:endParaRPr kumimoji="0" lang="ru-RU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2049" name="Рисунок 1" descr="Описание: F:\Fogstream_courses\Telegram_bot\Документация к боту (Петряков)\дерево сообщений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22" y="2276872"/>
            <a:ext cx="8507974" cy="400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60032" y="6171727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Рисунок 2</a:t>
            </a:r>
          </a:p>
        </p:txBody>
      </p:sp>
    </p:spTree>
    <p:extLst>
      <p:ext uri="{BB962C8B-B14F-4D97-AF65-F5344CB8AC3E}">
        <p14:creationId xmlns:p14="http://schemas.microsoft.com/office/powerpoint/2010/main" val="22487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66482"/>
              </p:ext>
            </p:extLst>
          </p:nvPr>
        </p:nvGraphicFramePr>
        <p:xfrm>
          <a:off x="336600" y="4077072"/>
          <a:ext cx="8496944" cy="26162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9981"/>
                <a:gridCol w="1732387"/>
                <a:gridCol w="1224136"/>
                <a:gridCol w="1729286"/>
                <a:gridCol w="1295050"/>
                <a:gridCol w="936104"/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pk</a:t>
                      </a:r>
                      <a:r>
                        <a:rPr lang="ru-RU" sz="1600" dirty="0">
                          <a:effectLst/>
                        </a:rPr>
                        <a:t>_</a:t>
                      </a:r>
                      <a:r>
                        <a:rPr lang="en-US" sz="1600" dirty="0">
                          <a:effectLst/>
                        </a:rPr>
                        <a:t>message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text</a:t>
                      </a:r>
                      <a:r>
                        <a:rPr lang="ru-RU" sz="1600" dirty="0">
                          <a:effectLst/>
                        </a:rPr>
                        <a:t>_</a:t>
                      </a:r>
                      <a:r>
                        <a:rPr lang="en-US" sz="1600" dirty="0">
                          <a:effectLst/>
                        </a:rPr>
                        <a:t>message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parent</a:t>
                      </a:r>
                      <a:r>
                        <a:rPr lang="ru-RU" sz="1600" dirty="0">
                          <a:effectLst/>
                        </a:rPr>
                        <a:t>_</a:t>
                      </a:r>
                      <a:r>
                        <a:rPr lang="en-US" sz="1600" dirty="0">
                          <a:effectLst/>
                        </a:rPr>
                        <a:t>id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display</a:t>
                      </a:r>
                      <a:r>
                        <a:rPr lang="ru-RU" sz="1600" dirty="0">
                          <a:effectLst/>
                        </a:rPr>
                        <a:t>_</a:t>
                      </a:r>
                      <a:r>
                        <a:rPr lang="en-US" sz="1600" dirty="0">
                          <a:effectLst/>
                        </a:rPr>
                        <a:t>condition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write</a:t>
                      </a:r>
                      <a:r>
                        <a:rPr lang="ru-RU" sz="1600">
                          <a:effectLst/>
                        </a:rPr>
                        <a:t>_</a:t>
                      </a:r>
                      <a:r>
                        <a:rPr lang="en-US" sz="1600">
                          <a:effectLst/>
                        </a:rPr>
                        <a:t>answer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delay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Сообщение 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None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None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True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None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Сообщение 2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True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None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3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Сообщение 3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True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None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4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Сообщение 4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False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None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Сообщение 5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False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6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Сообщение 6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None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False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None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7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Сообщение 7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5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None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False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None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8211" y="332075"/>
            <a:ext cx="8187952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Анализ модели диалога (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Рисунок 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) показывает, что сообщения бывают вопросительные и повествовательные, а так же могут иметь потомков и не иметь потомков.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Таблица 1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показывает, какие данные понадобятся вместе с сообщением.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pk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_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message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– номер сообщения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text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_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message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– текст сообщения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parent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_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– номер предыдущего, родительского, сообщения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display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_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condition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– если родитель это вопрос, то данное поле содержит ответ по которому происходит вывод данного сообщения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write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_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answer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– если</a:t>
            </a:r>
            <a:r>
              <a:rPr kumimoji="0" 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True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, то это вопрос и ответ пользователя нужно сохранить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delay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– задержка, которая может быть </a:t>
            </a:r>
            <a:r>
              <a:rPr kumimoji="0" lang="ru-RU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после </a:t>
            </a:r>
            <a:r>
              <a:rPr kumimoji="0" lang="ru-RU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вывода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данного сообщения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29296" y="3789040"/>
            <a:ext cx="639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Таблица 1 </a:t>
            </a:r>
            <a:r>
              <a:rPr lang="ru-RU" sz="1600" dirty="0"/>
              <a:t>(</a:t>
            </a:r>
            <a:r>
              <a:rPr lang="en-US" sz="1600" dirty="0"/>
              <a:t>message</a:t>
            </a:r>
            <a:r>
              <a:rPr lang="ru-RU" sz="1600" dirty="0"/>
              <a:t>_</a:t>
            </a:r>
            <a:r>
              <a:rPr lang="en-US" sz="1600" dirty="0"/>
              <a:t>table</a:t>
            </a:r>
            <a:r>
              <a:rPr lang="ru-RU" sz="1600" dirty="0"/>
              <a:t>) содержит сообщения в БД</a:t>
            </a:r>
          </a:p>
        </p:txBody>
      </p:sp>
    </p:spTree>
    <p:extLst>
      <p:ext uri="{BB962C8B-B14F-4D97-AF65-F5344CB8AC3E}">
        <p14:creationId xmlns:p14="http://schemas.microsoft.com/office/powerpoint/2010/main" val="222078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7504" y="332656"/>
            <a:ext cx="87129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smtClean="0">
                <a:latin typeface="Arial" pitchFamily="34" charset="0"/>
                <a:cs typeface="Arial" pitchFamily="34" charset="0"/>
              </a:rPr>
              <a:t>Программист разрабатывает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интерфейс веб приложения, на базе </a:t>
            </a:r>
            <a:r>
              <a:rPr lang="ru-RU" sz="1600" dirty="0" err="1">
                <a:latin typeface="Arial" pitchFamily="34" charset="0"/>
                <a:cs typeface="Arial" pitchFamily="34" charset="0"/>
              </a:rPr>
              <a:t>Django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, через который Администратор сможет работать с сообщениями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ru-RU" sz="1600" dirty="0">
              <a:latin typeface="Arial" pitchFamily="34" charset="0"/>
              <a:cs typeface="Arial" pitchFamily="34" charset="0"/>
            </a:endParaRP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Администратор, может добавлять, редактировать и удалять сообщения, выстраивая логику общения бота с пользователем. А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так же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работать с ответами пользователя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16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Таблице 4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Таблице 5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содержатся те поля, которые минимально необходимы.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73922"/>
              </p:ext>
            </p:extLst>
          </p:nvPr>
        </p:nvGraphicFramePr>
        <p:xfrm>
          <a:off x="189856" y="2924944"/>
          <a:ext cx="8712968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1618"/>
                <a:gridCol w="2023800"/>
                <a:gridCol w="2585262"/>
                <a:gridCol w="2332288"/>
              </a:tblGrid>
              <a:tr h="7920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Поле ввода текста сообщения (</a:t>
                      </a:r>
                      <a:r>
                        <a:rPr lang="en-US" sz="1800" dirty="0">
                          <a:effectLst/>
                        </a:rPr>
                        <a:t>text</a:t>
                      </a:r>
                      <a:r>
                        <a:rPr lang="ru-RU" sz="1800" dirty="0">
                          <a:effectLst/>
                        </a:rPr>
                        <a:t>_</a:t>
                      </a:r>
                      <a:r>
                        <a:rPr lang="en-US" sz="1800" dirty="0">
                          <a:effectLst/>
                        </a:rPr>
                        <a:t>message</a:t>
                      </a:r>
                      <a:r>
                        <a:rPr lang="ru-RU" sz="1800" dirty="0">
                          <a:effectLst/>
                        </a:rPr>
                        <a:t>).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Текстовое поле.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Номер предыдущего сообщения (</a:t>
                      </a:r>
                      <a:r>
                        <a:rPr lang="en-US" sz="1800" dirty="0">
                          <a:effectLst/>
                        </a:rPr>
                        <a:t>parent</a:t>
                      </a:r>
                      <a:r>
                        <a:rPr lang="ru-RU" sz="1800" dirty="0">
                          <a:effectLst/>
                        </a:rPr>
                        <a:t>_</a:t>
                      </a:r>
                      <a:r>
                        <a:rPr lang="en-US" sz="1800" dirty="0">
                          <a:effectLst/>
                        </a:rPr>
                        <a:t>id</a:t>
                      </a:r>
                      <a:r>
                        <a:rPr lang="ru-RU" sz="1800" dirty="0">
                          <a:effectLst/>
                        </a:rPr>
                        <a:t>).</a:t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>
                          <a:effectLst/>
                        </a:rPr>
                        <a:t>Текстовое поле.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Ответ на предыдущее сообщение (</a:t>
                      </a:r>
                      <a:r>
                        <a:rPr lang="en-US" sz="1800" dirty="0">
                          <a:effectLst/>
                        </a:rPr>
                        <a:t>display</a:t>
                      </a:r>
                      <a:r>
                        <a:rPr lang="ru-RU" sz="1800" dirty="0">
                          <a:effectLst/>
                        </a:rPr>
                        <a:t>_</a:t>
                      </a:r>
                      <a:r>
                        <a:rPr lang="en-US" sz="1800" dirty="0">
                          <a:effectLst/>
                        </a:rPr>
                        <a:t>condition</a:t>
                      </a:r>
                      <a:r>
                        <a:rPr lang="ru-RU" sz="1800" dirty="0">
                          <a:effectLst/>
                        </a:rPr>
                        <a:t>).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Текстовое поле.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Указываем нужно ли сохранить ответ (</a:t>
                      </a:r>
                      <a:r>
                        <a:rPr lang="en-US" sz="1800" dirty="0">
                          <a:effectLst/>
                        </a:rPr>
                        <a:t>write</a:t>
                      </a:r>
                      <a:r>
                        <a:rPr lang="ru-RU" sz="1800" dirty="0">
                          <a:effectLst/>
                        </a:rPr>
                        <a:t>_</a:t>
                      </a:r>
                      <a:r>
                        <a:rPr lang="en-US" sz="1800" dirty="0">
                          <a:effectLst/>
                        </a:rPr>
                        <a:t>answer</a:t>
                      </a:r>
                      <a:r>
                        <a:rPr lang="ru-RU" sz="1800" dirty="0">
                          <a:effectLst/>
                        </a:rPr>
                        <a:t>).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CheckBox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189856" y="2564904"/>
            <a:ext cx="6534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Таблица 4</a:t>
            </a:r>
            <a:r>
              <a:rPr lang="ru-RU" dirty="0"/>
              <a:t>. Поля формы ввода вопросов в </a:t>
            </a:r>
            <a:r>
              <a:rPr lang="ru-RU" dirty="0" err="1"/>
              <a:t>админке</a:t>
            </a:r>
            <a:r>
              <a:rPr lang="ru-RU" dirty="0"/>
              <a:t>.</a:t>
            </a: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846002"/>
              </p:ext>
            </p:extLst>
          </p:nvPr>
        </p:nvGraphicFramePr>
        <p:xfrm>
          <a:off x="179512" y="5229200"/>
          <a:ext cx="8640960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2394"/>
                <a:gridCol w="2893820"/>
                <a:gridCol w="3634746"/>
              </a:tblGrid>
              <a:tr h="1978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Имя Пользователя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Сообщение (вопросительное)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Ответ на сообщение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1978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Евгений Петров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Вопрос 1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Ответ на вопрос 1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1978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Евгений петров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Вопрос 2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Ответ на вопрос 2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89856" y="4838383"/>
            <a:ext cx="755049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Таблица 5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Поля формы для работы с ответами пользователя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9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260648"/>
            <a:ext cx="864096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Описание принципов работы </a:t>
            </a:r>
            <a:r>
              <a:rPr lang="en-US" sz="2800" dirty="0"/>
              <a:t>Telegram </a:t>
            </a:r>
            <a:r>
              <a:rPr lang="ru-RU" sz="2800" dirty="0"/>
              <a:t>бота</a:t>
            </a:r>
          </a:p>
          <a:p>
            <a:endParaRPr lang="ru-RU" sz="800" dirty="0" smtClean="0"/>
          </a:p>
          <a:p>
            <a:r>
              <a:rPr lang="ru-RU" sz="2400" dirty="0" smtClean="0"/>
              <a:t>Пользователь </a:t>
            </a:r>
            <a:r>
              <a:rPr lang="ru-RU" sz="2400" dirty="0"/>
              <a:t>заходит в </a:t>
            </a:r>
            <a:r>
              <a:rPr lang="en-US" sz="2400" dirty="0"/>
              <a:t>Telegram</a:t>
            </a:r>
            <a:r>
              <a:rPr lang="ru-RU" sz="2400" dirty="0"/>
              <a:t>, запускает диалог командой /</a:t>
            </a:r>
            <a:r>
              <a:rPr lang="en-US" sz="2400" dirty="0"/>
              <a:t>start</a:t>
            </a:r>
            <a:r>
              <a:rPr lang="ru-RU" sz="2400" dirty="0"/>
              <a:t>, читает сообщения от бота, а после отвечает на них.</a:t>
            </a:r>
          </a:p>
          <a:p>
            <a:r>
              <a:rPr lang="ru-RU" sz="2400" dirty="0"/>
              <a:t> </a:t>
            </a:r>
            <a:endParaRPr lang="ru-RU" sz="800" dirty="0"/>
          </a:p>
          <a:p>
            <a:r>
              <a:rPr lang="ru-RU" sz="2400" dirty="0" smtClean="0"/>
              <a:t>Бот </a:t>
            </a:r>
            <a:r>
              <a:rPr lang="ru-RU" sz="2400" dirty="0"/>
              <a:t>должен решать следующие вопросы: </a:t>
            </a:r>
            <a:endParaRPr lang="en-US" sz="2400" dirty="0" smtClean="0"/>
          </a:p>
          <a:p>
            <a:endParaRPr lang="ru-RU" sz="1000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400" dirty="0"/>
              <a:t>Вывод сообщений Пользователю в заданной </a:t>
            </a:r>
            <a:r>
              <a:rPr lang="ru-RU" sz="2400" dirty="0" smtClean="0"/>
              <a:t>последовательности</a:t>
            </a:r>
            <a:r>
              <a:rPr lang="ru-RU" sz="2400" dirty="0"/>
              <a:t>.</a:t>
            </a:r>
            <a:r>
              <a:rPr lang="ru-RU" sz="2400" dirty="0" smtClean="0"/>
              <a:t> </a:t>
            </a:r>
            <a:endParaRPr lang="ru-RU" sz="2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400" dirty="0"/>
              <a:t>Приём ответа от Пользователя на данное сообщение и передача его на сервер для </a:t>
            </a:r>
            <a:r>
              <a:rPr lang="ru-RU" sz="2400" dirty="0" smtClean="0"/>
              <a:t>обработки.</a:t>
            </a:r>
            <a:endParaRPr lang="ru-RU" sz="2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400" dirty="0"/>
              <a:t>Если  сообщение было вопросительным с несколькими вариантами ответов, то вывод следующего сообщения с учётом выбранного Пользователем варианта </a:t>
            </a:r>
            <a:r>
              <a:rPr lang="ru-RU" sz="2400" dirty="0" smtClean="0"/>
              <a:t>ответа.</a:t>
            </a:r>
            <a:endParaRPr lang="ru-RU" sz="2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400" dirty="0"/>
              <a:t>Поддержка одновременной работы нескольких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25761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88640"/>
            <a:ext cx="82809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Бот реализован с использованием</a:t>
            </a:r>
            <a:r>
              <a:rPr lang="en-US" dirty="0" smtClean="0"/>
              <a:t> </a:t>
            </a:r>
            <a:r>
              <a:rPr lang="ru-RU" dirty="0" smtClean="0"/>
              <a:t>асинхронной библиотеки </a:t>
            </a:r>
            <a:r>
              <a:rPr lang="en-US" dirty="0" err="1" smtClean="0"/>
              <a:t>aiogram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выполнения запросов к серверу разработан класс </a:t>
            </a:r>
            <a:r>
              <a:rPr lang="ru-RU" dirty="0" err="1" smtClean="0"/>
              <a:t>BotServer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Сообщения</a:t>
            </a:r>
            <a:r>
              <a:rPr lang="ru-RU" dirty="0"/>
              <a:t>, передаваемые от </a:t>
            </a:r>
            <a:r>
              <a:rPr lang="ru-RU" dirty="0" smtClean="0"/>
              <a:t>сервера к </a:t>
            </a:r>
            <a:r>
              <a:rPr lang="ru-RU" dirty="0"/>
              <a:t>боту, </a:t>
            </a:r>
            <a:r>
              <a:rPr lang="ru-RU" dirty="0" smtClean="0"/>
              <a:t>являются </a:t>
            </a:r>
            <a:r>
              <a:rPr lang="ru-RU" dirty="0"/>
              <a:t>словарём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        {'</a:t>
            </a:r>
            <a:r>
              <a:rPr lang="ru-RU" dirty="0" err="1"/>
              <a:t>id</a:t>
            </a:r>
            <a:r>
              <a:rPr lang="ru-RU" dirty="0"/>
              <a:t>': 61, </a:t>
            </a:r>
          </a:p>
          <a:p>
            <a:r>
              <a:rPr lang="ru-RU" dirty="0"/>
              <a:t>        '</a:t>
            </a:r>
            <a:r>
              <a:rPr lang="ru-RU" dirty="0" err="1"/>
              <a:t>text_message</a:t>
            </a:r>
            <a:r>
              <a:rPr lang="ru-RU" dirty="0"/>
              <a:t>': Сообщение 1', </a:t>
            </a:r>
          </a:p>
          <a:p>
            <a:r>
              <a:rPr lang="ru-RU" dirty="0"/>
              <a:t>        </a:t>
            </a:r>
            <a:r>
              <a:rPr lang="en-US" dirty="0"/>
              <a:t>'</a:t>
            </a:r>
            <a:r>
              <a:rPr lang="en-US" dirty="0" err="1"/>
              <a:t>id_parent</a:t>
            </a:r>
            <a:r>
              <a:rPr lang="en-US" dirty="0"/>
              <a:t>': 58, </a:t>
            </a:r>
            <a:endParaRPr lang="ru-RU" dirty="0"/>
          </a:p>
          <a:p>
            <a:r>
              <a:rPr lang="en-US" dirty="0"/>
              <a:t>        '</a:t>
            </a:r>
            <a:r>
              <a:rPr lang="en-US" dirty="0" err="1"/>
              <a:t>display_condition</a:t>
            </a:r>
            <a:r>
              <a:rPr lang="en-US" dirty="0"/>
              <a:t>': '</a:t>
            </a:r>
            <a:r>
              <a:rPr lang="ru-RU" dirty="0"/>
              <a:t>Да</a:t>
            </a:r>
            <a:r>
              <a:rPr lang="en-US" dirty="0"/>
              <a:t>', </a:t>
            </a:r>
            <a:endParaRPr lang="ru-RU" dirty="0"/>
          </a:p>
          <a:p>
            <a:r>
              <a:rPr lang="en-US" dirty="0"/>
              <a:t>        '</a:t>
            </a:r>
            <a:r>
              <a:rPr lang="en-US" dirty="0" err="1"/>
              <a:t>write_answer</a:t>
            </a:r>
            <a:r>
              <a:rPr lang="en-US" dirty="0"/>
              <a:t>': True, </a:t>
            </a:r>
            <a:endParaRPr lang="ru-RU" dirty="0"/>
          </a:p>
          <a:p>
            <a:r>
              <a:rPr lang="en-US" dirty="0"/>
              <a:t>        'delay': 900, </a:t>
            </a:r>
            <a:endParaRPr lang="ru-RU" dirty="0"/>
          </a:p>
          <a:p>
            <a:r>
              <a:rPr lang="en-US" dirty="0"/>
              <a:t>        '</a:t>
            </a:r>
            <a:r>
              <a:rPr lang="en-US" dirty="0" err="1"/>
              <a:t>options_answer</a:t>
            </a:r>
            <a:r>
              <a:rPr lang="en-US" dirty="0"/>
              <a:t>': ['2', '1', '3']}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    </a:t>
            </a:r>
            <a:r>
              <a:rPr lang="ru-RU" dirty="0" err="1"/>
              <a:t>delay</a:t>
            </a:r>
            <a:r>
              <a:rPr lang="ru-RU" dirty="0"/>
              <a:t> - задержка этого сообщения</a:t>
            </a:r>
          </a:p>
          <a:p>
            <a:r>
              <a:rPr lang="ru-RU" dirty="0"/>
              <a:t>        </a:t>
            </a:r>
            <a:r>
              <a:rPr lang="ru-RU" dirty="0" err="1"/>
              <a:t>options_answer</a:t>
            </a:r>
            <a:r>
              <a:rPr lang="ru-RU" dirty="0"/>
              <a:t> - варианты ответа на сообщение</a:t>
            </a:r>
          </a:p>
          <a:p>
            <a:r>
              <a:rPr lang="ru-RU" dirty="0"/>
              <a:t>        (если вариантов нет, то </a:t>
            </a:r>
            <a:r>
              <a:rPr lang="ru-RU" dirty="0" err="1"/>
              <a:t>None</a:t>
            </a:r>
            <a:r>
              <a:rPr lang="ru-RU" dirty="0"/>
              <a:t>)</a:t>
            </a:r>
          </a:p>
          <a:p>
            <a:r>
              <a:rPr lang="ru-RU" dirty="0"/>
              <a:t>        </a:t>
            </a:r>
            <a:r>
              <a:rPr lang="ru-RU" dirty="0" err="1"/>
              <a:t>id</a:t>
            </a:r>
            <a:r>
              <a:rPr lang="ru-RU" dirty="0"/>
              <a:t> - </a:t>
            </a:r>
            <a:r>
              <a:rPr lang="ru-RU" dirty="0" err="1"/>
              <a:t>id_сообщения</a:t>
            </a:r>
            <a:r>
              <a:rPr lang="ru-RU" dirty="0"/>
              <a:t>,</a:t>
            </a:r>
          </a:p>
          <a:p>
            <a:r>
              <a:rPr lang="ru-RU" dirty="0"/>
              <a:t>        </a:t>
            </a:r>
            <a:r>
              <a:rPr lang="ru-RU" dirty="0" err="1"/>
              <a:t>text_message</a:t>
            </a:r>
            <a:r>
              <a:rPr lang="ru-RU" dirty="0"/>
              <a:t> - текст сообщения</a:t>
            </a:r>
          </a:p>
          <a:p>
            <a:r>
              <a:rPr lang="ru-RU" dirty="0"/>
              <a:t>        </a:t>
            </a:r>
            <a:r>
              <a:rPr lang="ru-RU" dirty="0" err="1"/>
              <a:t>write_answer</a:t>
            </a:r>
            <a:r>
              <a:rPr lang="ru-RU" dirty="0"/>
              <a:t> - Вопрос ли это (надо ли отвечать на этот вопрос)</a:t>
            </a:r>
          </a:p>
          <a:p>
            <a:r>
              <a:rPr lang="ru-RU" dirty="0"/>
              <a:t>        </a:t>
            </a:r>
            <a:r>
              <a:rPr lang="ru-RU" dirty="0" err="1"/>
              <a:t>display_condition</a:t>
            </a:r>
            <a:r>
              <a:rPr lang="ru-RU" dirty="0"/>
              <a:t> - Условие отображения (ответ пользователя на предыдущее сообщение)</a:t>
            </a:r>
          </a:p>
        </p:txBody>
      </p:sp>
    </p:spTree>
    <p:extLst>
      <p:ext uri="{BB962C8B-B14F-4D97-AF65-F5344CB8AC3E}">
        <p14:creationId xmlns:p14="http://schemas.microsoft.com/office/powerpoint/2010/main" val="6955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659715"/>
              </p:ext>
            </p:extLst>
          </p:nvPr>
        </p:nvGraphicFramePr>
        <p:xfrm>
          <a:off x="336600" y="4077072"/>
          <a:ext cx="8496944" cy="26162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9981"/>
                <a:gridCol w="1732387"/>
                <a:gridCol w="1224136"/>
                <a:gridCol w="1729286"/>
                <a:gridCol w="1295050"/>
                <a:gridCol w="936104"/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pk</a:t>
                      </a:r>
                      <a:r>
                        <a:rPr lang="ru-RU" sz="1600" dirty="0">
                          <a:effectLst/>
                        </a:rPr>
                        <a:t>_</a:t>
                      </a:r>
                      <a:r>
                        <a:rPr lang="en-US" sz="1600" dirty="0">
                          <a:effectLst/>
                        </a:rPr>
                        <a:t>message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text</a:t>
                      </a:r>
                      <a:r>
                        <a:rPr lang="ru-RU" sz="1600" dirty="0">
                          <a:effectLst/>
                        </a:rPr>
                        <a:t>_</a:t>
                      </a:r>
                      <a:r>
                        <a:rPr lang="en-US" sz="1600" dirty="0">
                          <a:effectLst/>
                        </a:rPr>
                        <a:t>message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parent</a:t>
                      </a:r>
                      <a:r>
                        <a:rPr lang="ru-RU" sz="1600" dirty="0">
                          <a:effectLst/>
                        </a:rPr>
                        <a:t>_</a:t>
                      </a:r>
                      <a:r>
                        <a:rPr lang="en-US" sz="1600" dirty="0">
                          <a:effectLst/>
                        </a:rPr>
                        <a:t>id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display</a:t>
                      </a:r>
                      <a:r>
                        <a:rPr lang="ru-RU" sz="1600" dirty="0">
                          <a:effectLst/>
                        </a:rPr>
                        <a:t>_</a:t>
                      </a:r>
                      <a:r>
                        <a:rPr lang="en-US" sz="1600" dirty="0">
                          <a:effectLst/>
                        </a:rPr>
                        <a:t>condition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write</a:t>
                      </a:r>
                      <a:r>
                        <a:rPr lang="ru-RU" sz="1600" dirty="0">
                          <a:effectLst/>
                        </a:rPr>
                        <a:t>_</a:t>
                      </a:r>
                      <a:r>
                        <a:rPr lang="en-US" sz="1600" dirty="0">
                          <a:effectLst/>
                        </a:rPr>
                        <a:t>answer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delay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Сообщение 1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None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None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True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None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Сообщение 2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True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None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3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Сообщение 3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True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None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4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Сообщение 4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False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None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Сообщение 5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False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6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Сообщение 6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None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False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None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7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Сообщение 7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5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None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False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None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500" y="462183"/>
            <a:ext cx="4426496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cs typeface="Arial" pitchFamily="34" charset="0"/>
              </a:rPr>
              <a:t>Изначально текущим является «</a:t>
            </a:r>
            <a:r>
              <a:rPr lang="ru-RU" sz="1600" dirty="0" smtClean="0"/>
              <a:t>Сообщение 1». И это вопрос.</a:t>
            </a:r>
            <a:br>
              <a:rPr lang="ru-RU" sz="1600" dirty="0" smtClean="0"/>
            </a:br>
            <a:r>
              <a:rPr lang="ru-RU" sz="1600" dirty="0" smtClean="0"/>
              <a:t>Пользователь выбирает «1». В БД происходит поиск сообщения у которого </a:t>
            </a:r>
            <a:r>
              <a:rPr lang="en-US" sz="1600" dirty="0" smtClean="0"/>
              <a:t>parent</a:t>
            </a:r>
            <a:r>
              <a:rPr lang="ru-RU" sz="1600" dirty="0"/>
              <a:t>_</a:t>
            </a:r>
            <a:r>
              <a:rPr lang="en-US" sz="1600" dirty="0" smtClean="0"/>
              <a:t>id</a:t>
            </a:r>
            <a:r>
              <a:rPr lang="ru-RU" sz="1600" dirty="0" smtClean="0">
                <a:cs typeface="Calibri"/>
              </a:rPr>
              <a:t> == 1 и </a:t>
            </a:r>
            <a:r>
              <a:rPr lang="en-US" sz="1600" dirty="0"/>
              <a:t>display</a:t>
            </a:r>
            <a:r>
              <a:rPr lang="ru-RU" sz="1600" dirty="0"/>
              <a:t>_</a:t>
            </a:r>
            <a:r>
              <a:rPr lang="en-US" sz="1600" dirty="0" smtClean="0"/>
              <a:t>condition</a:t>
            </a:r>
            <a:r>
              <a:rPr lang="ru-RU" sz="1600" dirty="0" smtClean="0"/>
              <a:t> == 1, находит </a:t>
            </a:r>
            <a:r>
              <a:rPr lang="ru-RU" sz="1600" dirty="0" smtClean="0">
                <a:cs typeface="Arial" pitchFamily="34" charset="0"/>
              </a:rPr>
              <a:t>«</a:t>
            </a:r>
            <a:r>
              <a:rPr lang="ru-RU" sz="1600" dirty="0" smtClean="0"/>
              <a:t>Сообщение 2».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16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cs typeface="Arial" pitchFamily="34" charset="0"/>
              </a:rPr>
              <a:t>«</a:t>
            </a:r>
            <a:r>
              <a:rPr lang="ru-RU" sz="1600" dirty="0"/>
              <a:t>Сообщение 2</a:t>
            </a:r>
            <a:r>
              <a:rPr lang="ru-RU" sz="1600" dirty="0" smtClean="0"/>
              <a:t>» тоже вопрос, оно записывается как текущее и выводится Пользователю. </a:t>
            </a:r>
            <a:br>
              <a:rPr lang="ru-RU" sz="1600" dirty="0" smtClean="0"/>
            </a:br>
            <a:r>
              <a:rPr lang="ru-RU" sz="1600" dirty="0" smtClean="0"/>
              <a:t>Если теперь Пользователь выберет «2», то выведется </a:t>
            </a:r>
            <a:r>
              <a:rPr lang="ru-RU" sz="1600" dirty="0">
                <a:cs typeface="Arial" pitchFamily="34" charset="0"/>
              </a:rPr>
              <a:t>«</a:t>
            </a:r>
            <a:r>
              <a:rPr lang="ru-RU" sz="1600" dirty="0"/>
              <a:t>Сообщение </a:t>
            </a:r>
            <a:r>
              <a:rPr lang="ru-RU" sz="1600" dirty="0" smtClean="0"/>
              <a:t>5», оно повествовательное.  Следующее сообщение за ним, будет выведено автоматически с учётом заданной задержки.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9296" y="3789040"/>
            <a:ext cx="639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Таблица 1 </a:t>
            </a:r>
            <a:r>
              <a:rPr lang="ru-RU" sz="1600" dirty="0"/>
              <a:t>(</a:t>
            </a:r>
            <a:r>
              <a:rPr lang="en-US" sz="1600" dirty="0"/>
              <a:t>message</a:t>
            </a:r>
            <a:r>
              <a:rPr lang="ru-RU" sz="1600" dirty="0"/>
              <a:t>_</a:t>
            </a:r>
            <a:r>
              <a:rPr lang="en-US" sz="1600" dirty="0"/>
              <a:t>table</a:t>
            </a:r>
            <a:r>
              <a:rPr lang="ru-RU" sz="1600" dirty="0"/>
              <a:t>) содержит сообщения в БД</a:t>
            </a:r>
          </a:p>
        </p:txBody>
      </p:sp>
      <p:pic>
        <p:nvPicPr>
          <p:cNvPr id="8" name="Рисунок 1" descr="Описание: F:\Fogstream_courses\Telegram_bot\Документация к боту (Петряков)\дерево сообщений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696" y="1027475"/>
            <a:ext cx="4720456" cy="222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550363" y="112203"/>
            <a:ext cx="4752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cs typeface="Arial" pitchFamily="34" charset="0"/>
              </a:rPr>
              <a:t>Объяснение механизма ведения диалога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769732" y="3249820"/>
            <a:ext cx="1066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/>
              <a:t>Рисунок 1</a:t>
            </a:r>
          </a:p>
        </p:txBody>
      </p:sp>
    </p:spTree>
    <p:extLst>
      <p:ext uri="{BB962C8B-B14F-4D97-AF65-F5344CB8AC3E}">
        <p14:creationId xmlns:p14="http://schemas.microsoft.com/office/powerpoint/2010/main" val="34225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668</Words>
  <Application>Microsoft Office PowerPoint</Application>
  <PresentationFormat>Экран (4:3)</PresentationFormat>
  <Paragraphs>203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</dc:creator>
  <cp:lastModifiedBy>Leo</cp:lastModifiedBy>
  <cp:revision>53</cp:revision>
  <dcterms:created xsi:type="dcterms:W3CDTF">2021-03-11T01:32:48Z</dcterms:created>
  <dcterms:modified xsi:type="dcterms:W3CDTF">2021-03-15T14:26:28Z</dcterms:modified>
</cp:coreProperties>
</file>