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904" r:id="rId1"/>
  </p:sldMasterIdLst>
  <p:notesMasterIdLst>
    <p:notesMasterId r:id="rId13"/>
  </p:notesMasterIdLst>
  <p:sldIdLst>
    <p:sldId id="256" r:id="rId2"/>
    <p:sldId id="257" r:id="rId3"/>
    <p:sldId id="267" r:id="rId4"/>
    <p:sldId id="264" r:id="rId5"/>
    <p:sldId id="269" r:id="rId6"/>
    <p:sldId id="258" r:id="rId7"/>
    <p:sldId id="261" r:id="rId8"/>
    <p:sldId id="265" r:id="rId9"/>
    <p:sldId id="268" r:id="rId10"/>
    <p:sldId id="271" r:id="rId11"/>
    <p:sldId id="270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Playfair Display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944882"/>
      </p:ext>
    </p:extLst>
  </p:cSld>
  <p:clrMapOvr>
    <a:masterClrMapping/>
  </p:clrMapOvr>
  <p:transition spd="slow">
    <p:cover dir="d"/>
  </p:transition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784634493"/>
      </p:ext>
    </p:extLst>
  </p:cSld>
  <p:clrMapOvr>
    <a:masterClrMapping/>
  </p:clrMapOvr>
  <p:transition spd="slow">
    <p:cover dir="d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901560758"/>
      </p:ext>
    </p:extLst>
  </p:cSld>
  <p:clrMapOvr>
    <a:masterClrMapping/>
  </p:clrMapOvr>
  <p:transition spd="slow">
    <p:cover dir="d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0923386"/>
      </p:ext>
    </p:extLst>
  </p:cSld>
  <p:clrMapOvr>
    <a:masterClrMapping/>
  </p:clrMapOvr>
  <p:transition spd="slow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339143008"/>
      </p:ext>
    </p:extLst>
  </p:cSld>
  <p:clrMapOvr>
    <a:masterClrMapping/>
  </p:clrMapOvr>
  <p:transition spd="slow">
    <p:cover dir="d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22462"/>
      </p:ext>
    </p:extLst>
  </p:cSld>
  <p:clrMapOvr>
    <a:masterClrMapping/>
  </p:clrMapOvr>
  <p:transition spd="slow">
    <p:cover dir="d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7856765"/>
      </p:ext>
    </p:extLst>
  </p:cSld>
  <p:clrMapOvr>
    <a:masterClrMapping/>
  </p:clrMapOvr>
  <p:transition spd="slow">
    <p:cover dir="d"/>
  </p:transition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99189750"/>
      </p:ext>
    </p:extLst>
  </p:cSld>
  <p:clrMapOvr>
    <a:masterClrMapping/>
  </p:clrMapOvr>
  <p:transition spd="slow">
    <p:cover dir="d"/>
  </p:transition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167832325"/>
      </p:ext>
    </p:extLst>
  </p:cSld>
  <p:clrMapOvr>
    <a:masterClrMapping/>
  </p:clrMapOvr>
  <p:transition spd="slow">
    <p:cover dir="d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3167694"/>
      </p:ext>
    </p:extLst>
  </p:cSld>
  <p:clrMapOvr>
    <a:masterClrMapping/>
  </p:clrMapOvr>
  <p:transition spd="slow">
    <p:cover dir="d"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016559489"/>
      </p:ext>
    </p:extLst>
  </p:cSld>
  <p:clrMapOvr>
    <a:masterClrMapping/>
  </p:clrMapOvr>
  <p:transition spd="slow">
    <p:cover dir="d"/>
  </p:transition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154736925"/>
      </p:ext>
    </p:extLst>
  </p:cSld>
  <p:clrMapOvr>
    <a:masterClrMapping/>
  </p:clrMapOvr>
  <p:transition spd="slow">
    <p:cover dir="d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14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</p:sldLayoutIdLst>
  <p:transition spd="slow">
    <p:cover dir="d"/>
  </p:transition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w-pa/fluidynm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Fluid Dynamics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Or a Study of Our Waining Motivations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45359" y="4804946"/>
            <a:ext cx="3676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i="1" dirty="0">
                <a:solidFill>
                  <a:schemeClr val="accent5"/>
                </a:solidFill>
              </a:rPr>
              <a:t>Andrew Palmer and Brian Liao</a:t>
            </a:r>
            <a:endParaRPr lang="en-US" sz="1600" i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spd="slow">
    <p:cover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https://github.com/andrew-pa/fluidynm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74381"/>
      </p:ext>
    </p:extLst>
  </p:cSld>
  <p:clrMapOvr>
    <a:masterClrMapping/>
  </p:clrMapOvr>
  <p:transition spd="slow">
    <p:cover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84888"/>
      </p:ext>
    </p:extLst>
  </p:cSld>
  <p:clrMapOvr>
    <a:masterClrMapping/>
  </p:clrMapOvr>
  <p:transition spd="slow"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Navier-Stokes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Shape 65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228600" indent="0">
                  <a:lnSpc>
                    <a:spcPct val="100000"/>
                  </a:lnSpc>
                  <a:buNone/>
                </a:pPr>
                <a:r>
                  <a:rPr lang="en" sz="1600" dirty="0"/>
                  <a:t>In our Fluid Dynamics unit, we studied incompressible, non-viscous, non-turbulent fluid flow</a:t>
                </a:r>
              </a:p>
              <a:p>
                <a:pPr marL="228600" indent="0">
                  <a:lnSpc>
                    <a:spcPct val="100000"/>
                  </a:lnSpc>
                  <a:buNone/>
                </a:pPr>
                <a:r>
                  <a:rPr lang="en" sz="1600" dirty="0"/>
                  <a:t>What if we want to study viscous, turbulent (intresting) fluids? Enter vector calculus! </a:t>
                </a:r>
              </a:p>
              <a:p>
                <a:pPr marL="2286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𝑔𝑟𝑎𝑑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Variables: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1600" dirty="0"/>
                  <a:t>: velocity vector field (also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1600" dirty="0"/>
                  <a:t>) (remember the electric field?)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/>
                  <a:t>: time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600" dirty="0"/>
                  <a:t>: density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600" dirty="0"/>
                  <a:t>: pressure field (remember the voltage field?)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600" dirty="0"/>
                  <a:t>: viscosity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1600" dirty="0"/>
                  <a:t>: force vector field</a:t>
                </a:r>
                <a:endParaRPr lang="en-US" sz="1300" dirty="0"/>
              </a:p>
            </p:txBody>
          </p:sp>
        </mc:Choice>
        <mc:Fallback xmlns="">
          <p:sp>
            <p:nvSpPr>
              <p:cNvPr id="65" name="Shape 6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234074"/>
                <a:ext cx="8520600" cy="366812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sz="1800" b="1" dirty="0"/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Operators: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1800" dirty="0"/>
                  <a:t>: Partial derivative of velocity vector field with respect to time,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800" dirty="0"/>
                  <a:t>: Divergence of velocity vector field, gives the scalar,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2">
                  <a:lnSpc>
                    <a:spcPct val="100000"/>
                  </a:lnSpc>
                </a:pPr>
                <a:r>
                  <a:rPr lang="en-US" dirty="0"/>
                  <a:t>Divergence is can be though of like how much the vector field is squishing towards that point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1800" dirty="0"/>
                  <a:t>: Gradient of pressure field, gives the vector,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en-US" dirty="0">
                    <a:latin typeface="Cambria Math" panose="02040503050406030204" pitchFamily="18" charset="0"/>
                  </a:rPr>
                  <a:t>Think of the gradient like the simplest vector analog of a classic derivative. It’s the direction the function is increasing 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𝑑𝑖𝑣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: Laplacian of velocity vector field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pPr lvl="2">
                  <a:lnSpc>
                    <a:spcPct val="100000"/>
                  </a:lnSpc>
                </a:pPr>
                <a:r>
                  <a:rPr lang="en-US" dirty="0"/>
                  <a:t>A vector second derivative. The direction the vector field is squashing towards?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700" dirty="0"/>
                  <a:t>Come to our Calculus BC presentation for more fun vector calculus with notation that isn’t nerfed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34074"/>
                <a:ext cx="8520600" cy="366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66291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𝑑𝑖𝑣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𝑑𝑖𝑣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sz="1800" b="1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sz="1800" dirty="0"/>
              </a:p>
              <a:p>
                <a:pPr lvl="1">
                  <a:lnSpc>
                    <a:spcPct val="100000"/>
                  </a:lnSpc>
                </a:pPr>
                <a:r>
                  <a:rPr lang="en-US" sz="1500" dirty="0"/>
                  <a:t>This term gives the acceleration of the infinitesimal pieces of fluid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500" dirty="0"/>
                  <a:t>Notably this is not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15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1500" dirty="0"/>
                  <a:t>, which would be the acceleration in a particular spot in the volume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𝑔𝑟𝑎𝑑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lvl="1">
                  <a:lnSpc>
                    <a:spcPct val="100000"/>
                  </a:lnSpc>
                </a:pPr>
                <a:r>
                  <a:rPr lang="en-US" sz="1500" dirty="0"/>
                  <a:t>This term represents the internal force in the fluid due to pressure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500" dirty="0"/>
                  <a:t>Remember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500" dirty="0"/>
                  <a:t>, imagine making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500" dirty="0"/>
                  <a:t> infinitesimal </a:t>
                </a:r>
                <a:r>
                  <a:rPr lang="en-US" sz="1300" dirty="0"/>
                  <a:t>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𝑑𝑖𝑣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sz="1500" dirty="0"/>
                  <a:t>This term represents the internal forces in the fluid due to the viscosity, which is like internal friction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Look it’s a funky version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800" dirty="0"/>
                  <a:t>!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4787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The </a:t>
                </a:r>
                <a:r>
                  <a:rPr lang="en-US" dirty="0" err="1"/>
                  <a:t>Navier</a:t>
                </a:r>
                <a:r>
                  <a:rPr lang="en-US" dirty="0"/>
                  <a:t>-Stokes equation is almost enough to solve alone, but we need to find an equation for the pressure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Luckily we have already assumed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by saying our fluid is incompressible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So if we take the divergence of the </a:t>
                </a:r>
                <a:r>
                  <a:rPr lang="en-US" dirty="0" err="1"/>
                  <a:t>Navier</a:t>
                </a:r>
                <a:r>
                  <a:rPr lang="en-US" dirty="0"/>
                  <a:t>-Stokes equations and use some vector calculus, we can obtain 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𝑅𝐻𝑆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The right hand side is just gnarly results from vector calculus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b="0" dirty="0"/>
                  <a:t>This is interesting because it is a Poisson equation which shows up fairl</a:t>
                </a:r>
                <a:r>
                  <a:rPr lang="en-US" dirty="0"/>
                  <a:t>y frequently in physics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b="0" dirty="0"/>
                  <a:t>Alternatively, we can use another vector calculus derivative, the curl, to totally </a:t>
                </a:r>
                <a:r>
                  <a:rPr lang="en-US" dirty="0"/>
                  <a:t>eliminate the pressure if we do not care about it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590122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Analytical Solutions of Navier-Stokes?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Shape 71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514350" lvl="0" indent="-285750" rtl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An open problem in Mathematics!</a:t>
                </a:r>
              </a:p>
              <a:p>
                <a:pPr marL="514350" lvl="0" indent="-285750" rtl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Navier-Stokes existence and smoothness, a Millennium Prize Problem with a $1,000,000 award for solution.</a:t>
                </a:r>
              </a:p>
              <a:p>
                <a:pPr marL="514350" lvl="0" indent="-285750" rtl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Solve:</a:t>
                </a:r>
              </a:p>
              <a:p>
                <a:pPr marL="971550" lvl="1" indent="-285750" rtl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Existence and smoothness of the Navier–Stokes solutions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" sz="1400" dirty="0"/>
              </a:p>
              <a:p>
                <a:pPr marL="971550" lvl="1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" sz="1400" dirty="0"/>
                  <a:t>Breakdown of the Navier–Stokes solution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" sz="1400" dirty="0"/>
              </a:p>
              <a:p>
                <a:pPr marL="971550" lvl="1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" sz="1400" dirty="0"/>
                  <a:t>Existence and smoothness of Navier–Stokes solutions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" sz="1400" dirty="0"/>
              </a:p>
              <a:p>
                <a:pPr marL="971550" lvl="1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" sz="1400" dirty="0"/>
                  <a:t>Breakdown of the Navier–Stokes solutions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" sz="1400" dirty="0"/>
              </a:p>
              <a:p>
                <a:pPr marL="514350" lvl="0" indent="-285750" rtl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Terence Tao has shown finite time blow up for the averaged 3D Navier-Stokes equation and has hypothesized a solution using a self-replicating Von-Neumnann machine fluid computer that would be able to show blow up.</a:t>
                </a:r>
              </a:p>
              <a:p>
                <a:pPr lvl="0">
                  <a:spcBef>
                    <a:spcPts val="0"/>
                  </a:spcBef>
                  <a:buNone/>
                </a:pPr>
                <a:endParaRPr sz="1400" dirty="0"/>
              </a:p>
            </p:txBody>
          </p:sp>
        </mc:Choice>
        <mc:Fallback xmlns="">
          <p:sp>
            <p:nvSpPr>
              <p:cNvPr id="71" name="Shape 7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Actual Water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/>
              <a:t>“I’m researching if water can spontaneously blow up” - Terence Tao</a:t>
            </a:r>
          </a:p>
          <a:p>
            <a:pPr>
              <a:lnSpc>
                <a:spcPct val="100000"/>
              </a:lnSpc>
            </a:pPr>
            <a:r>
              <a:rPr lang="en" dirty="0"/>
              <a:t>While we simulate fluid flow, we assume that fluid is a continuous density field</a:t>
            </a:r>
          </a:p>
          <a:p>
            <a:pPr>
              <a:lnSpc>
                <a:spcPct val="100000"/>
              </a:lnSpc>
            </a:pPr>
            <a:r>
              <a:rPr lang="en" dirty="0"/>
              <a:t>Water is actually made of molecules, so this assumption is not actually true</a:t>
            </a:r>
          </a:p>
          <a:p>
            <a:pPr>
              <a:lnSpc>
                <a:spcPct val="100000"/>
              </a:lnSpc>
            </a:pPr>
            <a:r>
              <a:rPr lang="en" dirty="0"/>
              <a:t>This just makes approximations to how fluid might act because simulating molecular and atomic dynamics with quantum effects is nearly computationaly impossible.</a:t>
            </a:r>
          </a:p>
          <a:p>
            <a:endParaRPr lang="en" dirty="0"/>
          </a:p>
        </p:txBody>
      </p:sp>
      <p:pic>
        <p:nvPicPr>
          <p:cNvPr id="2050" name="Picture 2" descr="Image result for computational fluid dynam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671" y="2597075"/>
            <a:ext cx="2131582" cy="206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Bernoulli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dirty="0"/>
                  <a:t>We can get Bernoulli’s Equation from </a:t>
                </a:r>
                <a:r>
                  <a:rPr lang="en-US" sz="1600" dirty="0" err="1"/>
                  <a:t>Navier</a:t>
                </a:r>
                <a:r>
                  <a:rPr lang="en-US" sz="1600" dirty="0"/>
                  <a:t>-Stokes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𝑐𝑢𝑟𝑙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sz="16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𝑔𝑟𝑎𝑑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𝑐𝑢𝑟𝑙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𝑑𝑖𝑣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US" sz="1600" dirty="0"/>
              </a:p>
              <a:p>
                <a:pPr>
                  <a:lnSpc>
                    <a:spcPct val="100000"/>
                  </a:lnSpc>
                </a:pPr>
                <a:r>
                  <a:rPr lang="en-US" sz="1600" dirty="0"/>
                  <a:t>Assume that the fluid flow is steady-state: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pPr>
                  <a:lnSpc>
                    <a:spcPct val="100000"/>
                  </a:lnSpc>
                </a:pPr>
                <a:r>
                  <a:rPr lang="en-US" sz="1600" dirty="0"/>
                  <a:t>Non-viscous flow: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𝑐𝑢𝑟𝑙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1600" dirty="0"/>
                  <a:t> is force of gravity, so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𝑔h</m:t>
                        </m:r>
                      </m:e>
                    </m:d>
                  </m:oMath>
                </a14:m>
                <a:endParaRPr lang="en-US" sz="16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𝑔h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ΔP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93267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Numerical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7393" y="1255340"/>
                <a:ext cx="8520600" cy="33348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The only really reasonable way to solve these equations is using computers and numerical methods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Equations must be </a:t>
                </a:r>
                <a:r>
                  <a:rPr lang="en-US" i="1" dirty="0"/>
                  <a:t>discretized</a:t>
                </a:r>
                <a:endParaRPr lang="en-US" dirty="0"/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This is easy for equations in time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/>
                  <a:t> as you can use something that looks a lot like Euler integration, updating something for each time step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The spatial derivatives,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are not quite as obvious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dirty="0"/>
                  <a:t>One method is to store a value for variables like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for each discrete cell that breaks down the total volume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dirty="0"/>
                  <a:t>The derivative is then easily evaluated as a difference between neighboring cells in a certain direction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Accuracy becomes important as well as ensuring that the simulation does not become filled with ‘garbage’ numbers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As we are dealing with dynamic systems, blow up and stability is a problem which require careful refinements to avoid</a:t>
                </a:r>
              </a:p>
              <a:p>
                <a:pPr>
                  <a:lnSpc>
                    <a:spcPct val="110000"/>
                  </a:lnSpc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7393" y="1255340"/>
                <a:ext cx="8520600" cy="3334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4907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234</TotalTime>
  <Words>1209</Words>
  <Application>Microsoft Office PowerPoint</Application>
  <PresentationFormat>On-screen Show (16:9)</PresentationFormat>
  <Paragraphs>78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Cambria Math</vt:lpstr>
      <vt:lpstr>Calibri Light</vt:lpstr>
      <vt:lpstr>Arial</vt:lpstr>
      <vt:lpstr>Playfair Display</vt:lpstr>
      <vt:lpstr>Retrospect</vt:lpstr>
      <vt:lpstr>Fluid Dynamics</vt:lpstr>
      <vt:lpstr>The Navier-Stokes Equation</vt:lpstr>
      <vt:lpstr>Explanation</vt:lpstr>
      <vt:lpstr>Explanation</vt:lpstr>
      <vt:lpstr>Pressure</vt:lpstr>
      <vt:lpstr>Analytical Solutions of Navier-Stokes?</vt:lpstr>
      <vt:lpstr>Actual Water</vt:lpstr>
      <vt:lpstr>Bernoulli Equation</vt:lpstr>
      <vt:lpstr>Numerical Methods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Navier-Stokes Equations</dc:title>
  <dc:creator>LIAO, BRIAN</dc:creator>
  <cp:lastModifiedBy>ANDREW PALMER</cp:lastModifiedBy>
  <cp:revision>45</cp:revision>
  <dcterms:modified xsi:type="dcterms:W3CDTF">2017-06-11T07:01:57Z</dcterms:modified>
</cp:coreProperties>
</file>