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711" r:id="rId1"/>
  </p:sldMasterIdLst>
  <p:notesMasterIdLst>
    <p:notesMasterId r:id="rId12"/>
  </p:notesMasterIdLst>
  <p:sldIdLst>
    <p:sldId id="256" r:id="rId2"/>
    <p:sldId id="257" r:id="rId3"/>
    <p:sldId id="264" r:id="rId4"/>
    <p:sldId id="263" r:id="rId5"/>
    <p:sldId id="258" r:id="rId6"/>
    <p:sldId id="265" r:id="rId7"/>
    <p:sldId id="266" r:id="rId8"/>
    <p:sldId id="259" r:id="rId9"/>
    <p:sldId id="260" r:id="rId10"/>
    <p:sldId id="261" r:id="rId1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Schoolbook" panose="02040604050505020304" pitchFamily="18" charset="0"/>
      <p:regular r:id="rId18"/>
      <p:bold r:id="rId19"/>
      <p:italic r:id="rId20"/>
      <p:boldItalic r:id="rId21"/>
    </p:embeddedFont>
    <p:embeddedFont>
      <p:font typeface="Corbel" panose="020B0503020204020204" pitchFamily="34" charset="0"/>
      <p:regular r:id="rId22"/>
      <p:bold r:id="rId23"/>
      <p:italic r:id="rId24"/>
      <p:boldItalic r:id="rId25"/>
    </p:embeddedFont>
    <p:embeddedFont>
      <p:font typeface="Playfair Display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75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381" y="-14288"/>
            <a:ext cx="9151144" cy="516255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4831893"/>
            <a:ext cx="2057400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4831893"/>
            <a:ext cx="3086100" cy="273844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4831893"/>
            <a:ext cx="2066534" cy="273844"/>
          </a:xfrm>
        </p:spPr>
        <p:txBody>
          <a:bodyPr anchor="ctr"/>
          <a:lstStyle>
            <a:lvl1pPr algn="l">
              <a:defRPr sz="900"/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5490225" y="350839"/>
            <a:ext cx="3656410" cy="4442222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767901"/>
            <a:ext cx="2845259" cy="251223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2925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3709033"/>
            <a:ext cx="2845259" cy="77832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5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60891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1745705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1"/>
            <a:ext cx="8789194" cy="5145881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474" y="380278"/>
            <a:ext cx="1178720" cy="40049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393280"/>
            <a:ext cx="4469683" cy="39919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4722462"/>
            <a:ext cx="1879497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4722462"/>
            <a:ext cx="4469683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50983" y="2139901"/>
            <a:ext cx="4037450" cy="453202"/>
          </a:xfrm>
        </p:spPr>
        <p:txBody>
          <a:bodyPr/>
          <a:lstStyle>
            <a:lvl1pPr algn="l">
              <a:defRPr/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6833687" y="428627"/>
            <a:ext cx="0" cy="39566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0523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025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078376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2381" y="-9525"/>
            <a:ext cx="9153525" cy="5154216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1839516" y="946548"/>
            <a:ext cx="5464969" cy="3250406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4722548"/>
            <a:ext cx="2057400" cy="27384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4722548"/>
            <a:ext cx="3086100" cy="273844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4722548"/>
            <a:ext cx="2086157" cy="273844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372935"/>
            <a:ext cx="4394793" cy="1381286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2925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3132099"/>
            <a:ext cx="3424856" cy="779105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5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6674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4" y="1828800"/>
            <a:ext cx="3120390" cy="2743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13" y="1828800"/>
            <a:ext cx="3120390" cy="2743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6738228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425196"/>
            <a:ext cx="6673866" cy="11727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4" y="1842306"/>
            <a:ext cx="3120390" cy="617934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18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4" y="2487480"/>
            <a:ext cx="3120390" cy="20845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7813" y="1842306"/>
            <a:ext cx="3120390" cy="617934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18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7813" y="2487480"/>
            <a:ext cx="3120390" cy="20845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7930270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6858961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1"/>
            <a:ext cx="8789194" cy="5145881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51251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291962" y="1"/>
            <a:ext cx="8640586" cy="5148077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367" y="1127930"/>
            <a:ext cx="2420786" cy="1265943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331060"/>
            <a:ext cx="5697780" cy="424094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367" y="2417853"/>
            <a:ext cx="2420786" cy="2154148"/>
          </a:xfrm>
        </p:spPr>
        <p:txBody>
          <a:bodyPr/>
          <a:lstStyle>
            <a:lvl1pPr marL="0" indent="0">
              <a:spcBef>
                <a:spcPts val="105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4714875"/>
            <a:ext cx="2420786" cy="273844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4714875"/>
            <a:ext cx="5697780" cy="273844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7367" y="280203"/>
            <a:ext cx="2420786" cy="612361"/>
          </a:xfrm>
        </p:spPr>
        <p:txBody>
          <a:bodyPr anchor="t"/>
          <a:lstStyle>
            <a:lvl1pPr algn="l">
              <a:defRPr sz="3300"/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22218507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291962" y="1"/>
            <a:ext cx="8640586" cy="5148077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7366" y="1127933"/>
            <a:ext cx="2422969" cy="1265943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51434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7366" y="2417854"/>
            <a:ext cx="2420874" cy="2154146"/>
          </a:xfrm>
        </p:spPr>
        <p:txBody>
          <a:bodyPr/>
          <a:lstStyle>
            <a:lvl1pPr marL="0" indent="0">
              <a:spcBef>
                <a:spcPts val="1050"/>
              </a:spcBef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366" y="4718304"/>
            <a:ext cx="2420874" cy="273844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4718304"/>
            <a:ext cx="5698998" cy="273844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7366" y="280205"/>
            <a:ext cx="2420874" cy="612362"/>
          </a:xfrm>
        </p:spPr>
        <p:txBody>
          <a:bodyPr anchor="t"/>
          <a:lstStyle>
            <a:lvl1pPr algn="l">
              <a:defRPr sz="3300"/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7805986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1"/>
            <a:ext cx="8789194" cy="5145881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426259"/>
            <a:ext cx="6673174" cy="1170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1828800"/>
            <a:ext cx="6577928" cy="273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472246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5/31/2017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5" y="4722462"/>
            <a:ext cx="42505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4749" y="542496"/>
            <a:ext cx="1413261" cy="453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‹#›</a:t>
            </a:fld>
            <a:endParaRPr lang="en" sz="1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200276" y="1632007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03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sldNum="0" hdr="0" ftr="0" dt="0"/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3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5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35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2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698"/>
        </a:spcBef>
        <a:buFont typeface="Corbel" panose="020B0503020204020204" pitchFamily="34" charset="0"/>
        <a:buChar char="–"/>
        <a:defRPr sz="105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Navier-Stokes Equations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Andrew Palmer and Brian Liao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Actual Water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lang="en" dirty="0"/>
          </a:p>
          <a:p>
            <a:endParaRPr lang="en" dirty="0"/>
          </a:p>
          <a:p>
            <a:r>
              <a:rPr lang="en" dirty="0"/>
              <a:t>“I’m researching if water can spontaneously blow up” - Terence Tao</a:t>
            </a:r>
          </a:p>
          <a:p>
            <a:r>
              <a:rPr lang="en" dirty="0"/>
              <a:t>While we simulate fluid flow, we assume that fluid is a continuous density field</a:t>
            </a:r>
          </a:p>
          <a:p>
            <a:r>
              <a:rPr lang="en" dirty="0"/>
              <a:t>Water is actually made of molecules, so this assumption is not actually true</a:t>
            </a:r>
          </a:p>
          <a:p>
            <a:r>
              <a:rPr lang="en" dirty="0"/>
              <a:t>This just makes approximations to how fluid might act because simulating molecular and atomic dynamics with quantum effects is too </a:t>
            </a:r>
          </a:p>
          <a:p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The Navier-Stokes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Shape 65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514350" indent="-285750"/>
                <a:r>
                  <a:rPr lang="en" sz="1600" dirty="0"/>
                  <a:t>In Fluid Dynamics, we studied incompressible, non-viscous, non-turbulent fluid flow. However, we we include this, we get the Navier-Stokes equation</a:t>
                </a:r>
              </a:p>
              <a:p>
                <a:pPr marL="514350" indent="-285750"/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6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𝑔𝑟𝑎𝑑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sz="1600" dirty="0"/>
              </a:p>
              <a:p>
                <a:r>
                  <a:rPr lang="en-US" sz="1600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1600" dirty="0"/>
                  <a:t>: velocity vector field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/>
                  <a:t>: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600" dirty="0"/>
                  <a:t>: density field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600" dirty="0"/>
                  <a:t>: pressure field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dirty="0"/>
                  <a:t>: viscosity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1600" dirty="0"/>
                  <a:t>: force vector field</a:t>
                </a:r>
              </a:p>
              <a:p>
                <a:pPr marL="514350" indent="-285750"/>
                <a:endParaRPr lang="en-US" sz="1600" dirty="0"/>
              </a:p>
            </p:txBody>
          </p:sp>
        </mc:Choice>
        <mc:Fallback>
          <p:sp>
            <p:nvSpPr>
              <p:cNvPr id="65" name="Shape 6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Explanation of the Vector Calculus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Operators: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1800" dirty="0"/>
                  <a:t>: Partial derivative of velocity vector field with respect to time, gives the vector,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800" dirty="0"/>
                  <a:t>: Divergence of velocity vector field, gives the scalar,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1800" dirty="0"/>
                  <a:t>: Gradient of pressure field, gives the vector,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𝑔𝑟𝑎𝑑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: Laplacian of velocity vector field, gives the vector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4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Navier</a:t>
            </a:r>
            <a:r>
              <a:rPr lang="en-US" dirty="0"/>
              <a:t>-Stokes Equation Expanded Out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1800" i="1" dirty="0"/>
              </a:p>
              <a:p>
                <a:endParaRPr lang="en-US" sz="1800" i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03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Analytical Solutions of Navier-Stokes?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Shape 71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514350" lvl="0" indent="-285750" rtl="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" sz="1400" dirty="0"/>
              </a:p>
              <a:p>
                <a:pPr marL="514350" lvl="0" indent="-285750" rtl="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" sz="1400" dirty="0"/>
              </a:p>
              <a:p>
                <a:pPr marL="514350" lvl="0" indent="-285750" rtl="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An open problem in Mathematics!</a:t>
                </a:r>
              </a:p>
              <a:p>
                <a:pPr marL="514350" lvl="0" indent="-285750" rtl="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Navier-Stokes existence and smoothness, a Millennium Prize Problem with a $1,000,000 award for solution.</a:t>
                </a:r>
              </a:p>
              <a:p>
                <a:pPr marL="514350" lvl="0" indent="-285750" rtl="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Solve:</a:t>
                </a:r>
              </a:p>
              <a:p>
                <a:pPr marL="971550" lvl="1" indent="-285750" rtl="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Existence and smoothness of the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r>
                  <a:rPr lang="en" sz="1400" dirty="0"/>
                  <a:t>Breakdown of the Navier–Stokes solution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r>
                  <a:rPr lang="en" sz="1400" dirty="0"/>
                  <a:t>Existence and smoothness of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971550" lvl="1" indent="-285750">
                  <a:buFont typeface="Arial" panose="020B0604020202020204" pitchFamily="34" charset="0"/>
                  <a:buChar char="•"/>
                </a:pPr>
                <a:r>
                  <a:rPr lang="en" sz="1400" dirty="0"/>
                  <a:t>Breakdown of the Navier–Stokes solutions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" sz="1400" dirty="0"/>
              </a:p>
              <a:p>
                <a:pPr marL="514350" lvl="0" indent="-285750" rtl="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" sz="1400" dirty="0"/>
                  <a:t>Terence Tao has shown finite time blow up for the averaged 3D Navier-Stokes equation and has hypothesized a solution using a self-replicating Von-Neumnann machine fluid computer that would be able to show blow up.</a:t>
                </a:r>
              </a:p>
              <a:p>
                <a:pPr lvl="0">
                  <a:spcBef>
                    <a:spcPts val="0"/>
                  </a:spcBef>
                  <a:buNone/>
                </a:pPr>
                <a:endParaRPr sz="1400" dirty="0"/>
              </a:p>
            </p:txBody>
          </p:sp>
        </mc:Choice>
        <mc:Fallback xmlns="">
          <p:sp>
            <p:nvSpPr>
              <p:cNvPr id="71" name="Shape 7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Bernoulli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get Bernoulli’s Equation from </a:t>
                </a:r>
                <a:r>
                  <a:rPr lang="en-US" dirty="0" err="1"/>
                  <a:t>Navier</a:t>
                </a:r>
                <a:r>
                  <a:rPr lang="en-US" dirty="0"/>
                  <a:t>-Stokes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𝑔𝑟𝑎𝑑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𝑐𝑢𝑟𝑙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𝑔𝑟𝑎𝑑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𝜌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assume that the fluid flow is steady-state: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Non-viscous flow: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𝑐𝑢𝑟𝑙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is force of gravity, so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𝜌</m:t>
                    </m:r>
                    <m:acc>
                      <m:accPr>
                        <m:chr m:val="⃗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𝑔h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𝑔h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𝑔𝑟𝑎𝑑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93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51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Numerical Methods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Use a computer to iteratively get solutions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Euler’s Method</a:t>
            </a:r>
          </a:p>
          <a:p>
            <a:pPr lvl="1"/>
            <a:r>
              <a:rPr lang="en-US" dirty="0"/>
              <a:t>Runge-</a:t>
            </a:r>
            <a:r>
              <a:rPr lang="en-US" dirty="0" err="1"/>
              <a:t>Kutta</a:t>
            </a:r>
            <a:r>
              <a:rPr lang="en-US" dirty="0"/>
              <a:t> 4</a:t>
            </a:r>
          </a:p>
          <a:p>
            <a:pPr lvl="1"/>
            <a:r>
              <a:rPr lang="en-US" dirty="0"/>
              <a:t>PDE’s</a:t>
            </a:r>
          </a:p>
          <a:p>
            <a:pPr lvl="2"/>
            <a:r>
              <a:rPr lang="en-US" dirty="0"/>
              <a:t>Finite Elements Method</a:t>
            </a:r>
          </a:p>
          <a:p>
            <a:pPr lvl="2"/>
            <a:r>
              <a:rPr lang="en-US" dirty="0"/>
              <a:t>Finite Difference Method</a:t>
            </a:r>
          </a:p>
          <a:p>
            <a:pPr lvl="2"/>
            <a:r>
              <a:rPr lang="en-US" dirty="0"/>
              <a:t>Finite Volume Method</a:t>
            </a:r>
          </a:p>
          <a:p>
            <a:r>
              <a:rPr lang="en-US" dirty="0"/>
              <a:t>Don’t know how to do any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Code Walkthrough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Add Github link or whatever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72</TotalTime>
  <Words>197</Words>
  <Application>Microsoft Office PowerPoint</Application>
  <PresentationFormat>On-screen Show (16:9)</PresentationFormat>
  <Paragraphs>70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Cambria Math</vt:lpstr>
      <vt:lpstr>Calibri</vt:lpstr>
      <vt:lpstr>Century Schoolbook</vt:lpstr>
      <vt:lpstr>Corbel</vt:lpstr>
      <vt:lpstr>Playfair Display</vt:lpstr>
      <vt:lpstr>Arial</vt:lpstr>
      <vt:lpstr>Feathered</vt:lpstr>
      <vt:lpstr>The Navier-Stokes Equations</vt:lpstr>
      <vt:lpstr>The Navier-Stokes Equation</vt:lpstr>
      <vt:lpstr>Explanation of the Vector Calculus</vt:lpstr>
      <vt:lpstr>Navier-Stokes Equation Expanded Out</vt:lpstr>
      <vt:lpstr>Analytical Solutions of Navier-Stokes?</vt:lpstr>
      <vt:lpstr>Bernoulli Equation</vt:lpstr>
      <vt:lpstr>PowerPoint Presentation</vt:lpstr>
      <vt:lpstr>Numerical Methods</vt:lpstr>
      <vt:lpstr>Code Walkthrough</vt:lpstr>
      <vt:lpstr>Actual Water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Navier-Stokes Equations</dc:title>
  <dc:creator>LIAO, BRIAN</dc:creator>
  <cp:lastModifiedBy>BRIAN LIAO</cp:lastModifiedBy>
  <cp:revision>10</cp:revision>
  <dcterms:modified xsi:type="dcterms:W3CDTF">2017-05-31T21:24:27Z</dcterms:modified>
</cp:coreProperties>
</file>