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1"/>
  </p:notesMasterIdLst>
  <p:sldIdLst>
    <p:sldId id="266" r:id="rId2"/>
    <p:sldId id="267" r:id="rId3"/>
    <p:sldId id="268" r:id="rId4"/>
    <p:sldId id="269" r:id="rId5"/>
    <p:sldId id="273" r:id="rId6"/>
    <p:sldId id="270" r:id="rId7"/>
    <p:sldId id="271" r:id="rId8"/>
    <p:sldId id="272" r:id="rId9"/>
    <p:sldId id="275"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4660"/>
  </p:normalViewPr>
  <p:slideViewPr>
    <p:cSldViewPr snapToGrid="0">
      <p:cViewPr>
        <p:scale>
          <a:sx n="86" d="100"/>
          <a:sy n="86" d="100"/>
        </p:scale>
        <p:origin x="115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4194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325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26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7948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224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1918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3672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2993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Arial"/>
              <a:buNone/>
              <a:defRPr b="1"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7146235" y="6425924"/>
            <a:ext cx="77525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3886200" y="6425924"/>
            <a:ext cx="318052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001000" y="6425924"/>
            <a:ext cx="5143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 Dark Option">
  <p:cSld name="Title Slide - Dark Option">
    <p:bg>
      <p:bgPr>
        <a:solidFill>
          <a:srgbClr val="00693E"/>
        </a:solidFill>
        <a:effectLst/>
      </p:bgPr>
    </p:bg>
    <p:spTree>
      <p:nvGrpSpPr>
        <p:cNvPr id="1" name="Shape 80"/>
        <p:cNvGrpSpPr/>
        <p:nvPr/>
      </p:nvGrpSpPr>
      <p:grpSpPr>
        <a:xfrm>
          <a:off x="0" y="0"/>
          <a:ext cx="0" cy="0"/>
          <a:chOff x="0" y="0"/>
          <a:chExt cx="0" cy="0"/>
        </a:xfrm>
      </p:grpSpPr>
      <p:sp>
        <p:nvSpPr>
          <p:cNvPr id="81" name="Google Shape;81;p1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500"/>
              <a:buFont typeface="Arial"/>
              <a:buNone/>
              <a:defRPr sz="4500" b="1"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lt1"/>
              </a:buClr>
              <a:buSzPts val="1800"/>
              <a:buNone/>
              <a:defRPr sz="1800">
                <a:solidFill>
                  <a:schemeClr val="lt1"/>
                </a:solidFill>
              </a:defRPr>
            </a:lvl1pPr>
            <a:lvl2pPr lvl="1" algn="ctr">
              <a:lnSpc>
                <a:spcPct val="90000"/>
              </a:lnSpc>
              <a:spcBef>
                <a:spcPts val="500"/>
              </a:spcBef>
              <a:spcAft>
                <a:spcPts val="0"/>
              </a:spcAft>
              <a:buClr>
                <a:schemeClr val="dk1"/>
              </a:buClr>
              <a:buSzPts val="1500"/>
              <a:buNone/>
              <a:defRPr sz="1500"/>
            </a:lvl2pPr>
            <a:lvl3pPr lvl="2" algn="ctr">
              <a:lnSpc>
                <a:spcPct val="90000"/>
              </a:lnSpc>
              <a:spcBef>
                <a:spcPts val="500"/>
              </a:spcBef>
              <a:spcAft>
                <a:spcPts val="0"/>
              </a:spcAft>
              <a:buClr>
                <a:schemeClr val="dk1"/>
              </a:buClr>
              <a:buSzPts val="1350"/>
              <a:buNone/>
              <a:defRPr sz="1350"/>
            </a:lvl3pPr>
            <a:lvl4pPr lvl="3" algn="ctr">
              <a:lnSpc>
                <a:spcPct val="90000"/>
              </a:lnSpc>
              <a:spcBef>
                <a:spcPts val="500"/>
              </a:spcBef>
              <a:spcAft>
                <a:spcPts val="0"/>
              </a:spcAft>
              <a:buClr>
                <a:schemeClr val="dk1"/>
              </a:buClr>
              <a:buSzPts val="1200"/>
              <a:buNone/>
              <a:defRPr sz="1200"/>
            </a:lvl4pPr>
            <a:lvl5pPr lvl="4" algn="ctr">
              <a:lnSpc>
                <a:spcPct val="90000"/>
              </a:lnSpc>
              <a:spcBef>
                <a:spcPts val="500"/>
              </a:spcBef>
              <a:spcAft>
                <a:spcPts val="0"/>
              </a:spcAft>
              <a:buClr>
                <a:schemeClr val="dk1"/>
              </a:buClr>
              <a:buSzPts val="1200"/>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500"/>
              </a:spcBef>
              <a:spcAft>
                <a:spcPts val="0"/>
              </a:spcAft>
              <a:buClr>
                <a:schemeClr val="dk1"/>
              </a:buClr>
              <a:buSzPts val="1200"/>
              <a:buNone/>
              <a:defRPr sz="1200"/>
            </a:lvl7pPr>
            <a:lvl8pPr lvl="7" algn="ctr">
              <a:lnSpc>
                <a:spcPct val="90000"/>
              </a:lnSpc>
              <a:spcBef>
                <a:spcPts val="500"/>
              </a:spcBef>
              <a:spcAft>
                <a:spcPts val="0"/>
              </a:spcAft>
              <a:buClr>
                <a:schemeClr val="dk1"/>
              </a:buClr>
              <a:buSzPts val="1200"/>
              <a:buNone/>
              <a:defRPr sz="1200"/>
            </a:lvl8pPr>
            <a:lvl9pPr lvl="8" algn="ctr">
              <a:lnSpc>
                <a:spcPct val="90000"/>
              </a:lnSpc>
              <a:spcBef>
                <a:spcPts val="500"/>
              </a:spcBef>
              <a:spcAft>
                <a:spcPts val="0"/>
              </a:spcAft>
              <a:buClr>
                <a:schemeClr val="dk1"/>
              </a:buClr>
              <a:buSzPts val="1200"/>
              <a:buNone/>
              <a:defRPr sz="1200"/>
            </a:lvl9pPr>
          </a:lstStyle>
          <a:p>
            <a:endParaRPr/>
          </a:p>
        </p:txBody>
      </p:sp>
      <p:sp>
        <p:nvSpPr>
          <p:cNvPr id="83" name="Google Shape;83;p12"/>
          <p:cNvSpPr txBox="1">
            <a:spLocks noGrp="1"/>
          </p:cNvSpPr>
          <p:nvPr>
            <p:ph type="dt" idx="10"/>
          </p:nvPr>
        </p:nvSpPr>
        <p:spPr>
          <a:xfrm>
            <a:off x="7146235" y="6425924"/>
            <a:ext cx="77525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3886200" y="6425924"/>
            <a:ext cx="318052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8001000" y="6425924"/>
            <a:ext cx="5143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6" name="Google Shape;86;p12"/>
          <p:cNvSpPr/>
          <p:nvPr/>
        </p:nvSpPr>
        <p:spPr>
          <a:xfrm>
            <a:off x="0" y="6356350"/>
            <a:ext cx="9144000" cy="501650"/>
          </a:xfrm>
          <a:prstGeom prst="rect">
            <a:avLst/>
          </a:prstGeom>
          <a:solidFill>
            <a:srgbClr val="0069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pic>
        <p:nvPicPr>
          <p:cNvPr id="87" name="Google Shape;87;p12"/>
          <p:cNvPicPr preferRelativeResize="0"/>
          <p:nvPr/>
        </p:nvPicPr>
        <p:blipFill rotWithShape="1">
          <a:blip r:embed="rId2">
            <a:alphaModFix/>
          </a:blip>
          <a:srcRect/>
          <a:stretch/>
        </p:blipFill>
        <p:spPr>
          <a:xfrm>
            <a:off x="628650" y="6492874"/>
            <a:ext cx="2949186" cy="26936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356350"/>
            <a:ext cx="9144000" cy="501650"/>
          </a:xfrm>
          <a:prstGeom prst="rect">
            <a:avLst/>
          </a:prstGeom>
          <a:solidFill>
            <a:srgbClr val="0069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1" name="Google Shape;11;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7146235" y="6425924"/>
            <a:ext cx="775251"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a:off x="3886200" y="6425924"/>
            <a:ext cx="318052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8001000" y="6425924"/>
            <a:ext cx="5143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Arial"/>
                <a:ea typeface="Arial"/>
                <a:cs typeface="Arial"/>
                <a:sym typeface="Arial"/>
              </a:defRPr>
            </a:lvl1pPr>
            <a:lvl2pPr marL="0" marR="0" lvl="1" indent="0" algn="r" rtl="0">
              <a:spcBef>
                <a:spcPts val="0"/>
              </a:spcBef>
              <a:buNone/>
              <a:defRPr sz="1200" b="0" i="0" u="none" strike="noStrike" cap="none">
                <a:solidFill>
                  <a:schemeClr val="lt1"/>
                </a:solidFill>
                <a:latin typeface="Arial"/>
                <a:ea typeface="Arial"/>
                <a:cs typeface="Arial"/>
                <a:sym typeface="Arial"/>
              </a:defRPr>
            </a:lvl2pPr>
            <a:lvl3pPr marL="0" marR="0" lvl="2" indent="0" algn="r" rtl="0">
              <a:spcBef>
                <a:spcPts val="0"/>
              </a:spcBef>
              <a:buNone/>
              <a:defRPr sz="1200" b="0" i="0" u="none" strike="noStrike" cap="none">
                <a:solidFill>
                  <a:schemeClr val="lt1"/>
                </a:solidFill>
                <a:latin typeface="Arial"/>
                <a:ea typeface="Arial"/>
                <a:cs typeface="Arial"/>
                <a:sym typeface="Arial"/>
              </a:defRPr>
            </a:lvl3pPr>
            <a:lvl4pPr marL="0" marR="0" lvl="3" indent="0" algn="r" rtl="0">
              <a:spcBef>
                <a:spcPts val="0"/>
              </a:spcBef>
              <a:buNone/>
              <a:defRPr sz="1200" b="0" i="0" u="none" strike="noStrike" cap="none">
                <a:solidFill>
                  <a:schemeClr val="lt1"/>
                </a:solidFill>
                <a:latin typeface="Arial"/>
                <a:ea typeface="Arial"/>
                <a:cs typeface="Arial"/>
                <a:sym typeface="Arial"/>
              </a:defRPr>
            </a:lvl4pPr>
            <a:lvl5pPr marL="0" marR="0" lvl="4" indent="0" algn="r" rtl="0">
              <a:spcBef>
                <a:spcPts val="0"/>
              </a:spcBef>
              <a:buNone/>
              <a:defRPr sz="1200" b="0" i="0" u="none" strike="noStrike" cap="none">
                <a:solidFill>
                  <a:schemeClr val="lt1"/>
                </a:solidFill>
                <a:latin typeface="Arial"/>
                <a:ea typeface="Arial"/>
                <a:cs typeface="Arial"/>
                <a:sym typeface="Arial"/>
              </a:defRPr>
            </a:lvl5pPr>
            <a:lvl6pPr marL="0" marR="0" lvl="5" indent="0" algn="r" rtl="0">
              <a:spcBef>
                <a:spcPts val="0"/>
              </a:spcBef>
              <a:buNone/>
              <a:defRPr sz="1200" b="0" i="0" u="none" strike="noStrike" cap="none">
                <a:solidFill>
                  <a:schemeClr val="lt1"/>
                </a:solidFill>
                <a:latin typeface="Arial"/>
                <a:ea typeface="Arial"/>
                <a:cs typeface="Arial"/>
                <a:sym typeface="Arial"/>
              </a:defRPr>
            </a:lvl6pPr>
            <a:lvl7pPr marL="0" marR="0" lvl="6" indent="0" algn="r" rtl="0">
              <a:spcBef>
                <a:spcPts val="0"/>
              </a:spcBef>
              <a:buNone/>
              <a:defRPr sz="1200" b="0" i="0" u="none" strike="noStrike" cap="none">
                <a:solidFill>
                  <a:schemeClr val="lt1"/>
                </a:solidFill>
                <a:latin typeface="Arial"/>
                <a:ea typeface="Arial"/>
                <a:cs typeface="Arial"/>
                <a:sym typeface="Arial"/>
              </a:defRPr>
            </a:lvl7pPr>
            <a:lvl8pPr marL="0" marR="0" lvl="7" indent="0" algn="r" rtl="0">
              <a:spcBef>
                <a:spcPts val="0"/>
              </a:spcBef>
              <a:buNone/>
              <a:defRPr sz="1200" b="0" i="0" u="none" strike="noStrike" cap="none">
                <a:solidFill>
                  <a:schemeClr val="lt1"/>
                </a:solidFill>
                <a:latin typeface="Arial"/>
                <a:ea typeface="Arial"/>
                <a:cs typeface="Arial"/>
                <a:sym typeface="Arial"/>
              </a:defRPr>
            </a:lvl8pPr>
            <a:lvl9pPr marL="0" marR="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6" name="Google Shape;16;p1"/>
          <p:cNvPicPr preferRelativeResize="0"/>
          <p:nvPr/>
        </p:nvPicPr>
        <p:blipFill rotWithShape="1">
          <a:blip r:embed="rId4">
            <a:alphaModFix/>
          </a:blip>
          <a:srcRect/>
          <a:stretch/>
        </p:blipFill>
        <p:spPr>
          <a:xfrm>
            <a:off x="628650" y="6492874"/>
            <a:ext cx="2949186" cy="26936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8"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500"/>
              <a:buFont typeface="Arial"/>
              <a:buNone/>
            </a:pPr>
            <a:r>
              <a:rPr lang="en-US" dirty="0"/>
              <a:t>Using </a:t>
            </a:r>
            <a:r>
              <a:rPr lang="en-US" dirty="0" err="1"/>
              <a:t>RF</a:t>
            </a:r>
            <a:r>
              <a:rPr lang="en-US" i="1" dirty="0" err="1"/>
              <a:t>diffusion</a:t>
            </a:r>
            <a:r>
              <a:rPr lang="en-US" dirty="0"/>
              <a:t> for Inverse Design of Proteins</a:t>
            </a:r>
            <a:endParaRPr dirty="0"/>
          </a:p>
        </p:txBody>
      </p:sp>
      <p:sp>
        <p:nvSpPr>
          <p:cNvPr id="171" name="Google Shape;171;p24"/>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1800"/>
              <a:buNone/>
            </a:pPr>
            <a:r>
              <a:rPr lang="en-US" dirty="0"/>
              <a:t>Andrew Pike</a:t>
            </a:r>
          </a:p>
          <a:p>
            <a:pPr marL="0" lvl="0" indent="0" algn="ctr" rtl="0">
              <a:lnSpc>
                <a:spcPct val="90000"/>
              </a:lnSpc>
              <a:spcBef>
                <a:spcPts val="0"/>
              </a:spcBef>
              <a:spcAft>
                <a:spcPts val="0"/>
              </a:spcAft>
              <a:buClr>
                <a:schemeClr val="lt1"/>
              </a:buClr>
              <a:buSzPts val="1800"/>
              <a:buNone/>
            </a:pPr>
            <a:r>
              <a:rPr lang="en-US" dirty="0"/>
              <a:t>CHEM101</a:t>
            </a:r>
          </a:p>
          <a:p>
            <a:pPr marL="0" lvl="0" indent="0" algn="ctr" rtl="0">
              <a:lnSpc>
                <a:spcPct val="90000"/>
              </a:lnSpc>
              <a:spcBef>
                <a:spcPts val="0"/>
              </a:spcBef>
              <a:spcAft>
                <a:spcPts val="0"/>
              </a:spcAft>
              <a:buClr>
                <a:schemeClr val="lt1"/>
              </a:buClr>
              <a:buSzPts val="1800"/>
              <a:buNone/>
            </a:pPr>
            <a:r>
              <a:rPr lang="en-US" dirty="0"/>
              <a:t>June 3, 2024</a:t>
            </a:r>
            <a:endParaRPr dirty="0"/>
          </a:p>
        </p:txBody>
      </p:sp>
      <p:sp>
        <p:nvSpPr>
          <p:cNvPr id="172" name="Google Shape;172;p24"/>
          <p:cNvSpPr txBox="1">
            <a:spLocks noGrp="1"/>
          </p:cNvSpPr>
          <p:nvPr>
            <p:ph type="sldNum" idx="12"/>
          </p:nvPr>
        </p:nvSpPr>
        <p:spPr>
          <a:xfrm>
            <a:off x="8001000" y="6425924"/>
            <a:ext cx="5143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28625" y="128363"/>
            <a:ext cx="8286750" cy="720724"/>
          </a:xfrm>
          <a:prstGeom prst="rect">
            <a:avLst/>
          </a:prstGeom>
          <a:noFill/>
          <a:ln>
            <a:noFill/>
          </a:ln>
        </p:spPr>
        <p:txBody>
          <a:bodyPr spcFirstLastPara="1" wrap="square" lIns="91425" tIns="45700" rIns="91425" bIns="45700" anchor="ctr" anchorCtr="0">
            <a:noAutofit/>
          </a:bodyPr>
          <a:lstStyle/>
          <a:p>
            <a:r>
              <a:rPr lang="en-US" sz="3600" dirty="0"/>
              <a:t>The </a:t>
            </a:r>
            <a:r>
              <a:rPr lang="en-US" sz="3600" dirty="0" err="1"/>
              <a:t>Edisonian</a:t>
            </a:r>
            <a:r>
              <a:rPr lang="en-US" sz="3600" dirty="0"/>
              <a:t> Approach</a:t>
            </a:r>
          </a:p>
        </p:txBody>
      </p:sp>
      <p:sp>
        <p:nvSpPr>
          <p:cNvPr id="108" name="Google Shape;108;p15"/>
          <p:cNvSpPr txBox="1">
            <a:spLocks noGrp="1"/>
          </p:cNvSpPr>
          <p:nvPr>
            <p:ph type="sldNum" idx="12"/>
          </p:nvPr>
        </p:nvSpPr>
        <p:spPr>
          <a:xfrm>
            <a:off x="8001000" y="6425924"/>
            <a:ext cx="5143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6" name="Google Shape;107;p15">
            <a:extLst>
              <a:ext uri="{FF2B5EF4-FFF2-40B4-BE49-F238E27FC236}">
                <a16:creationId xmlns:a16="http://schemas.microsoft.com/office/drawing/2014/main" id="{124E2912-26D0-4761-84BB-E6ABA1C0EDF2}"/>
              </a:ext>
            </a:extLst>
          </p:cNvPr>
          <p:cNvSpPr txBox="1">
            <a:spLocks/>
          </p:cNvSpPr>
          <p:nvPr/>
        </p:nvSpPr>
        <p:spPr>
          <a:xfrm>
            <a:off x="711653" y="965087"/>
            <a:ext cx="3599090" cy="25452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Font typeface="Arial"/>
              <a:buNone/>
            </a:pPr>
            <a:endParaRPr lang="en-US" dirty="0"/>
          </a:p>
          <a:p>
            <a:pPr marL="0" indent="0">
              <a:spcBef>
                <a:spcPts val="0"/>
              </a:spcBef>
              <a:buFont typeface="Arial"/>
              <a:buNone/>
            </a:pPr>
            <a:r>
              <a:rPr lang="en-US" dirty="0"/>
              <a:t>“I have not failed. I've just found 10,000 ways that won't work.”</a:t>
            </a:r>
          </a:p>
          <a:p>
            <a:pPr marL="0" indent="0" algn="r">
              <a:spcBef>
                <a:spcPts val="0"/>
              </a:spcBef>
              <a:buFont typeface="Arial"/>
              <a:buNone/>
            </a:pPr>
            <a:r>
              <a:rPr lang="en-US" dirty="0"/>
              <a:t>-Thomas Edison [1]</a:t>
            </a:r>
          </a:p>
        </p:txBody>
      </p:sp>
      <p:pic>
        <p:nvPicPr>
          <p:cNvPr id="7" name="Picture 2" descr="https://static.wixstatic.com/media/9b6a68_61c57e4a54bf403d99a472dc1ba2fa05~mv2.jpeg/v1/fill/w_850,h_649,fp_0.50_0.38,q_85,usm_0.66_1.00_0.01,enc_auto/9b6a68_61c57e4a54bf403d99a472dc1ba2fa05~mv2.jpeg">
            <a:extLst>
              <a:ext uri="{FF2B5EF4-FFF2-40B4-BE49-F238E27FC236}">
                <a16:creationId xmlns:a16="http://schemas.microsoft.com/office/drawing/2014/main" id="{8B37F48E-AFB5-47F8-9F89-5E963A4EC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194" t="18107" r="15054"/>
          <a:stretch/>
        </p:blipFill>
        <p:spPr bwMode="auto">
          <a:xfrm>
            <a:off x="4465864" y="1084085"/>
            <a:ext cx="4518231" cy="4574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24316BF-B330-4864-9D12-B6E11EF3114A}"/>
              </a:ext>
            </a:extLst>
          </p:cNvPr>
          <p:cNvSpPr txBox="1"/>
          <p:nvPr/>
        </p:nvSpPr>
        <p:spPr>
          <a:xfrm>
            <a:off x="81643" y="6074229"/>
            <a:ext cx="8262257" cy="246221"/>
          </a:xfrm>
          <a:prstGeom prst="rect">
            <a:avLst/>
          </a:prstGeom>
          <a:noFill/>
        </p:spPr>
        <p:txBody>
          <a:bodyPr wrap="square" rtlCol="0">
            <a:spAutoFit/>
          </a:bodyPr>
          <a:lstStyle/>
          <a:p>
            <a:r>
              <a:rPr lang="en-US" sz="1000" dirty="0"/>
              <a:t>[1] https://www.thomasedison.org/edison-quotes</a:t>
            </a:r>
          </a:p>
        </p:txBody>
      </p:sp>
      <p:sp>
        <p:nvSpPr>
          <p:cNvPr id="9" name="TextBox 8">
            <a:extLst>
              <a:ext uri="{FF2B5EF4-FFF2-40B4-BE49-F238E27FC236}">
                <a16:creationId xmlns:a16="http://schemas.microsoft.com/office/drawing/2014/main" id="{B0CB14EF-7B5D-4D4E-8D6E-0846371C1083}"/>
              </a:ext>
            </a:extLst>
          </p:cNvPr>
          <p:cNvSpPr txBox="1"/>
          <p:nvPr/>
        </p:nvSpPr>
        <p:spPr>
          <a:xfrm>
            <a:off x="8505036" y="1198918"/>
            <a:ext cx="396185" cy="307777"/>
          </a:xfrm>
          <a:prstGeom prst="rect">
            <a:avLst/>
          </a:prstGeom>
          <a:solidFill>
            <a:srgbClr val="FFFFFF">
              <a:alpha val="50196"/>
            </a:srgbClr>
          </a:solidFill>
        </p:spPr>
        <p:txBody>
          <a:bodyPr wrap="square" rtlCol="0" anchor="ctr">
            <a:spAutoFit/>
          </a:bodyPr>
          <a:lstStyle/>
          <a:p>
            <a:pPr algn="ctr"/>
            <a:r>
              <a:rPr lang="en-US" dirty="0"/>
              <a:t>[1]</a:t>
            </a:r>
          </a:p>
        </p:txBody>
      </p:sp>
      <p:sp>
        <p:nvSpPr>
          <p:cNvPr id="4" name="TextBox 3">
            <a:extLst>
              <a:ext uri="{FF2B5EF4-FFF2-40B4-BE49-F238E27FC236}">
                <a16:creationId xmlns:a16="http://schemas.microsoft.com/office/drawing/2014/main" id="{D4469D45-F992-4516-8664-5B31355EED03}"/>
              </a:ext>
            </a:extLst>
          </p:cNvPr>
          <p:cNvSpPr txBox="1"/>
          <p:nvPr/>
        </p:nvSpPr>
        <p:spPr>
          <a:xfrm>
            <a:off x="428625" y="4078195"/>
            <a:ext cx="3599090" cy="1015663"/>
          </a:xfrm>
          <a:prstGeom prst="rect">
            <a:avLst/>
          </a:prstGeom>
          <a:noFill/>
        </p:spPr>
        <p:txBody>
          <a:bodyPr wrap="square" rtlCol="0">
            <a:spAutoFit/>
          </a:bodyPr>
          <a:lstStyle/>
          <a:p>
            <a:pPr algn="ctr"/>
            <a:r>
              <a:rPr lang="en-US" sz="2000" dirty="0"/>
              <a:t>How can we design proteins more intelligently than Edison did lightbulbs?</a:t>
            </a:r>
          </a:p>
        </p:txBody>
      </p:sp>
    </p:spTree>
    <p:extLst>
      <p:ext uri="{BB962C8B-B14F-4D97-AF65-F5344CB8AC3E}">
        <p14:creationId xmlns:p14="http://schemas.microsoft.com/office/powerpoint/2010/main" val="220322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28625" y="128363"/>
            <a:ext cx="8286750" cy="72072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sz="3600" dirty="0" err="1"/>
              <a:t>RF</a:t>
            </a:r>
            <a:r>
              <a:rPr lang="en-US" sz="3600" i="1" dirty="0" err="1"/>
              <a:t>diffusion</a:t>
            </a:r>
            <a:endParaRPr sz="3600" i="1" dirty="0"/>
          </a:p>
        </p:txBody>
      </p:sp>
      <p:sp>
        <p:nvSpPr>
          <p:cNvPr id="107" name="Google Shape;107;p15"/>
          <p:cNvSpPr txBox="1">
            <a:spLocks noGrp="1"/>
          </p:cNvSpPr>
          <p:nvPr>
            <p:ph type="body" idx="1"/>
          </p:nvPr>
        </p:nvSpPr>
        <p:spPr>
          <a:xfrm>
            <a:off x="628650" y="914400"/>
            <a:ext cx="4292059" cy="52625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800"/>
              <a:buFont typeface="Arial" panose="020B0604020202020204" pitchFamily="34" charset="0"/>
              <a:buChar char="•"/>
            </a:pPr>
            <a:r>
              <a:rPr lang="en-US" sz="2000" dirty="0"/>
              <a:t>Generate Protein structures from a specified target</a:t>
            </a:r>
          </a:p>
          <a:p>
            <a:pPr marL="342900" lvl="0" indent="-342900" algn="l" rtl="0">
              <a:lnSpc>
                <a:spcPct val="90000"/>
              </a:lnSpc>
              <a:spcBef>
                <a:spcPts val="0"/>
              </a:spcBef>
              <a:spcAft>
                <a:spcPts val="0"/>
              </a:spcAft>
              <a:buClr>
                <a:schemeClr val="dk1"/>
              </a:buClr>
              <a:buSzPts val="2800"/>
              <a:buFont typeface="Arial" panose="020B0604020202020204" pitchFamily="34" charset="0"/>
              <a:buChar char="•"/>
            </a:pPr>
            <a:r>
              <a:rPr lang="en-US" sz="2000" dirty="0"/>
              <a:t>Workflow:</a:t>
            </a:r>
          </a:p>
          <a:p>
            <a:pPr marL="800100" lvl="1" indent="-342900">
              <a:spcBef>
                <a:spcPts val="0"/>
              </a:spcBef>
              <a:buSzPts val="2800"/>
              <a:buFont typeface="Arial" panose="020B0604020202020204" pitchFamily="34" charset="0"/>
              <a:buChar char="•"/>
            </a:pPr>
            <a:r>
              <a:rPr lang="en-US" sz="1600" dirty="0" err="1"/>
              <a:t>Rf</a:t>
            </a:r>
            <a:r>
              <a:rPr lang="en-US" sz="1600" i="1" dirty="0" err="1"/>
              <a:t>diffusion</a:t>
            </a:r>
            <a:r>
              <a:rPr lang="en-US" sz="1600" dirty="0"/>
              <a:t> </a:t>
            </a:r>
            <a:r>
              <a:rPr lang="en-US" sz="1600" dirty="0">
                <a:sym typeface="Wingdings" panose="05000000000000000000" pitchFamily="2" charset="2"/>
              </a:rPr>
              <a:t> Generate backbone structure</a:t>
            </a:r>
          </a:p>
          <a:p>
            <a:pPr marL="800100" lvl="1" indent="-342900">
              <a:spcBef>
                <a:spcPts val="0"/>
              </a:spcBef>
              <a:buSzPts val="2800"/>
              <a:buFont typeface="Arial" panose="020B0604020202020204" pitchFamily="34" charset="0"/>
              <a:buChar char="•"/>
            </a:pPr>
            <a:r>
              <a:rPr lang="en-US" sz="1600" dirty="0" err="1">
                <a:sym typeface="Wingdings" panose="05000000000000000000" pitchFamily="2" charset="2"/>
              </a:rPr>
              <a:t>ProteinMPNN</a:t>
            </a:r>
            <a:r>
              <a:rPr lang="en-US" sz="1600" dirty="0">
                <a:sym typeface="Wingdings" panose="05000000000000000000" pitchFamily="2" charset="2"/>
              </a:rPr>
              <a:t>  Determine AA sequence</a:t>
            </a:r>
          </a:p>
          <a:p>
            <a:pPr marL="800100" lvl="1" indent="-342900">
              <a:spcBef>
                <a:spcPts val="0"/>
              </a:spcBef>
              <a:buSzPts val="2800"/>
              <a:buFont typeface="Arial" panose="020B0604020202020204" pitchFamily="34" charset="0"/>
              <a:buChar char="•"/>
            </a:pPr>
            <a:r>
              <a:rPr lang="en-US" sz="1600" dirty="0" err="1">
                <a:sym typeface="Wingdings" panose="05000000000000000000" pitchFamily="2" charset="2"/>
              </a:rPr>
              <a:t>Alphafold</a:t>
            </a:r>
            <a:r>
              <a:rPr lang="en-US" sz="1600" dirty="0">
                <a:sym typeface="Wingdings" panose="05000000000000000000" pitchFamily="2" charset="2"/>
              </a:rPr>
              <a:t>  Verify structure folds correctly</a:t>
            </a:r>
          </a:p>
          <a:p>
            <a:pPr marL="342900" indent="-342900">
              <a:spcBef>
                <a:spcPts val="0"/>
              </a:spcBef>
              <a:buFont typeface="Arial" panose="020B0604020202020204" pitchFamily="34" charset="0"/>
              <a:buChar char="•"/>
            </a:pPr>
            <a:r>
              <a:rPr lang="en-US" sz="2000" dirty="0"/>
              <a:t>Diffusion Models were previously used for image enhancement and generation</a:t>
            </a:r>
          </a:p>
        </p:txBody>
      </p:sp>
      <p:sp>
        <p:nvSpPr>
          <p:cNvPr id="108" name="Google Shape;108;p15"/>
          <p:cNvSpPr txBox="1">
            <a:spLocks noGrp="1"/>
          </p:cNvSpPr>
          <p:nvPr>
            <p:ph type="sldNum" idx="12"/>
          </p:nvPr>
        </p:nvSpPr>
        <p:spPr>
          <a:xfrm>
            <a:off x="8001000" y="6425924"/>
            <a:ext cx="5143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grpSp>
        <p:nvGrpSpPr>
          <p:cNvPr id="9" name="Group 8">
            <a:extLst>
              <a:ext uri="{FF2B5EF4-FFF2-40B4-BE49-F238E27FC236}">
                <a16:creationId xmlns:a16="http://schemas.microsoft.com/office/drawing/2014/main" id="{1C01E1F5-C847-4E52-A10E-ED7B117C4938}"/>
              </a:ext>
            </a:extLst>
          </p:cNvPr>
          <p:cNvGrpSpPr/>
          <p:nvPr/>
        </p:nvGrpSpPr>
        <p:grpSpPr>
          <a:xfrm>
            <a:off x="5125259" y="1069386"/>
            <a:ext cx="3690588" cy="2860145"/>
            <a:chOff x="5520465" y="1588576"/>
            <a:chExt cx="3690588" cy="2860145"/>
          </a:xfrm>
        </p:grpSpPr>
        <p:sp>
          <p:nvSpPr>
            <p:cNvPr id="2" name="TextBox 1">
              <a:extLst>
                <a:ext uri="{FF2B5EF4-FFF2-40B4-BE49-F238E27FC236}">
                  <a16:creationId xmlns:a16="http://schemas.microsoft.com/office/drawing/2014/main" id="{4DF5539A-533B-4FF4-8EBE-20B965073919}"/>
                </a:ext>
              </a:extLst>
            </p:cNvPr>
            <p:cNvSpPr txBox="1"/>
            <p:nvPr/>
          </p:nvSpPr>
          <p:spPr>
            <a:xfrm>
              <a:off x="6490639" y="1588576"/>
              <a:ext cx="1782194" cy="408623"/>
            </a:xfrm>
            <a:prstGeom prst="roundRect">
              <a:avLst/>
            </a:prstGeom>
            <a:noFill/>
            <a:ln>
              <a:solidFill>
                <a:schemeClr val="tx1"/>
              </a:solidFill>
            </a:ln>
          </p:spPr>
          <p:txBody>
            <a:bodyPr wrap="square" rtlCol="0">
              <a:spAutoFit/>
            </a:bodyPr>
            <a:lstStyle/>
            <a:p>
              <a:pPr algn="ctr"/>
              <a:r>
                <a:rPr lang="en-US" sz="1800" dirty="0"/>
                <a:t>AA Sequence</a:t>
              </a:r>
            </a:p>
          </p:txBody>
        </p:sp>
        <p:sp>
          <p:nvSpPr>
            <p:cNvPr id="6" name="TextBox 5">
              <a:extLst>
                <a:ext uri="{FF2B5EF4-FFF2-40B4-BE49-F238E27FC236}">
                  <a16:creationId xmlns:a16="http://schemas.microsoft.com/office/drawing/2014/main" id="{419397C1-0F9D-4BED-BFB5-F21DD82F53E2}"/>
                </a:ext>
              </a:extLst>
            </p:cNvPr>
            <p:cNvSpPr txBox="1"/>
            <p:nvPr/>
          </p:nvSpPr>
          <p:spPr>
            <a:xfrm>
              <a:off x="6390627" y="2661104"/>
              <a:ext cx="2024953" cy="408623"/>
            </a:xfrm>
            <a:prstGeom prst="roundRect">
              <a:avLst/>
            </a:prstGeom>
            <a:noFill/>
            <a:ln>
              <a:solidFill>
                <a:schemeClr val="tx1"/>
              </a:solidFill>
            </a:ln>
          </p:spPr>
          <p:txBody>
            <a:bodyPr wrap="square" rtlCol="0">
              <a:spAutoFit/>
            </a:bodyPr>
            <a:lstStyle/>
            <a:p>
              <a:pPr algn="ctr"/>
              <a:r>
                <a:rPr lang="en-US" sz="1800" dirty="0"/>
                <a:t>Folded Structure</a:t>
              </a:r>
            </a:p>
          </p:txBody>
        </p:sp>
        <p:sp>
          <p:nvSpPr>
            <p:cNvPr id="7" name="TextBox 6">
              <a:extLst>
                <a:ext uri="{FF2B5EF4-FFF2-40B4-BE49-F238E27FC236}">
                  <a16:creationId xmlns:a16="http://schemas.microsoft.com/office/drawing/2014/main" id="{716A96A1-F32F-44FE-AAAF-0DD7F2472F6F}"/>
                </a:ext>
              </a:extLst>
            </p:cNvPr>
            <p:cNvSpPr txBox="1"/>
            <p:nvPr/>
          </p:nvSpPr>
          <p:spPr>
            <a:xfrm>
              <a:off x="6390627" y="3733632"/>
              <a:ext cx="2024953" cy="715089"/>
            </a:xfrm>
            <a:prstGeom prst="roundRect">
              <a:avLst/>
            </a:prstGeom>
            <a:noFill/>
            <a:ln>
              <a:solidFill>
                <a:schemeClr val="tx1"/>
              </a:solidFill>
            </a:ln>
          </p:spPr>
          <p:txBody>
            <a:bodyPr wrap="square" rtlCol="0">
              <a:spAutoFit/>
            </a:bodyPr>
            <a:lstStyle/>
            <a:p>
              <a:pPr algn="ctr"/>
              <a:r>
                <a:rPr lang="en-US" sz="1800" dirty="0"/>
                <a:t>Interactions with other molecules</a:t>
              </a:r>
            </a:p>
          </p:txBody>
        </p:sp>
        <p:cxnSp>
          <p:nvCxnSpPr>
            <p:cNvPr id="4" name="Straight Arrow Connector 3">
              <a:extLst>
                <a:ext uri="{FF2B5EF4-FFF2-40B4-BE49-F238E27FC236}">
                  <a16:creationId xmlns:a16="http://schemas.microsoft.com/office/drawing/2014/main" id="{DDCFC32C-F38C-4BA5-9E82-5F68EB4ED180}"/>
                </a:ext>
              </a:extLst>
            </p:cNvPr>
            <p:cNvCxnSpPr/>
            <p:nvPr/>
          </p:nvCxnSpPr>
          <p:spPr>
            <a:xfrm flipV="1">
              <a:off x="7887669" y="3049809"/>
              <a:ext cx="0" cy="68580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973B7AE-DF6A-4E86-835F-72AE5E75CC2A}"/>
                </a:ext>
              </a:extLst>
            </p:cNvPr>
            <p:cNvCxnSpPr/>
            <p:nvPr/>
          </p:nvCxnSpPr>
          <p:spPr>
            <a:xfrm flipV="1">
              <a:off x="7876368" y="1981155"/>
              <a:ext cx="0" cy="68580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F22B78-6F1D-4E6B-80F2-293F9BB2A204}"/>
                </a:ext>
              </a:extLst>
            </p:cNvPr>
            <p:cNvCxnSpPr>
              <a:cxnSpLocks/>
            </p:cNvCxnSpPr>
            <p:nvPr/>
          </p:nvCxnSpPr>
          <p:spPr>
            <a:xfrm>
              <a:off x="7044625" y="1981155"/>
              <a:ext cx="0" cy="68580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68D8150-9441-4021-8DE7-7348AA3D5F1F}"/>
                </a:ext>
              </a:extLst>
            </p:cNvPr>
            <p:cNvCxnSpPr>
              <a:cxnSpLocks/>
            </p:cNvCxnSpPr>
            <p:nvPr/>
          </p:nvCxnSpPr>
          <p:spPr>
            <a:xfrm>
              <a:off x="7044625" y="3049809"/>
              <a:ext cx="0" cy="68580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DE829A0-79D7-4952-8375-E2E0C7391F35}"/>
                </a:ext>
              </a:extLst>
            </p:cNvPr>
            <p:cNvSpPr txBox="1"/>
            <p:nvPr/>
          </p:nvSpPr>
          <p:spPr>
            <a:xfrm>
              <a:off x="5520465" y="2009590"/>
              <a:ext cx="1092012" cy="523220"/>
            </a:xfrm>
            <a:prstGeom prst="rect">
              <a:avLst/>
            </a:prstGeom>
            <a:noFill/>
          </p:spPr>
          <p:txBody>
            <a:bodyPr wrap="square" rtlCol="0">
              <a:spAutoFit/>
            </a:bodyPr>
            <a:lstStyle/>
            <a:p>
              <a:pPr algn="ctr"/>
              <a:r>
                <a:rPr lang="en-US" i="1" dirty="0"/>
                <a:t>Traditional Design</a:t>
              </a:r>
            </a:p>
          </p:txBody>
        </p:sp>
        <p:sp>
          <p:nvSpPr>
            <p:cNvPr id="15" name="TextBox 14">
              <a:extLst>
                <a:ext uri="{FF2B5EF4-FFF2-40B4-BE49-F238E27FC236}">
                  <a16:creationId xmlns:a16="http://schemas.microsoft.com/office/drawing/2014/main" id="{B1121C07-E911-43D7-8216-A78AF791A0BC}"/>
                </a:ext>
              </a:extLst>
            </p:cNvPr>
            <p:cNvSpPr txBox="1"/>
            <p:nvPr/>
          </p:nvSpPr>
          <p:spPr>
            <a:xfrm>
              <a:off x="8119041" y="2009590"/>
              <a:ext cx="1092012" cy="523220"/>
            </a:xfrm>
            <a:prstGeom prst="rect">
              <a:avLst/>
            </a:prstGeom>
            <a:noFill/>
          </p:spPr>
          <p:txBody>
            <a:bodyPr wrap="square" rtlCol="0">
              <a:spAutoFit/>
            </a:bodyPr>
            <a:lstStyle/>
            <a:p>
              <a:pPr algn="ctr"/>
              <a:r>
                <a:rPr lang="en-US" i="1" dirty="0"/>
                <a:t>Inverse Design</a:t>
              </a:r>
            </a:p>
          </p:txBody>
        </p:sp>
      </p:grpSp>
      <p:grpSp>
        <p:nvGrpSpPr>
          <p:cNvPr id="3" name="Group 2">
            <a:extLst>
              <a:ext uri="{FF2B5EF4-FFF2-40B4-BE49-F238E27FC236}">
                <a16:creationId xmlns:a16="http://schemas.microsoft.com/office/drawing/2014/main" id="{131291FA-E9BF-4D9F-B368-030F49E7648D}"/>
              </a:ext>
            </a:extLst>
          </p:cNvPr>
          <p:cNvGrpSpPr/>
          <p:nvPr/>
        </p:nvGrpSpPr>
        <p:grpSpPr>
          <a:xfrm>
            <a:off x="2527063" y="3987542"/>
            <a:ext cx="4627700" cy="2117359"/>
            <a:chOff x="3130747" y="3987542"/>
            <a:chExt cx="4627700" cy="2117359"/>
          </a:xfrm>
        </p:grpSpPr>
        <p:pic>
          <p:nvPicPr>
            <p:cNvPr id="14" name="Picture 13">
              <a:extLst>
                <a:ext uri="{FF2B5EF4-FFF2-40B4-BE49-F238E27FC236}">
                  <a16:creationId xmlns:a16="http://schemas.microsoft.com/office/drawing/2014/main" id="{4874EC1A-7E80-4C9F-A318-8CD6713656DB}"/>
                </a:ext>
              </a:extLst>
            </p:cNvPr>
            <p:cNvPicPr>
              <a:picLocks noChangeAspect="1"/>
            </p:cNvPicPr>
            <p:nvPr/>
          </p:nvPicPr>
          <p:blipFill>
            <a:blip r:embed="rId3"/>
            <a:stretch>
              <a:fillRect/>
            </a:stretch>
          </p:blipFill>
          <p:spPr>
            <a:xfrm>
              <a:off x="3130747" y="3987542"/>
              <a:ext cx="4627700" cy="2117359"/>
            </a:xfrm>
            <a:prstGeom prst="rect">
              <a:avLst/>
            </a:prstGeom>
          </p:spPr>
        </p:pic>
        <p:sp>
          <p:nvSpPr>
            <p:cNvPr id="17" name="TextBox 16">
              <a:extLst>
                <a:ext uri="{FF2B5EF4-FFF2-40B4-BE49-F238E27FC236}">
                  <a16:creationId xmlns:a16="http://schemas.microsoft.com/office/drawing/2014/main" id="{ACD68277-5F51-449F-B060-491F82FB4634}"/>
                </a:ext>
              </a:extLst>
            </p:cNvPr>
            <p:cNvSpPr txBox="1"/>
            <p:nvPr/>
          </p:nvSpPr>
          <p:spPr>
            <a:xfrm>
              <a:off x="7283069" y="5396035"/>
              <a:ext cx="396185" cy="307777"/>
            </a:xfrm>
            <a:prstGeom prst="rect">
              <a:avLst/>
            </a:prstGeom>
            <a:solidFill>
              <a:srgbClr val="FFFFFF">
                <a:alpha val="50196"/>
              </a:srgbClr>
            </a:solidFill>
          </p:spPr>
          <p:txBody>
            <a:bodyPr wrap="square" rtlCol="0" anchor="ctr">
              <a:spAutoFit/>
            </a:bodyPr>
            <a:lstStyle/>
            <a:p>
              <a:pPr algn="ctr"/>
              <a:r>
                <a:rPr lang="en-US" dirty="0"/>
                <a:t>[2]</a:t>
              </a:r>
            </a:p>
          </p:txBody>
        </p:sp>
      </p:grpSp>
      <p:sp>
        <p:nvSpPr>
          <p:cNvPr id="16" name="Rectangle 15">
            <a:extLst>
              <a:ext uri="{FF2B5EF4-FFF2-40B4-BE49-F238E27FC236}">
                <a16:creationId xmlns:a16="http://schemas.microsoft.com/office/drawing/2014/main" id="{3ADEF61C-2659-48E4-B3D3-836DEE0F7967}"/>
              </a:ext>
            </a:extLst>
          </p:cNvPr>
          <p:cNvSpPr/>
          <p:nvPr/>
        </p:nvSpPr>
        <p:spPr>
          <a:xfrm>
            <a:off x="0" y="5933761"/>
            <a:ext cx="9144000" cy="461665"/>
          </a:xfrm>
          <a:prstGeom prst="rect">
            <a:avLst/>
          </a:prstGeom>
        </p:spPr>
        <p:txBody>
          <a:bodyPr wrap="square">
            <a:spAutoFit/>
          </a:bodyPr>
          <a:lstStyle/>
          <a:p>
            <a:r>
              <a:rPr lang="en-US" sz="800" dirty="0"/>
              <a:t>[2] Watson, J. L., </a:t>
            </a:r>
            <a:r>
              <a:rPr lang="en-US" sz="800" dirty="0" err="1"/>
              <a:t>Juergens</a:t>
            </a:r>
            <a:r>
              <a:rPr lang="en-US" sz="800" dirty="0"/>
              <a:t>, D., Bennett, N. R., </a:t>
            </a:r>
            <a:r>
              <a:rPr lang="en-US" sz="800" dirty="0" err="1"/>
              <a:t>Trippe</a:t>
            </a:r>
            <a:r>
              <a:rPr lang="en-US" sz="800" dirty="0"/>
              <a:t>, B. L., </a:t>
            </a:r>
            <a:r>
              <a:rPr lang="en-US" sz="800" dirty="0" err="1"/>
              <a:t>Yim</a:t>
            </a:r>
            <a:r>
              <a:rPr lang="en-US" sz="800" dirty="0"/>
              <a:t>, J., Eisenach, H. E., Ahern, W., Borst, A. J., </a:t>
            </a:r>
            <a:r>
              <a:rPr lang="en-US" sz="800" dirty="0" err="1"/>
              <a:t>Ragotte</a:t>
            </a:r>
            <a:r>
              <a:rPr lang="en-US" sz="800" dirty="0"/>
              <a:t>, R. J., Milles, L. F., </a:t>
            </a:r>
            <a:r>
              <a:rPr lang="en-US" sz="800" dirty="0" err="1"/>
              <a:t>Wicky</a:t>
            </a:r>
            <a:r>
              <a:rPr lang="en-US" sz="800" dirty="0"/>
              <a:t>, B. I. M., </a:t>
            </a:r>
            <a:r>
              <a:rPr lang="en-US" sz="800" dirty="0" err="1"/>
              <a:t>Hanikel</a:t>
            </a:r>
            <a:r>
              <a:rPr lang="en-US" sz="800" dirty="0"/>
              <a:t>, N., Pellock, S. J., Courbet, A., </a:t>
            </a:r>
            <a:r>
              <a:rPr lang="en-US" sz="800" dirty="0" err="1"/>
              <a:t>Sheffler</a:t>
            </a:r>
            <a:r>
              <a:rPr lang="en-US" sz="800" dirty="0"/>
              <a:t>, W., Wang, J., Venkatesh, P., Sappington, I., Torres, S. V., … Baker, D. (2023). De novo design of protein structure and function with </a:t>
            </a:r>
            <a:r>
              <a:rPr lang="en-US" sz="800" dirty="0" err="1"/>
              <a:t>RFdiffusion</a:t>
            </a:r>
            <a:r>
              <a:rPr lang="en-US" sz="800" dirty="0"/>
              <a:t>. </a:t>
            </a:r>
            <a:r>
              <a:rPr lang="en-US" sz="800" i="1" dirty="0"/>
              <a:t>Nature</a:t>
            </a:r>
            <a:r>
              <a:rPr lang="en-US" sz="800" dirty="0"/>
              <a:t>, </a:t>
            </a:r>
            <a:r>
              <a:rPr lang="en-US" sz="800" i="1" dirty="0"/>
              <a:t>620</a:t>
            </a:r>
            <a:r>
              <a:rPr lang="en-US" sz="800" dirty="0"/>
              <a:t>(7976), 1089–1100. https://doi.org/10.1038/s41586-023-06415-8</a:t>
            </a:r>
            <a:endParaRPr lang="en-US" sz="800" dirty="0">
              <a:effectLst/>
            </a:endParaRPr>
          </a:p>
        </p:txBody>
      </p:sp>
    </p:spTree>
    <p:extLst>
      <p:ext uri="{BB962C8B-B14F-4D97-AF65-F5344CB8AC3E}">
        <p14:creationId xmlns:p14="http://schemas.microsoft.com/office/powerpoint/2010/main" val="103071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28625" y="128363"/>
            <a:ext cx="8286750" cy="72072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sz="3600" dirty="0" err="1"/>
              <a:t>Rf</a:t>
            </a:r>
            <a:r>
              <a:rPr lang="en-US" sz="3600" i="1" dirty="0" err="1"/>
              <a:t>diffusion</a:t>
            </a:r>
            <a:r>
              <a:rPr lang="en-US" sz="3600" i="1" dirty="0"/>
              <a:t> </a:t>
            </a:r>
            <a:r>
              <a:rPr lang="en-US" sz="3600" dirty="0"/>
              <a:t>(</a:t>
            </a:r>
            <a:r>
              <a:rPr lang="en-US" sz="3600" dirty="0" err="1"/>
              <a:t>contd</a:t>
            </a:r>
            <a:r>
              <a:rPr lang="en-US" sz="3600" dirty="0"/>
              <a:t>)</a:t>
            </a:r>
            <a:endParaRPr sz="3600" dirty="0"/>
          </a:p>
        </p:txBody>
      </p:sp>
      <p:sp>
        <p:nvSpPr>
          <p:cNvPr id="107" name="Google Shape;107;p15"/>
          <p:cNvSpPr txBox="1">
            <a:spLocks noGrp="1"/>
          </p:cNvSpPr>
          <p:nvPr>
            <p:ph type="body" idx="1"/>
          </p:nvPr>
        </p:nvSpPr>
        <p:spPr>
          <a:xfrm>
            <a:off x="628650" y="914400"/>
            <a:ext cx="3856141" cy="5262563"/>
          </a:xfrm>
          <a:prstGeom prst="rect">
            <a:avLst/>
          </a:prstGeom>
          <a:noFill/>
          <a:ln>
            <a:noFill/>
          </a:ln>
        </p:spPr>
        <p:txBody>
          <a:bodyPr spcFirstLastPara="1" wrap="square" lIns="91425" tIns="45700" rIns="91425" bIns="45700" anchor="t" anchorCtr="0">
            <a:noAutofit/>
          </a:bodyPr>
          <a:lstStyle/>
          <a:p>
            <a:pPr marL="228600" indent="-228600">
              <a:spcBef>
                <a:spcPts val="0"/>
              </a:spcBef>
            </a:pPr>
            <a:r>
              <a:rPr lang="en-US" sz="2000" dirty="0"/>
              <a:t>Generate a set of </a:t>
            </a:r>
            <a:r>
              <a:rPr lang="en-US" sz="2000" i="1" dirty="0"/>
              <a:t>unrelated</a:t>
            </a:r>
            <a:r>
              <a:rPr lang="en-US" sz="2000" dirty="0"/>
              <a:t> structures</a:t>
            </a:r>
          </a:p>
          <a:p>
            <a:pPr marL="228600" lvl="0" indent="-228600" algn="l" rtl="0">
              <a:lnSpc>
                <a:spcPct val="90000"/>
              </a:lnSpc>
              <a:spcBef>
                <a:spcPts val="0"/>
              </a:spcBef>
              <a:spcAft>
                <a:spcPts val="0"/>
              </a:spcAft>
              <a:buClr>
                <a:schemeClr val="dk1"/>
              </a:buClr>
              <a:buSzPts val="2800"/>
              <a:buChar char="•"/>
            </a:pPr>
            <a:r>
              <a:rPr lang="en-US" sz="2000" dirty="0"/>
              <a:t>If we start with random noise, how do we design anything purposefully?</a:t>
            </a:r>
          </a:p>
          <a:p>
            <a:pPr marL="228600" lvl="0" indent="-228600" algn="l" rtl="0">
              <a:lnSpc>
                <a:spcPct val="90000"/>
              </a:lnSpc>
              <a:spcBef>
                <a:spcPts val="0"/>
              </a:spcBef>
              <a:spcAft>
                <a:spcPts val="0"/>
              </a:spcAft>
              <a:buClr>
                <a:schemeClr val="dk1"/>
              </a:buClr>
              <a:buSzPts val="2800"/>
              <a:buChar char="•"/>
            </a:pPr>
            <a:r>
              <a:rPr lang="en-US" sz="2000" dirty="0"/>
              <a:t>Give the model a variety of inputs</a:t>
            </a:r>
          </a:p>
          <a:p>
            <a:pPr marL="685800" lvl="1" indent="-228600">
              <a:spcBef>
                <a:spcPts val="0"/>
              </a:spcBef>
              <a:buSzPts val="2800"/>
            </a:pPr>
            <a:r>
              <a:rPr lang="en-US" sz="1600" dirty="0"/>
              <a:t>Sort of like providing an image that is partially blurry</a:t>
            </a:r>
            <a:endParaRPr lang="en-US" sz="100" dirty="0"/>
          </a:p>
          <a:p>
            <a:pPr marL="685800" lvl="1" indent="-228600">
              <a:spcBef>
                <a:spcPts val="0"/>
              </a:spcBef>
            </a:pPr>
            <a:endParaRPr sz="1600" dirty="0"/>
          </a:p>
        </p:txBody>
      </p:sp>
      <p:sp>
        <p:nvSpPr>
          <p:cNvPr id="108" name="Google Shape;108;p15"/>
          <p:cNvSpPr txBox="1">
            <a:spLocks noGrp="1"/>
          </p:cNvSpPr>
          <p:nvPr>
            <p:ph type="sldNum" idx="12"/>
          </p:nvPr>
        </p:nvSpPr>
        <p:spPr>
          <a:xfrm>
            <a:off x="8001000" y="6425924"/>
            <a:ext cx="5143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2" name="Picture 1">
            <a:extLst>
              <a:ext uri="{FF2B5EF4-FFF2-40B4-BE49-F238E27FC236}">
                <a16:creationId xmlns:a16="http://schemas.microsoft.com/office/drawing/2014/main" id="{63F51601-75B1-4F41-BF8D-D354B9A6B8E8}"/>
              </a:ext>
            </a:extLst>
          </p:cNvPr>
          <p:cNvPicPr>
            <a:picLocks noChangeAspect="1"/>
          </p:cNvPicPr>
          <p:nvPr/>
        </p:nvPicPr>
        <p:blipFill>
          <a:blip r:embed="rId3"/>
          <a:stretch>
            <a:fillRect/>
          </a:stretch>
        </p:blipFill>
        <p:spPr>
          <a:xfrm>
            <a:off x="4659209" y="1050010"/>
            <a:ext cx="3856141" cy="4757980"/>
          </a:xfrm>
          <a:prstGeom prst="rect">
            <a:avLst/>
          </a:prstGeom>
        </p:spPr>
      </p:pic>
      <p:sp>
        <p:nvSpPr>
          <p:cNvPr id="6" name="Rectangle 5">
            <a:extLst>
              <a:ext uri="{FF2B5EF4-FFF2-40B4-BE49-F238E27FC236}">
                <a16:creationId xmlns:a16="http://schemas.microsoft.com/office/drawing/2014/main" id="{C2926483-A50C-4627-9130-9110CC259446}"/>
              </a:ext>
            </a:extLst>
          </p:cNvPr>
          <p:cNvSpPr/>
          <p:nvPr/>
        </p:nvSpPr>
        <p:spPr>
          <a:xfrm>
            <a:off x="0" y="5933761"/>
            <a:ext cx="9144000" cy="461665"/>
          </a:xfrm>
          <a:prstGeom prst="rect">
            <a:avLst/>
          </a:prstGeom>
        </p:spPr>
        <p:txBody>
          <a:bodyPr wrap="square">
            <a:spAutoFit/>
          </a:bodyPr>
          <a:lstStyle/>
          <a:p>
            <a:r>
              <a:rPr lang="en-US" sz="800" dirty="0"/>
              <a:t>[2] Watson, J. L., </a:t>
            </a:r>
            <a:r>
              <a:rPr lang="en-US" sz="800" dirty="0" err="1"/>
              <a:t>Juergens</a:t>
            </a:r>
            <a:r>
              <a:rPr lang="en-US" sz="800" dirty="0"/>
              <a:t>, D., Bennett, N. R., </a:t>
            </a:r>
            <a:r>
              <a:rPr lang="en-US" sz="800" dirty="0" err="1"/>
              <a:t>Trippe</a:t>
            </a:r>
            <a:r>
              <a:rPr lang="en-US" sz="800" dirty="0"/>
              <a:t>, B. L., </a:t>
            </a:r>
            <a:r>
              <a:rPr lang="en-US" sz="800" dirty="0" err="1"/>
              <a:t>Yim</a:t>
            </a:r>
            <a:r>
              <a:rPr lang="en-US" sz="800" dirty="0"/>
              <a:t>, J., Eisenach, H. E., Ahern, W., Borst, A. J., </a:t>
            </a:r>
            <a:r>
              <a:rPr lang="en-US" sz="800" dirty="0" err="1"/>
              <a:t>Ragotte</a:t>
            </a:r>
            <a:r>
              <a:rPr lang="en-US" sz="800" dirty="0"/>
              <a:t>, R. J., Milles, L. F., </a:t>
            </a:r>
            <a:r>
              <a:rPr lang="en-US" sz="800" dirty="0" err="1"/>
              <a:t>Wicky</a:t>
            </a:r>
            <a:r>
              <a:rPr lang="en-US" sz="800" dirty="0"/>
              <a:t>, B. I. M., </a:t>
            </a:r>
            <a:r>
              <a:rPr lang="en-US" sz="800" dirty="0" err="1"/>
              <a:t>Hanikel</a:t>
            </a:r>
            <a:r>
              <a:rPr lang="en-US" sz="800" dirty="0"/>
              <a:t>, N., Pellock, S. J., Courbet, A., </a:t>
            </a:r>
            <a:r>
              <a:rPr lang="en-US" sz="800" dirty="0" err="1"/>
              <a:t>Sheffler</a:t>
            </a:r>
            <a:r>
              <a:rPr lang="en-US" sz="800" dirty="0"/>
              <a:t>, W., Wang, J., Venkatesh, P., Sappington, I., Torres, S. V., … Baker, D. (2023). De novo design of protein structure and function with </a:t>
            </a:r>
            <a:r>
              <a:rPr lang="en-US" sz="800" dirty="0" err="1"/>
              <a:t>RFdiffusion</a:t>
            </a:r>
            <a:r>
              <a:rPr lang="en-US" sz="800" dirty="0"/>
              <a:t>. </a:t>
            </a:r>
            <a:r>
              <a:rPr lang="en-US" sz="800" i="1" dirty="0"/>
              <a:t>Nature</a:t>
            </a:r>
            <a:r>
              <a:rPr lang="en-US" sz="800" dirty="0"/>
              <a:t>, </a:t>
            </a:r>
            <a:r>
              <a:rPr lang="en-US" sz="800" i="1" dirty="0"/>
              <a:t>620</a:t>
            </a:r>
            <a:r>
              <a:rPr lang="en-US" sz="800" dirty="0"/>
              <a:t>(7976), 1089–1100. https://doi.org/10.1038/s41586-023-06415-8</a:t>
            </a:r>
            <a:endParaRPr lang="en-US" sz="800" dirty="0">
              <a:effectLst/>
            </a:endParaRPr>
          </a:p>
        </p:txBody>
      </p:sp>
      <p:sp>
        <p:nvSpPr>
          <p:cNvPr id="7" name="TextBox 6">
            <a:extLst>
              <a:ext uri="{FF2B5EF4-FFF2-40B4-BE49-F238E27FC236}">
                <a16:creationId xmlns:a16="http://schemas.microsoft.com/office/drawing/2014/main" id="{BC8B72EA-EF90-44F3-91F6-DA6DAA866AAF}"/>
              </a:ext>
            </a:extLst>
          </p:cNvPr>
          <p:cNvSpPr txBox="1"/>
          <p:nvPr/>
        </p:nvSpPr>
        <p:spPr>
          <a:xfrm>
            <a:off x="8668490" y="1296573"/>
            <a:ext cx="396185" cy="307777"/>
          </a:xfrm>
          <a:prstGeom prst="rect">
            <a:avLst/>
          </a:prstGeom>
          <a:solidFill>
            <a:srgbClr val="FFFFFF">
              <a:alpha val="50196"/>
            </a:srgbClr>
          </a:solidFill>
        </p:spPr>
        <p:txBody>
          <a:bodyPr wrap="square" rtlCol="0" anchor="ctr">
            <a:spAutoFit/>
          </a:bodyPr>
          <a:lstStyle/>
          <a:p>
            <a:pPr algn="ctr"/>
            <a:r>
              <a:rPr lang="en-US" dirty="0"/>
              <a:t>[2]</a:t>
            </a:r>
          </a:p>
        </p:txBody>
      </p:sp>
    </p:spTree>
    <p:extLst>
      <p:ext uri="{BB962C8B-B14F-4D97-AF65-F5344CB8AC3E}">
        <p14:creationId xmlns:p14="http://schemas.microsoft.com/office/powerpoint/2010/main" val="355790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7" name="Picture 16">
            <a:extLst>
              <a:ext uri="{FF2B5EF4-FFF2-40B4-BE49-F238E27FC236}">
                <a16:creationId xmlns:a16="http://schemas.microsoft.com/office/drawing/2014/main" id="{89078A46-C472-4297-8595-D165672AD27F}"/>
              </a:ext>
            </a:extLst>
          </p:cNvPr>
          <p:cNvPicPr>
            <a:picLocks noChangeAspect="1"/>
          </p:cNvPicPr>
          <p:nvPr/>
        </p:nvPicPr>
        <p:blipFill>
          <a:blip r:embed="rId3"/>
          <a:stretch>
            <a:fillRect/>
          </a:stretch>
        </p:blipFill>
        <p:spPr>
          <a:xfrm>
            <a:off x="2575427" y="3859420"/>
            <a:ext cx="1912711" cy="2146199"/>
          </a:xfrm>
          <a:prstGeom prst="rect">
            <a:avLst/>
          </a:prstGeom>
        </p:spPr>
      </p:pic>
      <p:sp>
        <p:nvSpPr>
          <p:cNvPr id="28" name="TextBox 27">
            <a:extLst>
              <a:ext uri="{FF2B5EF4-FFF2-40B4-BE49-F238E27FC236}">
                <a16:creationId xmlns:a16="http://schemas.microsoft.com/office/drawing/2014/main" id="{AB9FC606-493D-4CA5-9957-F6C85F6E206C}"/>
              </a:ext>
            </a:extLst>
          </p:cNvPr>
          <p:cNvSpPr txBox="1"/>
          <p:nvPr/>
        </p:nvSpPr>
        <p:spPr>
          <a:xfrm>
            <a:off x="7200" y="3761246"/>
            <a:ext cx="4728630" cy="307777"/>
          </a:xfrm>
          <a:prstGeom prst="rect">
            <a:avLst/>
          </a:prstGeom>
          <a:noFill/>
        </p:spPr>
        <p:txBody>
          <a:bodyPr wrap="square" rtlCol="0">
            <a:spAutoFit/>
          </a:bodyPr>
          <a:lstStyle/>
          <a:p>
            <a:r>
              <a:rPr lang="en-US" dirty="0"/>
              <a:t>From </a:t>
            </a:r>
            <a:r>
              <a:rPr lang="en-US" dirty="0" err="1"/>
              <a:t>ProteinMPNN</a:t>
            </a:r>
            <a:r>
              <a:rPr lang="en-US" dirty="0"/>
              <a:t> and AF: AA Sequence and structure</a:t>
            </a:r>
          </a:p>
        </p:txBody>
      </p:sp>
      <p:sp>
        <p:nvSpPr>
          <p:cNvPr id="106" name="Google Shape;106;p15"/>
          <p:cNvSpPr txBox="1">
            <a:spLocks noGrp="1"/>
          </p:cNvSpPr>
          <p:nvPr>
            <p:ph type="title"/>
          </p:nvPr>
        </p:nvSpPr>
        <p:spPr>
          <a:xfrm>
            <a:off x="428625" y="128363"/>
            <a:ext cx="8286750" cy="72072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sz="3600" dirty="0"/>
              <a:t>Let’s try it</a:t>
            </a:r>
            <a:endParaRPr sz="3600" dirty="0"/>
          </a:p>
        </p:txBody>
      </p:sp>
      <p:sp>
        <p:nvSpPr>
          <p:cNvPr id="107" name="Google Shape;107;p15"/>
          <p:cNvSpPr txBox="1">
            <a:spLocks noGrp="1"/>
          </p:cNvSpPr>
          <p:nvPr>
            <p:ph type="body" idx="1"/>
          </p:nvPr>
        </p:nvSpPr>
        <p:spPr>
          <a:xfrm>
            <a:off x="628650" y="914400"/>
            <a:ext cx="7886700" cy="526256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sz="2000" dirty="0"/>
              <a:t>Generating some unconditional monomers 200AA in length [3]:</a:t>
            </a:r>
          </a:p>
        </p:txBody>
      </p:sp>
      <p:sp>
        <p:nvSpPr>
          <p:cNvPr id="108" name="Google Shape;108;p15"/>
          <p:cNvSpPr txBox="1">
            <a:spLocks noGrp="1"/>
          </p:cNvSpPr>
          <p:nvPr>
            <p:ph type="sldNum" idx="12"/>
          </p:nvPr>
        </p:nvSpPr>
        <p:spPr>
          <a:xfrm>
            <a:off x="8001000" y="6425924"/>
            <a:ext cx="5143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pSp>
        <p:nvGrpSpPr>
          <p:cNvPr id="7" name="Group 6">
            <a:extLst>
              <a:ext uri="{FF2B5EF4-FFF2-40B4-BE49-F238E27FC236}">
                <a16:creationId xmlns:a16="http://schemas.microsoft.com/office/drawing/2014/main" id="{0118EBFF-F411-4884-B9E4-671470381B80}"/>
              </a:ext>
            </a:extLst>
          </p:cNvPr>
          <p:cNvGrpSpPr>
            <a:grpSpLocks noChangeAspect="1"/>
          </p:cNvGrpSpPr>
          <p:nvPr/>
        </p:nvGrpSpPr>
        <p:grpSpPr>
          <a:xfrm>
            <a:off x="2810780" y="1472824"/>
            <a:ext cx="1874130" cy="1865894"/>
            <a:chOff x="2760379" y="1426329"/>
            <a:chExt cx="2144835" cy="2135409"/>
          </a:xfrm>
        </p:grpSpPr>
        <p:pic>
          <p:nvPicPr>
            <p:cNvPr id="3" name="Picture 2">
              <a:extLst>
                <a:ext uri="{FF2B5EF4-FFF2-40B4-BE49-F238E27FC236}">
                  <a16:creationId xmlns:a16="http://schemas.microsoft.com/office/drawing/2014/main" id="{DA881274-1D9F-455A-9720-C8D1F8DF5042}"/>
                </a:ext>
              </a:extLst>
            </p:cNvPr>
            <p:cNvPicPr>
              <a:picLocks noChangeAspect="1"/>
            </p:cNvPicPr>
            <p:nvPr/>
          </p:nvPicPr>
          <p:blipFill rotWithShape="1">
            <a:blip r:embed="rId4"/>
            <a:srcRect l="8017" r="3985"/>
            <a:stretch/>
          </p:blipFill>
          <p:spPr>
            <a:xfrm>
              <a:off x="2922003" y="1568201"/>
              <a:ext cx="1983211" cy="1993537"/>
            </a:xfrm>
            <a:prstGeom prst="rect">
              <a:avLst/>
            </a:prstGeom>
          </p:spPr>
        </p:pic>
        <p:sp>
          <p:nvSpPr>
            <p:cNvPr id="6" name="Rectangle 5">
              <a:extLst>
                <a:ext uri="{FF2B5EF4-FFF2-40B4-BE49-F238E27FC236}">
                  <a16:creationId xmlns:a16="http://schemas.microsoft.com/office/drawing/2014/main" id="{CD7C3B1F-0177-45E8-8E06-D8FBF3EC94BE}"/>
                </a:ext>
              </a:extLst>
            </p:cNvPr>
            <p:cNvSpPr/>
            <p:nvPr/>
          </p:nvSpPr>
          <p:spPr>
            <a:xfrm>
              <a:off x="2760379" y="1426329"/>
              <a:ext cx="1195240" cy="1552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A96AFCA9-0562-45EF-A5D6-5AC9175BE15B}"/>
              </a:ext>
            </a:extLst>
          </p:cNvPr>
          <p:cNvPicPr>
            <a:picLocks noChangeAspect="1"/>
          </p:cNvPicPr>
          <p:nvPr/>
        </p:nvPicPr>
        <p:blipFill rotWithShape="1">
          <a:blip r:embed="rId5"/>
          <a:srcRect l="4612" t="6676" r="5036" b="12467"/>
          <a:stretch/>
        </p:blipFill>
        <p:spPr>
          <a:xfrm>
            <a:off x="287060" y="1706990"/>
            <a:ext cx="2344866" cy="1702715"/>
          </a:xfrm>
          <a:prstGeom prst="rect">
            <a:avLst/>
          </a:prstGeom>
        </p:spPr>
      </p:pic>
      <p:pic>
        <p:nvPicPr>
          <p:cNvPr id="4" name="Picture 3">
            <a:extLst>
              <a:ext uri="{FF2B5EF4-FFF2-40B4-BE49-F238E27FC236}">
                <a16:creationId xmlns:a16="http://schemas.microsoft.com/office/drawing/2014/main" id="{C9EEE293-B10C-4586-A05B-6FB30E800ADB}"/>
              </a:ext>
            </a:extLst>
          </p:cNvPr>
          <p:cNvPicPr>
            <a:picLocks noChangeAspect="1"/>
          </p:cNvPicPr>
          <p:nvPr/>
        </p:nvPicPr>
        <p:blipFill rotWithShape="1">
          <a:blip r:embed="rId6"/>
          <a:srcRect l="2310" r="6163"/>
          <a:stretch/>
        </p:blipFill>
        <p:spPr>
          <a:xfrm>
            <a:off x="4923419" y="2116438"/>
            <a:ext cx="1984418" cy="1303512"/>
          </a:xfrm>
          <a:prstGeom prst="rect">
            <a:avLst/>
          </a:prstGeom>
        </p:spPr>
      </p:pic>
      <p:pic>
        <p:nvPicPr>
          <p:cNvPr id="5" name="Picture 4">
            <a:extLst>
              <a:ext uri="{FF2B5EF4-FFF2-40B4-BE49-F238E27FC236}">
                <a16:creationId xmlns:a16="http://schemas.microsoft.com/office/drawing/2014/main" id="{83D182C3-50BF-477D-BF63-ADB07728118A}"/>
              </a:ext>
            </a:extLst>
          </p:cNvPr>
          <p:cNvPicPr>
            <a:picLocks noChangeAspect="1"/>
          </p:cNvPicPr>
          <p:nvPr/>
        </p:nvPicPr>
        <p:blipFill rotWithShape="1">
          <a:blip r:embed="rId7"/>
          <a:srcRect l="2647" r="7167"/>
          <a:stretch/>
        </p:blipFill>
        <p:spPr>
          <a:xfrm>
            <a:off x="7167875" y="1496171"/>
            <a:ext cx="1720419" cy="1915699"/>
          </a:xfrm>
          <a:prstGeom prst="rect">
            <a:avLst/>
          </a:prstGeom>
        </p:spPr>
      </p:pic>
      <p:sp>
        <p:nvSpPr>
          <p:cNvPr id="8" name="Rectangle 7">
            <a:extLst>
              <a:ext uri="{FF2B5EF4-FFF2-40B4-BE49-F238E27FC236}">
                <a16:creationId xmlns:a16="http://schemas.microsoft.com/office/drawing/2014/main" id="{CF56F2F0-7E69-426B-B63D-98949CECA398}"/>
              </a:ext>
            </a:extLst>
          </p:cNvPr>
          <p:cNvSpPr/>
          <p:nvPr/>
        </p:nvSpPr>
        <p:spPr>
          <a:xfrm>
            <a:off x="-46067" y="6144025"/>
            <a:ext cx="5097462" cy="215444"/>
          </a:xfrm>
          <a:prstGeom prst="rect">
            <a:avLst/>
          </a:prstGeom>
        </p:spPr>
        <p:txBody>
          <a:bodyPr wrap="square">
            <a:spAutoFit/>
          </a:bodyPr>
          <a:lstStyle/>
          <a:p>
            <a:r>
              <a:rPr lang="en-US" sz="800" dirty="0"/>
              <a:t>[3] https://colab.research.google.com/github/sokrypton/ColabDesign/blob/v1.1.1/rf/examples/diffusion.ipynb</a:t>
            </a:r>
          </a:p>
        </p:txBody>
      </p:sp>
      <p:sp>
        <p:nvSpPr>
          <p:cNvPr id="9" name="TextBox 8">
            <a:extLst>
              <a:ext uri="{FF2B5EF4-FFF2-40B4-BE49-F238E27FC236}">
                <a16:creationId xmlns:a16="http://schemas.microsoft.com/office/drawing/2014/main" id="{B0C5917D-7793-4C7B-9FC3-9203BDAA3D68}"/>
              </a:ext>
            </a:extLst>
          </p:cNvPr>
          <p:cNvSpPr txBox="1"/>
          <p:nvPr/>
        </p:nvSpPr>
        <p:spPr>
          <a:xfrm>
            <a:off x="108487" y="1381946"/>
            <a:ext cx="7005078" cy="307777"/>
          </a:xfrm>
          <a:prstGeom prst="rect">
            <a:avLst/>
          </a:prstGeom>
          <a:noFill/>
        </p:spPr>
        <p:txBody>
          <a:bodyPr wrap="square" rtlCol="0">
            <a:spAutoFit/>
          </a:bodyPr>
          <a:lstStyle/>
          <a:p>
            <a:r>
              <a:rPr lang="en-US" dirty="0"/>
              <a:t>From </a:t>
            </a:r>
            <a:r>
              <a:rPr lang="en-US" dirty="0" err="1"/>
              <a:t>Rf</a:t>
            </a:r>
            <a:r>
              <a:rPr lang="en-US" i="1" dirty="0" err="1"/>
              <a:t>diffusion</a:t>
            </a:r>
            <a:r>
              <a:rPr lang="en-US" dirty="0"/>
              <a:t>: backbone’s spatial arrangement, but left as pure glycine template</a:t>
            </a:r>
          </a:p>
        </p:txBody>
      </p:sp>
      <p:sp>
        <p:nvSpPr>
          <p:cNvPr id="10" name="TextBox 9">
            <a:extLst>
              <a:ext uri="{FF2B5EF4-FFF2-40B4-BE49-F238E27FC236}">
                <a16:creationId xmlns:a16="http://schemas.microsoft.com/office/drawing/2014/main" id="{308464B9-1512-4E13-8215-0B828D42A1BC}"/>
              </a:ext>
            </a:extLst>
          </p:cNvPr>
          <p:cNvSpPr txBox="1"/>
          <p:nvPr/>
        </p:nvSpPr>
        <p:spPr>
          <a:xfrm>
            <a:off x="4828755" y="5984929"/>
            <a:ext cx="4387808" cy="400110"/>
          </a:xfrm>
          <a:prstGeom prst="rect">
            <a:avLst/>
          </a:prstGeom>
          <a:noFill/>
        </p:spPr>
        <p:txBody>
          <a:bodyPr wrap="square" rtlCol="0">
            <a:spAutoFit/>
          </a:bodyPr>
          <a:lstStyle/>
          <a:p>
            <a:r>
              <a:rPr lang="en-US" sz="2000" dirty="0"/>
              <a:t>Yup, those sure do look like proteins!</a:t>
            </a:r>
          </a:p>
        </p:txBody>
      </p:sp>
      <p:pic>
        <p:nvPicPr>
          <p:cNvPr id="16" name="Picture 15">
            <a:extLst>
              <a:ext uri="{FF2B5EF4-FFF2-40B4-BE49-F238E27FC236}">
                <a16:creationId xmlns:a16="http://schemas.microsoft.com/office/drawing/2014/main" id="{B760D475-E1BE-4B38-A24C-FACEFB528D1D}"/>
              </a:ext>
            </a:extLst>
          </p:cNvPr>
          <p:cNvPicPr>
            <a:picLocks noChangeAspect="1"/>
          </p:cNvPicPr>
          <p:nvPr/>
        </p:nvPicPr>
        <p:blipFill>
          <a:blip r:embed="rId8"/>
          <a:stretch>
            <a:fillRect/>
          </a:stretch>
        </p:blipFill>
        <p:spPr>
          <a:xfrm>
            <a:off x="514311" y="3987309"/>
            <a:ext cx="1976758" cy="1730002"/>
          </a:xfrm>
          <a:prstGeom prst="rect">
            <a:avLst/>
          </a:prstGeom>
        </p:spPr>
      </p:pic>
      <p:pic>
        <p:nvPicPr>
          <p:cNvPr id="18" name="Picture 17">
            <a:extLst>
              <a:ext uri="{FF2B5EF4-FFF2-40B4-BE49-F238E27FC236}">
                <a16:creationId xmlns:a16="http://schemas.microsoft.com/office/drawing/2014/main" id="{6BD358DA-8988-4BA1-81E6-1FB8F9A87CDD}"/>
              </a:ext>
            </a:extLst>
          </p:cNvPr>
          <p:cNvPicPr>
            <a:picLocks noChangeAspect="1"/>
          </p:cNvPicPr>
          <p:nvPr/>
        </p:nvPicPr>
        <p:blipFill rotWithShape="1">
          <a:blip r:embed="rId9"/>
          <a:srcRect l="4999" r="3275"/>
          <a:stretch/>
        </p:blipFill>
        <p:spPr>
          <a:xfrm>
            <a:off x="4641971" y="4195377"/>
            <a:ext cx="2598436" cy="1472299"/>
          </a:xfrm>
          <a:prstGeom prst="rect">
            <a:avLst/>
          </a:prstGeom>
        </p:spPr>
      </p:pic>
      <p:pic>
        <p:nvPicPr>
          <p:cNvPr id="19" name="Picture 18">
            <a:extLst>
              <a:ext uri="{FF2B5EF4-FFF2-40B4-BE49-F238E27FC236}">
                <a16:creationId xmlns:a16="http://schemas.microsoft.com/office/drawing/2014/main" id="{533059CE-E428-4617-AECA-8DD84420C5C3}"/>
              </a:ext>
            </a:extLst>
          </p:cNvPr>
          <p:cNvPicPr>
            <a:picLocks noChangeAspect="1"/>
          </p:cNvPicPr>
          <p:nvPr/>
        </p:nvPicPr>
        <p:blipFill rotWithShape="1">
          <a:blip r:embed="rId10"/>
          <a:srcRect l="7270" r="5181"/>
          <a:stretch/>
        </p:blipFill>
        <p:spPr>
          <a:xfrm>
            <a:off x="7341739" y="4178580"/>
            <a:ext cx="1749182" cy="1600894"/>
          </a:xfrm>
          <a:prstGeom prst="rect">
            <a:avLst/>
          </a:prstGeom>
        </p:spPr>
      </p:pic>
      <p:cxnSp>
        <p:nvCxnSpPr>
          <p:cNvPr id="13" name="Straight Arrow Connector 12">
            <a:extLst>
              <a:ext uri="{FF2B5EF4-FFF2-40B4-BE49-F238E27FC236}">
                <a16:creationId xmlns:a16="http://schemas.microsoft.com/office/drawing/2014/main" id="{1A994EB3-4407-4B1A-BD44-1A551E624B11}"/>
              </a:ext>
            </a:extLst>
          </p:cNvPr>
          <p:cNvCxnSpPr>
            <a:cxnSpLocks/>
          </p:cNvCxnSpPr>
          <p:nvPr/>
        </p:nvCxnSpPr>
        <p:spPr>
          <a:xfrm>
            <a:off x="4031968" y="3328202"/>
            <a:ext cx="0" cy="36576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B3E5C9A-C8D2-4CB1-90D9-C2F290AC5A1B}"/>
              </a:ext>
            </a:extLst>
          </p:cNvPr>
          <p:cNvCxnSpPr>
            <a:cxnSpLocks/>
          </p:cNvCxnSpPr>
          <p:nvPr/>
        </p:nvCxnSpPr>
        <p:spPr>
          <a:xfrm>
            <a:off x="5916790" y="3328202"/>
            <a:ext cx="0" cy="36576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5E2AC5-D410-43D0-AEB5-C7A771C89F22}"/>
              </a:ext>
            </a:extLst>
          </p:cNvPr>
          <p:cNvCxnSpPr>
            <a:cxnSpLocks/>
          </p:cNvCxnSpPr>
          <p:nvPr/>
        </p:nvCxnSpPr>
        <p:spPr>
          <a:xfrm>
            <a:off x="8204567" y="3328202"/>
            <a:ext cx="0" cy="36576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F51CD3A-4B29-4866-A313-10774AEED17C}"/>
              </a:ext>
            </a:extLst>
          </p:cNvPr>
          <p:cNvCxnSpPr>
            <a:cxnSpLocks/>
          </p:cNvCxnSpPr>
          <p:nvPr/>
        </p:nvCxnSpPr>
        <p:spPr>
          <a:xfrm>
            <a:off x="1217250" y="3328202"/>
            <a:ext cx="0" cy="36576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248CAAF-1721-4F95-A19A-94D36A9389EC}"/>
              </a:ext>
            </a:extLst>
          </p:cNvPr>
          <p:cNvSpPr/>
          <p:nvPr/>
        </p:nvSpPr>
        <p:spPr>
          <a:xfrm>
            <a:off x="386293" y="5720117"/>
            <a:ext cx="1210588" cy="307777"/>
          </a:xfrm>
          <a:prstGeom prst="rect">
            <a:avLst/>
          </a:prstGeom>
        </p:spPr>
        <p:txBody>
          <a:bodyPr wrap="none">
            <a:spAutoFit/>
          </a:bodyPr>
          <a:lstStyle/>
          <a:p>
            <a:r>
              <a:rPr lang="en-US" dirty="0"/>
              <a:t>RMSD:3.153</a:t>
            </a:r>
          </a:p>
        </p:txBody>
      </p:sp>
      <p:sp>
        <p:nvSpPr>
          <p:cNvPr id="22" name="Rectangle 21">
            <a:extLst>
              <a:ext uri="{FF2B5EF4-FFF2-40B4-BE49-F238E27FC236}">
                <a16:creationId xmlns:a16="http://schemas.microsoft.com/office/drawing/2014/main" id="{23A6D3AA-0ED7-4597-A761-99A75D4442B2}"/>
              </a:ext>
            </a:extLst>
          </p:cNvPr>
          <p:cNvSpPr/>
          <p:nvPr/>
        </p:nvSpPr>
        <p:spPr>
          <a:xfrm>
            <a:off x="2746585" y="5720117"/>
            <a:ext cx="1210588" cy="307777"/>
          </a:xfrm>
          <a:prstGeom prst="rect">
            <a:avLst/>
          </a:prstGeom>
        </p:spPr>
        <p:txBody>
          <a:bodyPr wrap="none">
            <a:spAutoFit/>
          </a:bodyPr>
          <a:lstStyle/>
          <a:p>
            <a:r>
              <a:rPr lang="en-US" dirty="0"/>
              <a:t>RMSD:8.432</a:t>
            </a:r>
          </a:p>
        </p:txBody>
      </p:sp>
      <p:sp>
        <p:nvSpPr>
          <p:cNvPr id="23" name="Rectangle 22">
            <a:extLst>
              <a:ext uri="{FF2B5EF4-FFF2-40B4-BE49-F238E27FC236}">
                <a16:creationId xmlns:a16="http://schemas.microsoft.com/office/drawing/2014/main" id="{4F352812-517F-4EE5-9B29-588328D8C1A8}"/>
              </a:ext>
            </a:extLst>
          </p:cNvPr>
          <p:cNvSpPr/>
          <p:nvPr/>
        </p:nvSpPr>
        <p:spPr>
          <a:xfrm>
            <a:off x="4735830" y="5720117"/>
            <a:ext cx="1210588" cy="307777"/>
          </a:xfrm>
          <a:prstGeom prst="rect">
            <a:avLst/>
          </a:prstGeom>
        </p:spPr>
        <p:txBody>
          <a:bodyPr wrap="none">
            <a:spAutoFit/>
          </a:bodyPr>
          <a:lstStyle/>
          <a:p>
            <a:r>
              <a:rPr lang="en-US" dirty="0"/>
              <a:t>RMSD:2.260</a:t>
            </a:r>
          </a:p>
        </p:txBody>
      </p:sp>
      <p:sp>
        <p:nvSpPr>
          <p:cNvPr id="24" name="Rectangle 23">
            <a:extLst>
              <a:ext uri="{FF2B5EF4-FFF2-40B4-BE49-F238E27FC236}">
                <a16:creationId xmlns:a16="http://schemas.microsoft.com/office/drawing/2014/main" id="{EEDD34F2-5338-4D04-A4F1-69789FB604F3}"/>
              </a:ext>
            </a:extLst>
          </p:cNvPr>
          <p:cNvSpPr/>
          <p:nvPr/>
        </p:nvSpPr>
        <p:spPr>
          <a:xfrm>
            <a:off x="7301906" y="5720117"/>
            <a:ext cx="1210588" cy="307777"/>
          </a:xfrm>
          <a:prstGeom prst="rect">
            <a:avLst/>
          </a:prstGeom>
        </p:spPr>
        <p:txBody>
          <a:bodyPr wrap="none">
            <a:spAutoFit/>
          </a:bodyPr>
          <a:lstStyle/>
          <a:p>
            <a:r>
              <a:rPr lang="en-US" dirty="0"/>
              <a:t>RMSD:1.518</a:t>
            </a:r>
          </a:p>
        </p:txBody>
      </p:sp>
    </p:spTree>
    <p:extLst>
      <p:ext uri="{BB962C8B-B14F-4D97-AF65-F5344CB8AC3E}">
        <p14:creationId xmlns:p14="http://schemas.microsoft.com/office/powerpoint/2010/main" val="386514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28625" y="128363"/>
            <a:ext cx="8286750" cy="72072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sz="3600" dirty="0"/>
              <a:t>Rubisco</a:t>
            </a:r>
            <a:endParaRPr sz="3600" dirty="0"/>
          </a:p>
        </p:txBody>
      </p:sp>
      <p:sp>
        <p:nvSpPr>
          <p:cNvPr id="107" name="Google Shape;107;p15"/>
          <p:cNvSpPr txBox="1">
            <a:spLocks noGrp="1"/>
          </p:cNvSpPr>
          <p:nvPr>
            <p:ph type="body" idx="1"/>
          </p:nvPr>
        </p:nvSpPr>
        <p:spPr>
          <a:xfrm>
            <a:off x="4219932" y="1605880"/>
            <a:ext cx="4761535" cy="3010277"/>
          </a:xfrm>
          <a:prstGeom prst="rect">
            <a:avLst/>
          </a:prstGeom>
          <a:noFill/>
          <a:ln>
            <a:noFill/>
          </a:ln>
        </p:spPr>
        <p:txBody>
          <a:bodyPr spcFirstLastPara="1" wrap="square" lIns="91425" tIns="45700" rIns="91425" bIns="45700" anchor="t" anchorCtr="0">
            <a:noAutofit/>
          </a:bodyPr>
          <a:lstStyle/>
          <a:p>
            <a:pPr marL="228600" indent="-228600">
              <a:spcBef>
                <a:spcPts val="0"/>
              </a:spcBef>
              <a:spcAft>
                <a:spcPts val="600"/>
              </a:spcAft>
            </a:pPr>
            <a:r>
              <a:rPr lang="en-US" sz="2000" dirty="0"/>
              <a:t>Earth’s most abundant protein and 30% of soluble protein in plants [4]</a:t>
            </a:r>
          </a:p>
          <a:p>
            <a:pPr marL="228600" indent="-228600">
              <a:spcBef>
                <a:spcPts val="0"/>
              </a:spcBef>
              <a:spcAft>
                <a:spcPts val="600"/>
              </a:spcAft>
            </a:pPr>
            <a:r>
              <a:rPr lang="en-US" sz="2000" dirty="0"/>
              <a:t>2 active sites are formed at the interface between 2 large subunits</a:t>
            </a:r>
          </a:p>
          <a:p>
            <a:pPr marL="228600" indent="-228600">
              <a:spcBef>
                <a:spcPts val="0"/>
              </a:spcBef>
              <a:spcAft>
                <a:spcPts val="600"/>
              </a:spcAft>
            </a:pPr>
            <a:r>
              <a:rPr lang="en-US" sz="2000" dirty="0"/>
              <a:t>Rubisco is slow and has poor selectivity</a:t>
            </a:r>
          </a:p>
          <a:p>
            <a:pPr marL="685800" lvl="1" indent="-228600">
              <a:spcBef>
                <a:spcPts val="0"/>
              </a:spcBef>
              <a:spcAft>
                <a:spcPts val="600"/>
              </a:spcAft>
            </a:pPr>
            <a:r>
              <a:rPr lang="en-US" sz="1600" dirty="0"/>
              <a:t>~30% energy is wasted to remove 2PG [5]</a:t>
            </a:r>
          </a:p>
          <a:p>
            <a:pPr marL="228600" indent="-228600">
              <a:spcBef>
                <a:spcPts val="0"/>
              </a:spcBef>
              <a:spcAft>
                <a:spcPts val="600"/>
              </a:spcAft>
            </a:pPr>
            <a:r>
              <a:rPr lang="en-US" sz="2000" dirty="0"/>
              <a:t>Evolution is stuck in a local minimum</a:t>
            </a:r>
          </a:p>
          <a:p>
            <a:pPr marL="685800" lvl="1" indent="-228600">
              <a:spcBef>
                <a:spcPts val="0"/>
              </a:spcBef>
              <a:spcAft>
                <a:spcPts val="600"/>
              </a:spcAft>
            </a:pPr>
            <a:r>
              <a:rPr lang="en-US" sz="1600" dirty="0"/>
              <a:t>Most mutations are destabilizing [4]</a:t>
            </a:r>
          </a:p>
        </p:txBody>
      </p:sp>
      <p:sp>
        <p:nvSpPr>
          <p:cNvPr id="108" name="Google Shape;108;p15"/>
          <p:cNvSpPr txBox="1">
            <a:spLocks noGrp="1"/>
          </p:cNvSpPr>
          <p:nvPr>
            <p:ph type="sldNum" idx="12"/>
          </p:nvPr>
        </p:nvSpPr>
        <p:spPr>
          <a:xfrm>
            <a:off x="8001000" y="6425924"/>
            <a:ext cx="5143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pSp>
        <p:nvGrpSpPr>
          <p:cNvPr id="6" name="Group 5">
            <a:extLst>
              <a:ext uri="{FF2B5EF4-FFF2-40B4-BE49-F238E27FC236}">
                <a16:creationId xmlns:a16="http://schemas.microsoft.com/office/drawing/2014/main" id="{DF1BE894-DBF3-47E5-9F6A-51F783C40617}"/>
              </a:ext>
            </a:extLst>
          </p:cNvPr>
          <p:cNvGrpSpPr>
            <a:grpSpLocks noChangeAspect="1"/>
          </p:cNvGrpSpPr>
          <p:nvPr/>
        </p:nvGrpSpPr>
        <p:grpSpPr>
          <a:xfrm>
            <a:off x="1370712" y="755609"/>
            <a:ext cx="2525695" cy="2234756"/>
            <a:chOff x="3347973" y="2183906"/>
            <a:chExt cx="3538505" cy="3130899"/>
          </a:xfrm>
        </p:grpSpPr>
        <p:pic>
          <p:nvPicPr>
            <p:cNvPr id="3" name="Picture 2">
              <a:extLst>
                <a:ext uri="{FF2B5EF4-FFF2-40B4-BE49-F238E27FC236}">
                  <a16:creationId xmlns:a16="http://schemas.microsoft.com/office/drawing/2014/main" id="{CDBB8885-017B-408D-833F-3DC58B667AA3}"/>
                </a:ext>
              </a:extLst>
            </p:cNvPr>
            <p:cNvPicPr>
              <a:picLocks noChangeAspect="1"/>
            </p:cNvPicPr>
            <p:nvPr/>
          </p:nvPicPr>
          <p:blipFill rotWithShape="1">
            <a:blip r:embed="rId3"/>
            <a:srcRect t="3336"/>
            <a:stretch/>
          </p:blipFill>
          <p:spPr>
            <a:xfrm>
              <a:off x="3347973" y="2183906"/>
              <a:ext cx="3439005" cy="3130899"/>
            </a:xfrm>
            <a:prstGeom prst="rect">
              <a:avLst/>
            </a:prstGeom>
          </p:spPr>
        </p:pic>
        <p:sp>
          <p:nvSpPr>
            <p:cNvPr id="4" name="Rectangle 3">
              <a:extLst>
                <a:ext uri="{FF2B5EF4-FFF2-40B4-BE49-F238E27FC236}">
                  <a16:creationId xmlns:a16="http://schemas.microsoft.com/office/drawing/2014/main" id="{0A0CD742-0C98-4269-9F4F-ED8A4AB97643}"/>
                </a:ext>
              </a:extLst>
            </p:cNvPr>
            <p:cNvSpPr/>
            <p:nvPr/>
          </p:nvSpPr>
          <p:spPr>
            <a:xfrm>
              <a:off x="3442050" y="2219417"/>
              <a:ext cx="455247" cy="48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BA68D8E-ED4A-4ECA-BFEC-CE5A6B04D0A0}"/>
                </a:ext>
              </a:extLst>
            </p:cNvPr>
            <p:cNvSpPr txBox="1"/>
            <p:nvPr/>
          </p:nvSpPr>
          <p:spPr>
            <a:xfrm>
              <a:off x="6331010" y="4684523"/>
              <a:ext cx="555468" cy="431196"/>
            </a:xfrm>
            <a:prstGeom prst="rect">
              <a:avLst/>
            </a:prstGeom>
            <a:solidFill>
              <a:srgbClr val="FFFFFF">
                <a:alpha val="50196"/>
              </a:srgbClr>
            </a:solidFill>
          </p:spPr>
          <p:txBody>
            <a:bodyPr wrap="square" rtlCol="0" anchor="ctr">
              <a:spAutoFit/>
            </a:bodyPr>
            <a:lstStyle/>
            <a:p>
              <a:pPr algn="ctr"/>
              <a:r>
                <a:rPr lang="en-US" dirty="0"/>
                <a:t>[4]</a:t>
              </a:r>
            </a:p>
          </p:txBody>
        </p:sp>
      </p:grpSp>
      <p:grpSp>
        <p:nvGrpSpPr>
          <p:cNvPr id="29" name="Group 28">
            <a:extLst>
              <a:ext uri="{FF2B5EF4-FFF2-40B4-BE49-F238E27FC236}">
                <a16:creationId xmlns:a16="http://schemas.microsoft.com/office/drawing/2014/main" id="{A0547AB3-0464-4BFF-8C60-B99EFB9BDC3E}"/>
              </a:ext>
            </a:extLst>
          </p:cNvPr>
          <p:cNvGrpSpPr/>
          <p:nvPr/>
        </p:nvGrpSpPr>
        <p:grpSpPr>
          <a:xfrm>
            <a:off x="-607827" y="2990366"/>
            <a:ext cx="4092604" cy="3412615"/>
            <a:chOff x="-65394" y="2990366"/>
            <a:chExt cx="4092604" cy="3412615"/>
          </a:xfrm>
        </p:grpSpPr>
        <p:pic>
          <p:nvPicPr>
            <p:cNvPr id="1026" name="Picture 2" descr="This illustration shows a circular cycle with three stages. Three molecules of carbon dioxide enter the cycle. In the first stage, the enzyme RuBisCO incorporates the carbon dioxide into an organic molecule. Six ATP molecules are converted into six ADP molecules. In the second stage, the organic molecule is reduced. Six NADPH molecules are converted into six NADP+ ions and one hydrogen ion. Sugar is produced. In stage three, RuBP is regenerated, and three ATP molecules are converted into three ADP molecules. RuBP then starts the cycle again.">
              <a:extLst>
                <a:ext uri="{FF2B5EF4-FFF2-40B4-BE49-F238E27FC236}">
                  <a16:creationId xmlns:a16="http://schemas.microsoft.com/office/drawing/2014/main" id="{EFBA4E6E-BA5A-49F5-8AF2-8CC53B30CD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94" y="3538158"/>
              <a:ext cx="4092604" cy="28648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391DCEB-44DD-4E92-8AEA-ADA583A747E4}"/>
                </a:ext>
              </a:extLst>
            </p:cNvPr>
            <p:cNvSpPr txBox="1"/>
            <p:nvPr/>
          </p:nvSpPr>
          <p:spPr>
            <a:xfrm>
              <a:off x="3060368" y="5882465"/>
              <a:ext cx="396185" cy="307777"/>
            </a:xfrm>
            <a:prstGeom prst="rect">
              <a:avLst/>
            </a:prstGeom>
            <a:solidFill>
              <a:srgbClr val="FFFFFF">
                <a:alpha val="50196"/>
              </a:srgbClr>
            </a:solidFill>
          </p:spPr>
          <p:txBody>
            <a:bodyPr wrap="square" rtlCol="0" anchor="ctr">
              <a:spAutoFit/>
            </a:bodyPr>
            <a:lstStyle/>
            <a:p>
              <a:pPr algn="ctr"/>
              <a:r>
                <a:rPr lang="en-US" dirty="0"/>
                <a:t>[6]</a:t>
              </a:r>
            </a:p>
          </p:txBody>
        </p:sp>
        <p:cxnSp>
          <p:nvCxnSpPr>
            <p:cNvPr id="10" name="Straight Arrow Connector 9">
              <a:extLst>
                <a:ext uri="{FF2B5EF4-FFF2-40B4-BE49-F238E27FC236}">
                  <a16:creationId xmlns:a16="http://schemas.microsoft.com/office/drawing/2014/main" id="{C54C0789-097F-4BE8-8DBF-8A08BEC58D60}"/>
                </a:ext>
              </a:extLst>
            </p:cNvPr>
            <p:cNvCxnSpPr>
              <a:cxnSpLocks/>
            </p:cNvCxnSpPr>
            <p:nvPr/>
          </p:nvCxnSpPr>
          <p:spPr>
            <a:xfrm flipV="1">
              <a:off x="2216035" y="2990366"/>
              <a:ext cx="286934" cy="44542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7" name="Picture 2" descr="This illustration shows a circular cycle with three stages. Three molecules of carbon dioxide enter the cycle. In the first stage, the enzyme RuBisCO incorporates the carbon dioxide into an organic molecule. Six ATP molecules are converted into six ADP molecules. In the second stage, the organic molecule is reduced. Six NADPH molecules are converted into six NADP+ ions and one hydrogen ion. Sugar is produced. In stage three, RuBP is regenerated, and three ATP molecules are converted into three ADP molecules. RuBP then starts the cycle again.">
              <a:extLst>
                <a:ext uri="{FF2B5EF4-FFF2-40B4-BE49-F238E27FC236}">
                  <a16:creationId xmlns:a16="http://schemas.microsoft.com/office/drawing/2014/main" id="{6B4E185A-C155-4B42-880B-2080D4960F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2288" t="38393" r="42709" b="42476"/>
            <a:stretch/>
          </p:blipFill>
          <p:spPr bwMode="auto">
            <a:xfrm>
              <a:off x="699978" y="3246574"/>
              <a:ext cx="614028" cy="54805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43ED9E6-3432-4B65-839B-921C4CF7E85D}"/>
                </a:ext>
              </a:extLst>
            </p:cNvPr>
            <p:cNvSpPr/>
            <p:nvPr/>
          </p:nvSpPr>
          <p:spPr>
            <a:xfrm>
              <a:off x="1594046" y="4640964"/>
              <a:ext cx="773723" cy="556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AF3ED51-2A3F-4142-B164-344B9D7354EA}"/>
                </a:ext>
              </a:extLst>
            </p:cNvPr>
            <p:cNvSpPr/>
            <p:nvPr/>
          </p:nvSpPr>
          <p:spPr>
            <a:xfrm>
              <a:off x="2216035" y="3651175"/>
              <a:ext cx="773723" cy="4163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293C41-6383-49F4-A33B-71B7000CB1EA}"/>
                </a:ext>
              </a:extLst>
            </p:cNvPr>
            <p:cNvSpPr/>
            <p:nvPr/>
          </p:nvSpPr>
          <p:spPr>
            <a:xfrm>
              <a:off x="3121459" y="5244528"/>
              <a:ext cx="773723" cy="4163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F1B6F49-D414-4E47-856C-DD05F8970E96}"/>
                </a:ext>
              </a:extLst>
            </p:cNvPr>
            <p:cNvSpPr/>
            <p:nvPr/>
          </p:nvSpPr>
          <p:spPr>
            <a:xfrm>
              <a:off x="56266" y="5244528"/>
              <a:ext cx="773723" cy="4163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CBDDBA4-86D4-40F1-8982-6518FAA8803B}"/>
                </a:ext>
              </a:extLst>
            </p:cNvPr>
            <p:cNvSpPr txBox="1"/>
            <p:nvPr/>
          </p:nvSpPr>
          <p:spPr>
            <a:xfrm>
              <a:off x="2102390" y="3558960"/>
              <a:ext cx="342459" cy="200055"/>
            </a:xfrm>
            <a:prstGeom prst="rect">
              <a:avLst/>
            </a:prstGeom>
            <a:noFill/>
            <a:ln>
              <a:noFill/>
            </a:ln>
          </p:spPr>
          <p:txBody>
            <a:bodyPr wrap="square" rtlCol="0">
              <a:spAutoFit/>
            </a:bodyPr>
            <a:lstStyle/>
            <a:p>
              <a:r>
                <a:rPr lang="en-US" sz="700" dirty="0">
                  <a:solidFill>
                    <a:srgbClr val="FF0000"/>
                  </a:solidFill>
                </a:rPr>
                <a:t>O</a:t>
              </a:r>
              <a:r>
                <a:rPr lang="en-US" sz="700" baseline="-25000" dirty="0">
                  <a:solidFill>
                    <a:srgbClr val="FF0000"/>
                  </a:solidFill>
                </a:rPr>
                <a:t>2</a:t>
              </a:r>
            </a:p>
          </p:txBody>
        </p:sp>
        <p:sp>
          <p:nvSpPr>
            <p:cNvPr id="24" name="TextBox 23">
              <a:extLst>
                <a:ext uri="{FF2B5EF4-FFF2-40B4-BE49-F238E27FC236}">
                  <a16:creationId xmlns:a16="http://schemas.microsoft.com/office/drawing/2014/main" id="{E3D4A19F-4B7A-42B8-9CFC-2701AF5ACBA5}"/>
                </a:ext>
              </a:extLst>
            </p:cNvPr>
            <p:cNvSpPr txBox="1"/>
            <p:nvPr/>
          </p:nvSpPr>
          <p:spPr>
            <a:xfrm>
              <a:off x="2383323" y="3640739"/>
              <a:ext cx="1056176" cy="307777"/>
            </a:xfrm>
            <a:prstGeom prst="rect">
              <a:avLst/>
            </a:prstGeom>
            <a:noFill/>
            <a:ln>
              <a:noFill/>
            </a:ln>
          </p:spPr>
          <p:txBody>
            <a:bodyPr wrap="square" rtlCol="0">
              <a:spAutoFit/>
            </a:bodyPr>
            <a:lstStyle/>
            <a:p>
              <a:r>
                <a:rPr lang="en-US" sz="700" dirty="0">
                  <a:solidFill>
                    <a:srgbClr val="FF0000"/>
                  </a:solidFill>
                </a:rPr>
                <a:t>2-phosphoglycolate</a:t>
              </a:r>
            </a:p>
            <a:p>
              <a:pPr algn="ctr"/>
              <a:r>
                <a:rPr lang="en-US" sz="700" dirty="0">
                  <a:solidFill>
                    <a:srgbClr val="FF0000"/>
                  </a:solidFill>
                </a:rPr>
                <a:t>(2PG)</a:t>
              </a:r>
            </a:p>
          </p:txBody>
        </p:sp>
        <p:cxnSp>
          <p:nvCxnSpPr>
            <p:cNvPr id="25" name="Straight Arrow Connector 24">
              <a:extLst>
                <a:ext uri="{FF2B5EF4-FFF2-40B4-BE49-F238E27FC236}">
                  <a16:creationId xmlns:a16="http://schemas.microsoft.com/office/drawing/2014/main" id="{A706FDB4-F9F9-4245-AEA8-5A8F4C6FC68E}"/>
                </a:ext>
              </a:extLst>
            </p:cNvPr>
            <p:cNvCxnSpPr>
              <a:cxnSpLocks/>
            </p:cNvCxnSpPr>
            <p:nvPr/>
          </p:nvCxnSpPr>
          <p:spPr>
            <a:xfrm flipV="1">
              <a:off x="2155455" y="3723713"/>
              <a:ext cx="60580" cy="272591"/>
            </a:xfrm>
            <a:prstGeom prst="straightConnector1">
              <a:avLst/>
            </a:prstGeom>
            <a:ln w="127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A5134A-B16A-41C3-BCC5-66B6E39287B8}"/>
                </a:ext>
              </a:extLst>
            </p:cNvPr>
            <p:cNvCxnSpPr>
              <a:cxnSpLocks/>
            </p:cNvCxnSpPr>
            <p:nvPr/>
          </p:nvCxnSpPr>
          <p:spPr>
            <a:xfrm flipH="1">
              <a:off x="2192369" y="3847111"/>
              <a:ext cx="434487" cy="152402"/>
            </a:xfrm>
            <a:prstGeom prst="straightConnector1">
              <a:avLst/>
            </a:prstGeom>
            <a:ln w="127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968EAC0-F59E-4879-8271-89B4C99BBFC9}"/>
                </a:ext>
              </a:extLst>
            </p:cNvPr>
            <p:cNvSpPr txBox="1"/>
            <p:nvPr/>
          </p:nvSpPr>
          <p:spPr>
            <a:xfrm>
              <a:off x="2889655" y="3905437"/>
              <a:ext cx="396185" cy="307777"/>
            </a:xfrm>
            <a:prstGeom prst="rect">
              <a:avLst/>
            </a:prstGeom>
            <a:solidFill>
              <a:srgbClr val="FFFFFF">
                <a:alpha val="50196"/>
              </a:srgbClr>
            </a:solidFill>
          </p:spPr>
          <p:txBody>
            <a:bodyPr wrap="square" rtlCol="0" anchor="ctr">
              <a:spAutoFit/>
            </a:bodyPr>
            <a:lstStyle/>
            <a:p>
              <a:pPr algn="ctr"/>
              <a:r>
                <a:rPr lang="en-US" dirty="0"/>
                <a:t>[5]</a:t>
              </a:r>
            </a:p>
          </p:txBody>
        </p:sp>
      </p:grpSp>
      <p:sp>
        <p:nvSpPr>
          <p:cNvPr id="2" name="Rectangle 1">
            <a:extLst>
              <a:ext uri="{FF2B5EF4-FFF2-40B4-BE49-F238E27FC236}">
                <a16:creationId xmlns:a16="http://schemas.microsoft.com/office/drawing/2014/main" id="{2A0BC464-B9AE-477D-837A-D6F7455AD261}"/>
              </a:ext>
            </a:extLst>
          </p:cNvPr>
          <p:cNvSpPr/>
          <p:nvPr/>
        </p:nvSpPr>
        <p:spPr>
          <a:xfrm>
            <a:off x="3607595" y="5545129"/>
            <a:ext cx="5601799" cy="954107"/>
          </a:xfrm>
          <a:prstGeom prst="rect">
            <a:avLst/>
          </a:prstGeom>
        </p:spPr>
        <p:txBody>
          <a:bodyPr wrap="square">
            <a:spAutoFit/>
          </a:bodyPr>
          <a:lstStyle/>
          <a:p>
            <a:r>
              <a:rPr lang="en-US" sz="800" dirty="0"/>
              <a:t>[4] Studer, R. A., Christin, P. A., Williams, M. A., &amp; </a:t>
            </a:r>
            <a:r>
              <a:rPr lang="en-US" sz="800" dirty="0" err="1"/>
              <a:t>Orengo</a:t>
            </a:r>
            <a:r>
              <a:rPr lang="en-US" sz="800" dirty="0"/>
              <a:t>, C. A. (2014). Stability-activity tradeoffs constrain the adaptive evolution of </a:t>
            </a:r>
            <a:r>
              <a:rPr lang="en-US" sz="800" dirty="0" err="1"/>
              <a:t>RubisCO</a:t>
            </a:r>
            <a:r>
              <a:rPr lang="en-US" sz="800" dirty="0"/>
              <a:t>. </a:t>
            </a:r>
            <a:r>
              <a:rPr lang="en-US" sz="800" i="1" dirty="0"/>
              <a:t>Proceedings of the National Academy of Sciences of the United States of America</a:t>
            </a:r>
            <a:r>
              <a:rPr lang="en-US" sz="800" dirty="0"/>
              <a:t>, </a:t>
            </a:r>
            <a:r>
              <a:rPr lang="en-US" sz="800" i="1" dirty="0"/>
              <a:t>111</a:t>
            </a:r>
            <a:r>
              <a:rPr lang="en-US" sz="800" dirty="0"/>
              <a:t>(6), 2223–2228. https://doi.org/10.1073/pnas.1310811111</a:t>
            </a:r>
          </a:p>
          <a:p>
            <a:r>
              <a:rPr lang="en-US" sz="800" dirty="0"/>
              <a:t>[5] </a:t>
            </a:r>
            <a:r>
              <a:rPr lang="en-US" sz="800" dirty="0" err="1"/>
              <a:t>Erb</a:t>
            </a:r>
            <a:r>
              <a:rPr lang="en-US" sz="800" dirty="0"/>
              <a:t>, T. J., &amp; </a:t>
            </a:r>
            <a:r>
              <a:rPr lang="en-US" sz="800" dirty="0" err="1"/>
              <a:t>Zarzycki</a:t>
            </a:r>
            <a:r>
              <a:rPr lang="en-US" sz="800" dirty="0"/>
              <a:t>, J. (2018). A short history of </a:t>
            </a:r>
            <a:r>
              <a:rPr lang="en-US" sz="800" dirty="0" err="1"/>
              <a:t>RubisCO</a:t>
            </a:r>
            <a:r>
              <a:rPr lang="en-US" sz="800" dirty="0"/>
              <a:t>: the rise and fall (?) of Nature’s predominant CO2 fixing enzyme. </a:t>
            </a:r>
            <a:r>
              <a:rPr lang="en-US" sz="800" i="1" dirty="0"/>
              <a:t>Current Opinion in Biotechnology</a:t>
            </a:r>
            <a:r>
              <a:rPr lang="en-US" sz="800" dirty="0"/>
              <a:t>, </a:t>
            </a:r>
            <a:r>
              <a:rPr lang="en-US" sz="800" i="1" dirty="0"/>
              <a:t>49</a:t>
            </a:r>
            <a:r>
              <a:rPr lang="en-US" sz="800" dirty="0"/>
              <a:t>, 100–107. https://doi.org/10.1016/j.copbio.2017.07.017</a:t>
            </a:r>
          </a:p>
          <a:p>
            <a:r>
              <a:rPr lang="en-US" sz="800" dirty="0"/>
              <a:t>[6] https://slcc.pressbooks.pub/collegebiology1/chapter/the-calvin-cycle/ (modified)</a:t>
            </a:r>
          </a:p>
          <a:p>
            <a:endParaRPr lang="en-US" sz="800" dirty="0"/>
          </a:p>
        </p:txBody>
      </p:sp>
      <p:sp>
        <p:nvSpPr>
          <p:cNvPr id="38" name="Oval 37">
            <a:extLst>
              <a:ext uri="{FF2B5EF4-FFF2-40B4-BE49-F238E27FC236}">
                <a16:creationId xmlns:a16="http://schemas.microsoft.com/office/drawing/2014/main" id="{179CDD28-E2F5-4CD5-93E7-FDA0F5E2BEDA}"/>
              </a:ext>
            </a:extLst>
          </p:cNvPr>
          <p:cNvSpPr/>
          <p:nvPr/>
        </p:nvSpPr>
        <p:spPr>
          <a:xfrm>
            <a:off x="2074655" y="1160652"/>
            <a:ext cx="274320"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44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28625" y="128363"/>
            <a:ext cx="8286750" cy="72072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sz="3600" dirty="0"/>
              <a:t>Improving rubisco</a:t>
            </a:r>
            <a:endParaRPr sz="3600" dirty="0"/>
          </a:p>
        </p:txBody>
      </p:sp>
      <p:sp>
        <p:nvSpPr>
          <p:cNvPr id="107" name="Google Shape;107;p15"/>
          <p:cNvSpPr txBox="1">
            <a:spLocks noGrp="1"/>
          </p:cNvSpPr>
          <p:nvPr>
            <p:ph type="body" idx="1"/>
          </p:nvPr>
        </p:nvSpPr>
        <p:spPr>
          <a:xfrm>
            <a:off x="628650" y="914400"/>
            <a:ext cx="7886700" cy="526256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sz="2000" dirty="0"/>
              <a:t>Carboxy terminus closes over the active site to allow the reaction to occur</a:t>
            </a:r>
          </a:p>
          <a:p>
            <a:pPr marL="228600" lvl="0" indent="-228600">
              <a:spcBef>
                <a:spcPts val="0"/>
              </a:spcBef>
            </a:pPr>
            <a:r>
              <a:rPr lang="en-US" sz="2000" dirty="0"/>
              <a:t>“…the disruption of the contacts of residue 473 (with Arg134 and His310) in the mutant enzymes causes </a:t>
            </a:r>
            <a:r>
              <a:rPr lang="en-US" sz="2000" dirty="0" err="1"/>
              <a:t>destabilisation</a:t>
            </a:r>
            <a:r>
              <a:rPr lang="en-US" sz="2000" dirty="0"/>
              <a:t> of the under-lying loop 6.” [7]</a:t>
            </a:r>
          </a:p>
          <a:p>
            <a:pPr marL="228600" lvl="0" indent="-228600">
              <a:spcBef>
                <a:spcPts val="0"/>
              </a:spcBef>
            </a:pPr>
            <a:r>
              <a:rPr lang="en-US" sz="2000" dirty="0"/>
              <a:t>Design a binder that connects to loop 6 (134), the carboxy terminal (473), then back to loop 6 (310)</a:t>
            </a:r>
            <a:endParaRPr lang="en-US" sz="1200" dirty="0"/>
          </a:p>
        </p:txBody>
      </p:sp>
      <p:sp>
        <p:nvSpPr>
          <p:cNvPr id="108" name="Google Shape;108;p15"/>
          <p:cNvSpPr txBox="1">
            <a:spLocks noGrp="1"/>
          </p:cNvSpPr>
          <p:nvPr>
            <p:ph type="sldNum" idx="12"/>
          </p:nvPr>
        </p:nvSpPr>
        <p:spPr>
          <a:xfrm>
            <a:off x="8001000" y="6425924"/>
            <a:ext cx="5143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8" name="TextBox 7">
            <a:extLst>
              <a:ext uri="{FF2B5EF4-FFF2-40B4-BE49-F238E27FC236}">
                <a16:creationId xmlns:a16="http://schemas.microsoft.com/office/drawing/2014/main" id="{9CECAB47-8031-4C10-A15B-FA838A0DF8BC}"/>
              </a:ext>
            </a:extLst>
          </p:cNvPr>
          <p:cNvSpPr txBox="1"/>
          <p:nvPr/>
        </p:nvSpPr>
        <p:spPr>
          <a:xfrm>
            <a:off x="1" y="5778224"/>
            <a:ext cx="4572000" cy="523220"/>
          </a:xfrm>
          <a:prstGeom prst="rect">
            <a:avLst/>
          </a:prstGeom>
          <a:noFill/>
        </p:spPr>
        <p:txBody>
          <a:bodyPr wrap="square" rtlCol="0">
            <a:spAutoFit/>
          </a:bodyPr>
          <a:lstStyle/>
          <a:p>
            <a:r>
              <a:rPr lang="en-US" i="1" dirty="0" err="1"/>
              <a:t>rbc</a:t>
            </a:r>
            <a:r>
              <a:rPr lang="en-US" dirty="0" err="1"/>
              <a:t>L</a:t>
            </a:r>
            <a:r>
              <a:rPr lang="en-US" dirty="0"/>
              <a:t> from spinach (gray) and </a:t>
            </a:r>
            <a:r>
              <a:rPr lang="en-US" i="1" dirty="0" err="1"/>
              <a:t>rbc</a:t>
            </a:r>
            <a:r>
              <a:rPr lang="en-US" dirty="0" err="1"/>
              <a:t>L</a:t>
            </a:r>
            <a:r>
              <a:rPr lang="en-US" dirty="0"/>
              <a:t> from </a:t>
            </a:r>
            <a:r>
              <a:rPr lang="en-US" i="1" dirty="0" err="1"/>
              <a:t>Halothiobacillus</a:t>
            </a:r>
            <a:r>
              <a:rPr lang="en-US" i="1" dirty="0"/>
              <a:t> </a:t>
            </a:r>
            <a:r>
              <a:rPr lang="en-US" i="1" dirty="0" err="1"/>
              <a:t>neapolitanus</a:t>
            </a:r>
            <a:r>
              <a:rPr lang="en-US" dirty="0"/>
              <a:t> (sulfur oxidizing chemoautotroph) [7]</a:t>
            </a:r>
            <a:endParaRPr lang="en-US" i="1" dirty="0"/>
          </a:p>
        </p:txBody>
      </p:sp>
      <p:sp>
        <p:nvSpPr>
          <p:cNvPr id="9" name="Rectangle 8">
            <a:extLst>
              <a:ext uri="{FF2B5EF4-FFF2-40B4-BE49-F238E27FC236}">
                <a16:creationId xmlns:a16="http://schemas.microsoft.com/office/drawing/2014/main" id="{19C79128-DAE8-4A85-A309-601EBB32A9DC}"/>
              </a:ext>
            </a:extLst>
          </p:cNvPr>
          <p:cNvSpPr/>
          <p:nvPr/>
        </p:nvSpPr>
        <p:spPr>
          <a:xfrm>
            <a:off x="4798429" y="5888913"/>
            <a:ext cx="4349925" cy="461665"/>
          </a:xfrm>
          <a:prstGeom prst="rect">
            <a:avLst/>
          </a:prstGeom>
        </p:spPr>
        <p:txBody>
          <a:bodyPr wrap="square">
            <a:spAutoFit/>
          </a:bodyPr>
          <a:lstStyle/>
          <a:p>
            <a:pPr indent="-304800"/>
            <a:r>
              <a:rPr lang="en-US" sz="800" dirty="0"/>
              <a:t>[7] Andersson, I., &amp; Backlund, A. (2008). Structure and function of Rubisco. </a:t>
            </a:r>
            <a:r>
              <a:rPr lang="en-US" sz="800" i="1" dirty="0"/>
              <a:t>Plant Physiology and Biochemistry</a:t>
            </a:r>
            <a:r>
              <a:rPr lang="en-US" sz="800" dirty="0"/>
              <a:t>, </a:t>
            </a:r>
            <a:r>
              <a:rPr lang="en-US" sz="800" i="1" dirty="0"/>
              <a:t>46</a:t>
            </a:r>
            <a:r>
              <a:rPr lang="en-US" sz="800" dirty="0"/>
              <a:t>(3), 275–291. https://doi.org/10.1016/j.plaphy.2008.01.001</a:t>
            </a:r>
          </a:p>
          <a:p>
            <a:pPr indent="-304800"/>
            <a:r>
              <a:rPr lang="en-US" sz="800" dirty="0">
                <a:effectLst/>
              </a:rPr>
              <a:t>[8] </a:t>
            </a:r>
            <a:r>
              <a:rPr lang="en-US" sz="800" dirty="0"/>
              <a:t>https://www.rcsb.org/structure/5iu0</a:t>
            </a:r>
            <a:endParaRPr lang="en-US" sz="800" dirty="0">
              <a:effectLst/>
            </a:endParaRPr>
          </a:p>
        </p:txBody>
      </p:sp>
      <p:grpSp>
        <p:nvGrpSpPr>
          <p:cNvPr id="14" name="Group 13">
            <a:extLst>
              <a:ext uri="{FF2B5EF4-FFF2-40B4-BE49-F238E27FC236}">
                <a16:creationId xmlns:a16="http://schemas.microsoft.com/office/drawing/2014/main" id="{CDDA6F95-B76E-44C7-B6F9-85DF4E12E1B9}"/>
              </a:ext>
            </a:extLst>
          </p:cNvPr>
          <p:cNvGrpSpPr/>
          <p:nvPr/>
        </p:nvGrpSpPr>
        <p:grpSpPr>
          <a:xfrm>
            <a:off x="164101" y="3258089"/>
            <a:ext cx="3479006" cy="2351459"/>
            <a:chOff x="128589" y="3426765"/>
            <a:chExt cx="3479006" cy="2351459"/>
          </a:xfrm>
        </p:grpSpPr>
        <p:pic>
          <p:nvPicPr>
            <p:cNvPr id="5" name="Picture 4">
              <a:extLst>
                <a:ext uri="{FF2B5EF4-FFF2-40B4-BE49-F238E27FC236}">
                  <a16:creationId xmlns:a16="http://schemas.microsoft.com/office/drawing/2014/main" id="{DF84CD18-3332-4AE1-BC92-7676CF7F12C3}"/>
                </a:ext>
              </a:extLst>
            </p:cNvPr>
            <p:cNvPicPr>
              <a:picLocks noChangeAspect="1"/>
            </p:cNvPicPr>
            <p:nvPr/>
          </p:nvPicPr>
          <p:blipFill rotWithShape="1">
            <a:blip r:embed="rId3"/>
            <a:srcRect l="8517" t="3454" b="10843"/>
            <a:stretch/>
          </p:blipFill>
          <p:spPr>
            <a:xfrm>
              <a:off x="222076" y="3495141"/>
              <a:ext cx="3385519" cy="2283082"/>
            </a:xfrm>
            <a:prstGeom prst="rect">
              <a:avLst/>
            </a:prstGeom>
          </p:spPr>
        </p:pic>
        <p:sp>
          <p:nvSpPr>
            <p:cNvPr id="6" name="Rectangle 5">
              <a:extLst>
                <a:ext uri="{FF2B5EF4-FFF2-40B4-BE49-F238E27FC236}">
                  <a16:creationId xmlns:a16="http://schemas.microsoft.com/office/drawing/2014/main" id="{DDD5A2F0-CCC8-41F6-ACED-FA6C67F2D24A}"/>
                </a:ext>
              </a:extLst>
            </p:cNvPr>
            <p:cNvSpPr/>
            <p:nvPr/>
          </p:nvSpPr>
          <p:spPr>
            <a:xfrm>
              <a:off x="128589" y="3426765"/>
              <a:ext cx="373953" cy="402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04E8F5-D5A1-479C-A83C-0DAAE26B3CA9}"/>
                </a:ext>
              </a:extLst>
            </p:cNvPr>
            <p:cNvSpPr/>
            <p:nvPr/>
          </p:nvSpPr>
          <p:spPr>
            <a:xfrm>
              <a:off x="1914835" y="5499909"/>
              <a:ext cx="1072527" cy="2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5662AD6-29BA-4DAB-B483-77EFECFD7D1E}"/>
                </a:ext>
              </a:extLst>
            </p:cNvPr>
            <p:cNvSpPr/>
            <p:nvPr/>
          </p:nvSpPr>
          <p:spPr>
            <a:xfrm>
              <a:off x="3055620" y="4701540"/>
              <a:ext cx="365760"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D7118B5C-2E8D-440A-8460-F7879D2B17FA}"/>
              </a:ext>
            </a:extLst>
          </p:cNvPr>
          <p:cNvSpPr txBox="1"/>
          <p:nvPr/>
        </p:nvSpPr>
        <p:spPr>
          <a:xfrm>
            <a:off x="4230091" y="3037696"/>
            <a:ext cx="4940409" cy="2462213"/>
          </a:xfrm>
          <a:prstGeom prst="rect">
            <a:avLst/>
          </a:prstGeom>
          <a:noFill/>
        </p:spPr>
        <p:txBody>
          <a:bodyPr wrap="square" rtlCol="0">
            <a:spAutoFit/>
          </a:bodyPr>
          <a:lstStyle/>
          <a:p>
            <a:r>
              <a:rPr lang="en-US" dirty="0"/>
              <a:t>Input to </a:t>
            </a:r>
            <a:r>
              <a:rPr lang="en-US" dirty="0" err="1"/>
              <a:t>Rf</a:t>
            </a:r>
            <a:r>
              <a:rPr lang="en-US" i="1" dirty="0" err="1"/>
              <a:t>diffusion</a:t>
            </a:r>
            <a:r>
              <a:rPr lang="en-US" dirty="0"/>
              <a:t>:</a:t>
            </a:r>
          </a:p>
          <a:p>
            <a:endParaRPr lang="en-US" dirty="0"/>
          </a:p>
          <a:p>
            <a:r>
              <a:rPr lang="en-US" dirty="0">
                <a:latin typeface="Consolas" panose="020B0609020204030204" pitchFamily="49" charset="0"/>
              </a:rPr>
              <a:t>./RFdiffusion/run_inference.py </a:t>
            </a:r>
            <a:r>
              <a:rPr lang="en-US" dirty="0" err="1">
                <a:latin typeface="Consolas" panose="020B0609020204030204" pitchFamily="49" charset="0"/>
              </a:rPr>
              <a:t>inference.output_prefix</a:t>
            </a:r>
            <a:r>
              <a:rPr lang="en-US" dirty="0">
                <a:latin typeface="Consolas" panose="020B0609020204030204" pitchFamily="49" charset="0"/>
              </a:rPr>
              <a:t>=outputs/test </a:t>
            </a:r>
            <a:r>
              <a:rPr lang="en-US" dirty="0" err="1">
                <a:latin typeface="Consolas" panose="020B0609020204030204" pitchFamily="49" charset="0"/>
              </a:rPr>
              <a:t>inference.num_designs</a:t>
            </a:r>
            <a:r>
              <a:rPr lang="en-US" dirty="0">
                <a:latin typeface="Consolas" panose="020B0609020204030204" pitchFamily="49" charset="0"/>
              </a:rPr>
              <a:t>=4 </a:t>
            </a:r>
            <a:r>
              <a:rPr lang="en-US" dirty="0" err="1">
                <a:latin typeface="Consolas" panose="020B0609020204030204" pitchFamily="49" charset="0"/>
              </a:rPr>
              <a:t>inference.input_pdb</a:t>
            </a:r>
            <a:r>
              <a:rPr lang="en-US" dirty="0">
                <a:latin typeface="Consolas" panose="020B0609020204030204" pitchFamily="49" charset="0"/>
              </a:rPr>
              <a:t>=outputs/test/rubisco.pdb </a:t>
            </a:r>
            <a:r>
              <a:rPr lang="en-US" dirty="0" err="1">
                <a:latin typeface="Consolas" panose="020B0609020204030204" pitchFamily="49" charset="0"/>
              </a:rPr>
              <a:t>diffuser.T</a:t>
            </a:r>
            <a:r>
              <a:rPr lang="en-US" dirty="0">
                <a:latin typeface="Consolas" panose="020B0609020204030204" pitchFamily="49" charset="0"/>
              </a:rPr>
              <a:t>=50</a:t>
            </a:r>
          </a:p>
          <a:p>
            <a:r>
              <a:rPr lang="en-US" dirty="0">
                <a:latin typeface="Consolas" panose="020B0609020204030204" pitchFamily="49" charset="0"/>
              </a:rPr>
              <a:t>'</a:t>
            </a:r>
            <a:r>
              <a:rPr lang="en-US" dirty="0" err="1">
                <a:latin typeface="Consolas" panose="020B0609020204030204" pitchFamily="49" charset="0"/>
              </a:rPr>
              <a:t>contigmap.contigs</a:t>
            </a:r>
            <a:r>
              <a:rPr lang="en-US" dirty="0">
                <a:latin typeface="Consolas" panose="020B0609020204030204" pitchFamily="49" charset="0"/>
              </a:rPr>
              <a:t>=[5-15/A133-135/5-15/A472-474/5-15/A309-311/5-15]’</a:t>
            </a:r>
          </a:p>
          <a:p>
            <a:r>
              <a:rPr lang="en-US" dirty="0">
                <a:latin typeface="Consolas" panose="020B0609020204030204" pitchFamily="49" charset="0"/>
              </a:rPr>
              <a:t> </a:t>
            </a:r>
            <a:r>
              <a:rPr lang="en-US" dirty="0" err="1">
                <a:latin typeface="Consolas" panose="020B0609020204030204" pitchFamily="49" charset="0"/>
              </a:rPr>
              <a:t>inference.dump_pdb</a:t>
            </a:r>
            <a:r>
              <a:rPr lang="en-US" dirty="0">
                <a:latin typeface="Consolas" panose="020B0609020204030204" pitchFamily="49" charset="0"/>
              </a:rPr>
              <a:t>=True </a:t>
            </a:r>
            <a:r>
              <a:rPr lang="en-US" dirty="0" err="1">
                <a:latin typeface="Consolas" panose="020B0609020204030204" pitchFamily="49" charset="0"/>
              </a:rPr>
              <a:t>inference.dump_pdb_path</a:t>
            </a:r>
            <a:r>
              <a:rPr lang="en-US" dirty="0">
                <a:latin typeface="Consolas" panose="020B0609020204030204" pitchFamily="49" charset="0"/>
              </a:rPr>
              <a:t>='/dev/</a:t>
            </a:r>
            <a:r>
              <a:rPr lang="en-US" dirty="0" err="1">
                <a:latin typeface="Consolas" panose="020B0609020204030204" pitchFamily="49" charset="0"/>
              </a:rPr>
              <a:t>shm</a:t>
            </a:r>
            <a:r>
              <a:rPr lang="en-US" dirty="0">
                <a:latin typeface="Consolas" panose="020B0609020204030204" pitchFamily="49" charset="0"/>
              </a:rPr>
              <a:t>'</a:t>
            </a:r>
          </a:p>
        </p:txBody>
      </p:sp>
    </p:spTree>
    <p:extLst>
      <p:ext uri="{BB962C8B-B14F-4D97-AF65-F5344CB8AC3E}">
        <p14:creationId xmlns:p14="http://schemas.microsoft.com/office/powerpoint/2010/main" val="134032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28625" y="128363"/>
            <a:ext cx="8286750" cy="72072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sz="3600" dirty="0"/>
              <a:t>Improving Rubisco</a:t>
            </a:r>
            <a:endParaRPr sz="3600" dirty="0"/>
          </a:p>
        </p:txBody>
      </p:sp>
      <p:sp>
        <p:nvSpPr>
          <p:cNvPr id="107" name="Google Shape;107;p15"/>
          <p:cNvSpPr txBox="1">
            <a:spLocks noGrp="1"/>
          </p:cNvSpPr>
          <p:nvPr>
            <p:ph type="body" idx="1"/>
          </p:nvPr>
        </p:nvSpPr>
        <p:spPr>
          <a:xfrm>
            <a:off x="628650" y="914400"/>
            <a:ext cx="7886700" cy="526256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sz="2000" dirty="0"/>
              <a:t>Same workflow as before, but with Rubisco to guide generation</a:t>
            </a:r>
          </a:p>
          <a:p>
            <a:pPr marL="228600" lvl="0" indent="-228600" algn="l" rtl="0">
              <a:lnSpc>
                <a:spcPct val="90000"/>
              </a:lnSpc>
              <a:spcBef>
                <a:spcPts val="0"/>
              </a:spcBef>
              <a:spcAft>
                <a:spcPts val="0"/>
              </a:spcAft>
              <a:buClr>
                <a:schemeClr val="dk1"/>
              </a:buClr>
              <a:buSzPts val="2800"/>
              <a:buChar char="•"/>
            </a:pPr>
            <a:r>
              <a:rPr lang="en-US" sz="2000" dirty="0"/>
              <a:t>AF matches to </a:t>
            </a:r>
            <a:r>
              <a:rPr lang="en-US" sz="2000" dirty="0" err="1"/>
              <a:t>RF</a:t>
            </a:r>
            <a:r>
              <a:rPr lang="en-US" sz="2000" i="1" dirty="0" err="1"/>
              <a:t>diffusion</a:t>
            </a:r>
            <a:r>
              <a:rPr lang="en-US" sz="2000" dirty="0"/>
              <a:t> more poorly than unconditional generation</a:t>
            </a:r>
            <a:endParaRPr sz="1600" dirty="0"/>
          </a:p>
        </p:txBody>
      </p:sp>
      <p:sp>
        <p:nvSpPr>
          <p:cNvPr id="108" name="Google Shape;108;p15"/>
          <p:cNvSpPr txBox="1">
            <a:spLocks noGrp="1"/>
          </p:cNvSpPr>
          <p:nvPr>
            <p:ph type="sldNum" idx="12"/>
          </p:nvPr>
        </p:nvSpPr>
        <p:spPr>
          <a:xfrm>
            <a:off x="8001000" y="6425924"/>
            <a:ext cx="5143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grpSp>
        <p:nvGrpSpPr>
          <p:cNvPr id="2" name="Group 1">
            <a:extLst>
              <a:ext uri="{FF2B5EF4-FFF2-40B4-BE49-F238E27FC236}">
                <a16:creationId xmlns:a16="http://schemas.microsoft.com/office/drawing/2014/main" id="{BB327C3C-7A31-4E72-9815-37C815F2E321}"/>
              </a:ext>
            </a:extLst>
          </p:cNvPr>
          <p:cNvGrpSpPr/>
          <p:nvPr/>
        </p:nvGrpSpPr>
        <p:grpSpPr>
          <a:xfrm>
            <a:off x="210685" y="1775834"/>
            <a:ext cx="2293706" cy="2385334"/>
            <a:chOff x="-423075" y="2590970"/>
            <a:chExt cx="2293706" cy="2385334"/>
          </a:xfrm>
        </p:grpSpPr>
        <p:pic>
          <p:nvPicPr>
            <p:cNvPr id="5" name="Picture 4">
              <a:extLst>
                <a:ext uri="{FF2B5EF4-FFF2-40B4-BE49-F238E27FC236}">
                  <a16:creationId xmlns:a16="http://schemas.microsoft.com/office/drawing/2014/main" id="{A4A8CD66-F7AC-4D77-A794-3A2D8F1ED9C3}"/>
                </a:ext>
              </a:extLst>
            </p:cNvPr>
            <p:cNvPicPr>
              <a:picLocks noChangeAspect="1"/>
            </p:cNvPicPr>
            <p:nvPr/>
          </p:nvPicPr>
          <p:blipFill>
            <a:blip r:embed="rId3"/>
            <a:stretch>
              <a:fillRect/>
            </a:stretch>
          </p:blipFill>
          <p:spPr>
            <a:xfrm>
              <a:off x="-423075" y="2590970"/>
              <a:ext cx="2293706" cy="2373836"/>
            </a:xfrm>
            <a:prstGeom prst="rect">
              <a:avLst/>
            </a:prstGeom>
          </p:spPr>
        </p:pic>
        <p:sp>
          <p:nvSpPr>
            <p:cNvPr id="7" name="TextBox 6">
              <a:extLst>
                <a:ext uri="{FF2B5EF4-FFF2-40B4-BE49-F238E27FC236}">
                  <a16:creationId xmlns:a16="http://schemas.microsoft.com/office/drawing/2014/main" id="{5A04916E-CC76-4407-806B-56EDFCE6FF2D}"/>
                </a:ext>
              </a:extLst>
            </p:cNvPr>
            <p:cNvSpPr txBox="1"/>
            <p:nvPr/>
          </p:nvSpPr>
          <p:spPr>
            <a:xfrm>
              <a:off x="-158604" y="2993365"/>
              <a:ext cx="372862" cy="318906"/>
            </a:xfrm>
            <a:prstGeom prst="rect">
              <a:avLst/>
            </a:prstGeom>
            <a:noFill/>
          </p:spPr>
          <p:txBody>
            <a:bodyPr wrap="square" rtlCol="0">
              <a:spAutoFit/>
            </a:bodyPr>
            <a:lstStyle/>
            <a:p>
              <a:r>
                <a:rPr lang="en-US" dirty="0">
                  <a:solidFill>
                    <a:schemeClr val="bg1"/>
                  </a:solidFill>
                </a:rPr>
                <a:t>0</a:t>
              </a:r>
            </a:p>
          </p:txBody>
        </p:sp>
        <p:sp>
          <p:nvSpPr>
            <p:cNvPr id="13" name="Rectangle 12">
              <a:extLst>
                <a:ext uri="{FF2B5EF4-FFF2-40B4-BE49-F238E27FC236}">
                  <a16:creationId xmlns:a16="http://schemas.microsoft.com/office/drawing/2014/main" id="{B558468B-DB91-4295-867F-F49631B39128}"/>
                </a:ext>
              </a:extLst>
            </p:cNvPr>
            <p:cNvSpPr/>
            <p:nvPr/>
          </p:nvSpPr>
          <p:spPr>
            <a:xfrm>
              <a:off x="-241963" y="4668527"/>
              <a:ext cx="1160895" cy="307777"/>
            </a:xfrm>
            <a:prstGeom prst="rect">
              <a:avLst/>
            </a:prstGeom>
          </p:spPr>
          <p:txBody>
            <a:bodyPr wrap="none">
              <a:spAutoFit/>
            </a:bodyPr>
            <a:lstStyle/>
            <a:p>
              <a:r>
                <a:rPr lang="en-US" dirty="0"/>
                <a:t>RMSD: 10.8</a:t>
              </a:r>
            </a:p>
          </p:txBody>
        </p:sp>
      </p:grpSp>
      <p:grpSp>
        <p:nvGrpSpPr>
          <p:cNvPr id="19" name="Group 18">
            <a:extLst>
              <a:ext uri="{FF2B5EF4-FFF2-40B4-BE49-F238E27FC236}">
                <a16:creationId xmlns:a16="http://schemas.microsoft.com/office/drawing/2014/main" id="{D82AA88B-7228-4BB1-9F04-1244F0B77AC5}"/>
              </a:ext>
            </a:extLst>
          </p:cNvPr>
          <p:cNvGrpSpPr/>
          <p:nvPr/>
        </p:nvGrpSpPr>
        <p:grpSpPr>
          <a:xfrm>
            <a:off x="7146947" y="1817726"/>
            <a:ext cx="1774859" cy="2341008"/>
            <a:chOff x="7146947" y="1675687"/>
            <a:chExt cx="1774859" cy="2341008"/>
          </a:xfrm>
        </p:grpSpPr>
        <p:grpSp>
          <p:nvGrpSpPr>
            <p:cNvPr id="18" name="Group 17">
              <a:extLst>
                <a:ext uri="{FF2B5EF4-FFF2-40B4-BE49-F238E27FC236}">
                  <a16:creationId xmlns:a16="http://schemas.microsoft.com/office/drawing/2014/main" id="{940E74DA-A726-4309-AFFB-AA9A7464092D}"/>
                </a:ext>
              </a:extLst>
            </p:cNvPr>
            <p:cNvGrpSpPr/>
            <p:nvPr/>
          </p:nvGrpSpPr>
          <p:grpSpPr>
            <a:xfrm>
              <a:off x="7146947" y="1675687"/>
              <a:ext cx="1774859" cy="2190842"/>
              <a:chOff x="4927782" y="4767309"/>
              <a:chExt cx="1774859" cy="2190842"/>
            </a:xfrm>
          </p:grpSpPr>
          <p:pic>
            <p:nvPicPr>
              <p:cNvPr id="11" name="Picture 10">
                <a:extLst>
                  <a:ext uri="{FF2B5EF4-FFF2-40B4-BE49-F238E27FC236}">
                    <a16:creationId xmlns:a16="http://schemas.microsoft.com/office/drawing/2014/main" id="{E818DA88-DBFC-42D0-B3B1-793213280EA5}"/>
                  </a:ext>
                </a:extLst>
              </p:cNvPr>
              <p:cNvPicPr>
                <a:picLocks noChangeAspect="1"/>
              </p:cNvPicPr>
              <p:nvPr/>
            </p:nvPicPr>
            <p:blipFill>
              <a:blip r:embed="rId4"/>
              <a:stretch>
                <a:fillRect/>
              </a:stretch>
            </p:blipFill>
            <p:spPr>
              <a:xfrm>
                <a:off x="4927782" y="4767309"/>
                <a:ext cx="1774859" cy="2190842"/>
              </a:xfrm>
              <a:prstGeom prst="rect">
                <a:avLst/>
              </a:prstGeom>
            </p:spPr>
          </p:pic>
          <p:sp>
            <p:nvSpPr>
              <p:cNvPr id="12" name="TextBox 11">
                <a:extLst>
                  <a:ext uri="{FF2B5EF4-FFF2-40B4-BE49-F238E27FC236}">
                    <a16:creationId xmlns:a16="http://schemas.microsoft.com/office/drawing/2014/main" id="{2D240F81-6F79-4530-815C-80A3BB5755CA}"/>
                  </a:ext>
                </a:extLst>
              </p:cNvPr>
              <p:cNvSpPr txBox="1"/>
              <p:nvPr/>
            </p:nvSpPr>
            <p:spPr>
              <a:xfrm>
                <a:off x="5610537" y="4944180"/>
                <a:ext cx="328624" cy="307777"/>
              </a:xfrm>
              <a:prstGeom prst="rect">
                <a:avLst/>
              </a:prstGeom>
              <a:noFill/>
            </p:spPr>
            <p:txBody>
              <a:bodyPr wrap="square" rtlCol="0">
                <a:spAutoFit/>
              </a:bodyPr>
              <a:lstStyle/>
              <a:p>
                <a:r>
                  <a:rPr lang="en-US" dirty="0">
                    <a:solidFill>
                      <a:schemeClr val="bg1"/>
                    </a:solidFill>
                  </a:rPr>
                  <a:t>3</a:t>
                </a:r>
              </a:p>
            </p:txBody>
          </p:sp>
        </p:grpSp>
        <p:sp>
          <p:nvSpPr>
            <p:cNvPr id="14" name="Rectangle 13">
              <a:extLst>
                <a:ext uri="{FF2B5EF4-FFF2-40B4-BE49-F238E27FC236}">
                  <a16:creationId xmlns:a16="http://schemas.microsoft.com/office/drawing/2014/main" id="{7C4C320C-D66D-44B3-8097-DCE6525E97CF}"/>
                </a:ext>
              </a:extLst>
            </p:cNvPr>
            <p:cNvSpPr/>
            <p:nvPr/>
          </p:nvSpPr>
          <p:spPr>
            <a:xfrm>
              <a:off x="7323794" y="3708918"/>
              <a:ext cx="1061509" cy="307777"/>
            </a:xfrm>
            <a:prstGeom prst="rect">
              <a:avLst/>
            </a:prstGeom>
          </p:spPr>
          <p:txBody>
            <a:bodyPr wrap="none">
              <a:spAutoFit/>
            </a:bodyPr>
            <a:lstStyle/>
            <a:p>
              <a:r>
                <a:rPr lang="en-US" dirty="0"/>
                <a:t>RMSD: 6.0</a:t>
              </a:r>
            </a:p>
          </p:txBody>
        </p:sp>
      </p:grpSp>
      <p:grpSp>
        <p:nvGrpSpPr>
          <p:cNvPr id="4" name="Group 3">
            <a:extLst>
              <a:ext uri="{FF2B5EF4-FFF2-40B4-BE49-F238E27FC236}">
                <a16:creationId xmlns:a16="http://schemas.microsoft.com/office/drawing/2014/main" id="{CDC2E188-83AF-4B29-BECF-4F7F0026EFDE}"/>
              </a:ext>
            </a:extLst>
          </p:cNvPr>
          <p:cNvGrpSpPr/>
          <p:nvPr/>
        </p:nvGrpSpPr>
        <p:grpSpPr>
          <a:xfrm>
            <a:off x="2335667" y="2019838"/>
            <a:ext cx="2752290" cy="2139311"/>
            <a:chOff x="4459248" y="2381413"/>
            <a:chExt cx="2752290" cy="2139311"/>
          </a:xfrm>
        </p:grpSpPr>
        <p:pic>
          <p:nvPicPr>
            <p:cNvPr id="6" name="Picture 5">
              <a:extLst>
                <a:ext uri="{FF2B5EF4-FFF2-40B4-BE49-F238E27FC236}">
                  <a16:creationId xmlns:a16="http://schemas.microsoft.com/office/drawing/2014/main" id="{50E814FD-338A-4435-988C-BC77A6BCFB51}"/>
                </a:ext>
              </a:extLst>
            </p:cNvPr>
            <p:cNvPicPr>
              <a:picLocks noChangeAspect="1"/>
            </p:cNvPicPr>
            <p:nvPr/>
          </p:nvPicPr>
          <p:blipFill>
            <a:blip r:embed="rId5"/>
            <a:stretch>
              <a:fillRect/>
            </a:stretch>
          </p:blipFill>
          <p:spPr>
            <a:xfrm>
              <a:off x="4459248" y="2381413"/>
              <a:ext cx="2752290" cy="1885828"/>
            </a:xfrm>
            <a:prstGeom prst="rect">
              <a:avLst/>
            </a:prstGeom>
          </p:spPr>
        </p:pic>
        <p:sp>
          <p:nvSpPr>
            <p:cNvPr id="8" name="TextBox 7">
              <a:extLst>
                <a:ext uri="{FF2B5EF4-FFF2-40B4-BE49-F238E27FC236}">
                  <a16:creationId xmlns:a16="http://schemas.microsoft.com/office/drawing/2014/main" id="{57E33F18-785E-42BB-9BBC-6D9658ABEB54}"/>
                </a:ext>
              </a:extLst>
            </p:cNvPr>
            <p:cNvSpPr txBox="1"/>
            <p:nvPr/>
          </p:nvSpPr>
          <p:spPr>
            <a:xfrm>
              <a:off x="4708723" y="2444003"/>
              <a:ext cx="438117" cy="307777"/>
            </a:xfrm>
            <a:prstGeom prst="rect">
              <a:avLst/>
            </a:prstGeom>
            <a:noFill/>
          </p:spPr>
          <p:txBody>
            <a:bodyPr wrap="square" rtlCol="0">
              <a:spAutoFit/>
            </a:bodyPr>
            <a:lstStyle/>
            <a:p>
              <a:r>
                <a:rPr lang="en-US" dirty="0">
                  <a:solidFill>
                    <a:schemeClr val="bg1"/>
                  </a:solidFill>
                </a:rPr>
                <a:t>1</a:t>
              </a:r>
            </a:p>
          </p:txBody>
        </p:sp>
        <p:sp>
          <p:nvSpPr>
            <p:cNvPr id="16" name="Rectangle 15">
              <a:extLst>
                <a:ext uri="{FF2B5EF4-FFF2-40B4-BE49-F238E27FC236}">
                  <a16:creationId xmlns:a16="http://schemas.microsoft.com/office/drawing/2014/main" id="{3DE95A36-0153-4DF9-9178-513EF38A5BD4}"/>
                </a:ext>
              </a:extLst>
            </p:cNvPr>
            <p:cNvSpPr/>
            <p:nvPr/>
          </p:nvSpPr>
          <p:spPr>
            <a:xfrm>
              <a:off x="4582081" y="4212947"/>
              <a:ext cx="1061509" cy="307777"/>
            </a:xfrm>
            <a:prstGeom prst="rect">
              <a:avLst/>
            </a:prstGeom>
          </p:spPr>
          <p:txBody>
            <a:bodyPr wrap="none">
              <a:spAutoFit/>
            </a:bodyPr>
            <a:lstStyle/>
            <a:p>
              <a:r>
                <a:rPr lang="en-US" dirty="0"/>
                <a:t>RMSD: 9.9</a:t>
              </a:r>
            </a:p>
          </p:txBody>
        </p:sp>
      </p:grpSp>
      <p:grpSp>
        <p:nvGrpSpPr>
          <p:cNvPr id="3" name="Group 2">
            <a:extLst>
              <a:ext uri="{FF2B5EF4-FFF2-40B4-BE49-F238E27FC236}">
                <a16:creationId xmlns:a16="http://schemas.microsoft.com/office/drawing/2014/main" id="{D175DD8B-573B-4775-BF7D-97F183379D4B}"/>
              </a:ext>
            </a:extLst>
          </p:cNvPr>
          <p:cNvGrpSpPr/>
          <p:nvPr/>
        </p:nvGrpSpPr>
        <p:grpSpPr>
          <a:xfrm>
            <a:off x="4789668" y="1749691"/>
            <a:ext cx="2625413" cy="2409043"/>
            <a:chOff x="-432629" y="5181613"/>
            <a:chExt cx="2625413" cy="2409043"/>
          </a:xfrm>
        </p:grpSpPr>
        <p:pic>
          <p:nvPicPr>
            <p:cNvPr id="9" name="Picture 8">
              <a:extLst>
                <a:ext uri="{FF2B5EF4-FFF2-40B4-BE49-F238E27FC236}">
                  <a16:creationId xmlns:a16="http://schemas.microsoft.com/office/drawing/2014/main" id="{74697924-656F-49A9-8AC1-9D9E3C2FE837}"/>
                </a:ext>
              </a:extLst>
            </p:cNvPr>
            <p:cNvPicPr>
              <a:picLocks noChangeAspect="1"/>
            </p:cNvPicPr>
            <p:nvPr/>
          </p:nvPicPr>
          <p:blipFill>
            <a:blip r:embed="rId6"/>
            <a:stretch>
              <a:fillRect/>
            </a:stretch>
          </p:blipFill>
          <p:spPr>
            <a:xfrm>
              <a:off x="-432629" y="5181613"/>
              <a:ext cx="2625413" cy="2383315"/>
            </a:xfrm>
            <a:prstGeom prst="rect">
              <a:avLst/>
            </a:prstGeom>
          </p:spPr>
        </p:pic>
        <p:sp>
          <p:nvSpPr>
            <p:cNvPr id="10" name="TextBox 9">
              <a:extLst>
                <a:ext uri="{FF2B5EF4-FFF2-40B4-BE49-F238E27FC236}">
                  <a16:creationId xmlns:a16="http://schemas.microsoft.com/office/drawing/2014/main" id="{4D91361F-09F8-439B-A148-65B0380B528F}"/>
                </a:ext>
              </a:extLst>
            </p:cNvPr>
            <p:cNvSpPr txBox="1"/>
            <p:nvPr/>
          </p:nvSpPr>
          <p:spPr>
            <a:xfrm>
              <a:off x="1143588" y="5283560"/>
              <a:ext cx="401126" cy="307777"/>
            </a:xfrm>
            <a:prstGeom prst="rect">
              <a:avLst/>
            </a:prstGeom>
            <a:noFill/>
          </p:spPr>
          <p:txBody>
            <a:bodyPr wrap="square" rtlCol="0">
              <a:spAutoFit/>
            </a:bodyPr>
            <a:lstStyle/>
            <a:p>
              <a:r>
                <a:rPr lang="en-US" dirty="0">
                  <a:solidFill>
                    <a:schemeClr val="bg1"/>
                  </a:solidFill>
                </a:rPr>
                <a:t>2</a:t>
              </a:r>
            </a:p>
          </p:txBody>
        </p:sp>
        <p:sp>
          <p:nvSpPr>
            <p:cNvPr id="15" name="Rectangle 14">
              <a:extLst>
                <a:ext uri="{FF2B5EF4-FFF2-40B4-BE49-F238E27FC236}">
                  <a16:creationId xmlns:a16="http://schemas.microsoft.com/office/drawing/2014/main" id="{B86F973E-81BA-40C5-B2BD-4FCAB9DC5A14}"/>
                </a:ext>
              </a:extLst>
            </p:cNvPr>
            <p:cNvSpPr/>
            <p:nvPr/>
          </p:nvSpPr>
          <p:spPr>
            <a:xfrm>
              <a:off x="-432629" y="7282879"/>
              <a:ext cx="1160895" cy="307777"/>
            </a:xfrm>
            <a:prstGeom prst="rect">
              <a:avLst/>
            </a:prstGeom>
          </p:spPr>
          <p:txBody>
            <a:bodyPr wrap="none">
              <a:spAutoFit/>
            </a:bodyPr>
            <a:lstStyle/>
            <a:p>
              <a:r>
                <a:rPr lang="en-US" dirty="0"/>
                <a:t>RMSD: 11.2</a:t>
              </a:r>
            </a:p>
          </p:txBody>
        </p:sp>
      </p:grpSp>
      <p:grpSp>
        <p:nvGrpSpPr>
          <p:cNvPr id="21" name="Group 20">
            <a:extLst>
              <a:ext uri="{FF2B5EF4-FFF2-40B4-BE49-F238E27FC236}">
                <a16:creationId xmlns:a16="http://schemas.microsoft.com/office/drawing/2014/main" id="{EACF438B-E69E-4C79-AF8D-E967058B969E}"/>
              </a:ext>
            </a:extLst>
          </p:cNvPr>
          <p:cNvGrpSpPr/>
          <p:nvPr/>
        </p:nvGrpSpPr>
        <p:grpSpPr>
          <a:xfrm>
            <a:off x="3747655" y="4593867"/>
            <a:ext cx="3176833" cy="1583096"/>
            <a:chOff x="2389120" y="4412670"/>
            <a:chExt cx="3176833" cy="1583096"/>
          </a:xfrm>
        </p:grpSpPr>
        <p:pic>
          <p:nvPicPr>
            <p:cNvPr id="20" name="Picture 19">
              <a:extLst>
                <a:ext uri="{FF2B5EF4-FFF2-40B4-BE49-F238E27FC236}">
                  <a16:creationId xmlns:a16="http://schemas.microsoft.com/office/drawing/2014/main" id="{9FA3E5B4-D65B-4A4D-BFFF-253493097F27}"/>
                </a:ext>
              </a:extLst>
            </p:cNvPr>
            <p:cNvPicPr>
              <a:picLocks noChangeAspect="1"/>
            </p:cNvPicPr>
            <p:nvPr/>
          </p:nvPicPr>
          <p:blipFill>
            <a:blip r:embed="rId7"/>
            <a:stretch>
              <a:fillRect/>
            </a:stretch>
          </p:blipFill>
          <p:spPr>
            <a:xfrm>
              <a:off x="2504391" y="4412670"/>
              <a:ext cx="3061562" cy="1583096"/>
            </a:xfrm>
            <a:prstGeom prst="rect">
              <a:avLst/>
            </a:prstGeom>
          </p:spPr>
        </p:pic>
        <p:sp>
          <p:nvSpPr>
            <p:cNvPr id="24" name="Rectangle 23">
              <a:extLst>
                <a:ext uri="{FF2B5EF4-FFF2-40B4-BE49-F238E27FC236}">
                  <a16:creationId xmlns:a16="http://schemas.microsoft.com/office/drawing/2014/main" id="{69C28328-46B0-43D8-9E5E-DFAE934FC359}"/>
                </a:ext>
              </a:extLst>
            </p:cNvPr>
            <p:cNvSpPr/>
            <p:nvPr/>
          </p:nvSpPr>
          <p:spPr>
            <a:xfrm>
              <a:off x="2389120" y="5613345"/>
              <a:ext cx="1061509" cy="307777"/>
            </a:xfrm>
            <a:prstGeom prst="rect">
              <a:avLst/>
            </a:prstGeom>
          </p:spPr>
          <p:txBody>
            <a:bodyPr wrap="none">
              <a:spAutoFit/>
            </a:bodyPr>
            <a:lstStyle/>
            <a:p>
              <a:r>
                <a:rPr lang="en-US" dirty="0"/>
                <a:t>RMSD: 2.8</a:t>
              </a:r>
            </a:p>
          </p:txBody>
        </p:sp>
      </p:grpSp>
      <p:sp>
        <p:nvSpPr>
          <p:cNvPr id="22" name="Rectangle 21">
            <a:extLst>
              <a:ext uri="{FF2B5EF4-FFF2-40B4-BE49-F238E27FC236}">
                <a16:creationId xmlns:a16="http://schemas.microsoft.com/office/drawing/2014/main" id="{D5B2C961-C924-42AB-B391-49D65CDA29CD}"/>
              </a:ext>
            </a:extLst>
          </p:cNvPr>
          <p:cNvSpPr/>
          <p:nvPr/>
        </p:nvSpPr>
        <p:spPr>
          <a:xfrm>
            <a:off x="173155" y="5233490"/>
            <a:ext cx="3775135" cy="523220"/>
          </a:xfrm>
          <a:prstGeom prst="rect">
            <a:avLst/>
          </a:prstGeom>
        </p:spPr>
        <p:txBody>
          <a:bodyPr wrap="square">
            <a:spAutoFit/>
          </a:bodyPr>
          <a:lstStyle/>
          <a:p>
            <a:r>
              <a:rPr lang="en-US" dirty="0">
                <a:latin typeface="Consolas" panose="020B0609020204030204" pitchFamily="49" charset="0"/>
              </a:rPr>
              <a:t>'</a:t>
            </a:r>
            <a:r>
              <a:rPr lang="en-US" dirty="0" err="1">
                <a:latin typeface="Consolas" panose="020B0609020204030204" pitchFamily="49" charset="0"/>
              </a:rPr>
              <a:t>contigmap.contigs</a:t>
            </a:r>
            <a:r>
              <a:rPr lang="en-US" dirty="0">
                <a:latin typeface="Consolas" panose="020B0609020204030204" pitchFamily="49" charset="0"/>
              </a:rPr>
              <a:t>=[5-15/A134-134/5-15/A473-473/5-15/A310-310/5-15]’</a:t>
            </a:r>
          </a:p>
        </p:txBody>
      </p:sp>
      <p:sp>
        <p:nvSpPr>
          <p:cNvPr id="23" name="Rectangle 22">
            <a:extLst>
              <a:ext uri="{FF2B5EF4-FFF2-40B4-BE49-F238E27FC236}">
                <a16:creationId xmlns:a16="http://schemas.microsoft.com/office/drawing/2014/main" id="{60282C66-BF04-4368-8E44-CA4FF589E54F}"/>
              </a:ext>
            </a:extLst>
          </p:cNvPr>
          <p:cNvSpPr/>
          <p:nvPr/>
        </p:nvSpPr>
        <p:spPr>
          <a:xfrm>
            <a:off x="111757" y="4157004"/>
            <a:ext cx="3775125" cy="523220"/>
          </a:xfrm>
          <a:prstGeom prst="rect">
            <a:avLst/>
          </a:prstGeom>
        </p:spPr>
        <p:txBody>
          <a:bodyPr wrap="square">
            <a:spAutoFit/>
          </a:bodyPr>
          <a:lstStyle/>
          <a:p>
            <a:r>
              <a:rPr lang="en-US" dirty="0">
                <a:latin typeface="Consolas" panose="020B0609020204030204" pitchFamily="49" charset="0"/>
              </a:rPr>
              <a:t>'</a:t>
            </a:r>
            <a:r>
              <a:rPr lang="en-US" dirty="0" err="1">
                <a:latin typeface="Consolas" panose="020B0609020204030204" pitchFamily="49" charset="0"/>
              </a:rPr>
              <a:t>contigmap.contigs</a:t>
            </a:r>
            <a:r>
              <a:rPr lang="en-US" dirty="0">
                <a:latin typeface="Consolas" panose="020B0609020204030204" pitchFamily="49" charset="0"/>
              </a:rPr>
              <a:t>=[5-15/A133-135/5-15/A472-474/5-15/A309-311/5-15]’</a:t>
            </a:r>
          </a:p>
        </p:txBody>
      </p:sp>
      <p:cxnSp>
        <p:nvCxnSpPr>
          <p:cNvPr id="28" name="Straight Arrow Connector 27">
            <a:extLst>
              <a:ext uri="{FF2B5EF4-FFF2-40B4-BE49-F238E27FC236}">
                <a16:creationId xmlns:a16="http://schemas.microsoft.com/office/drawing/2014/main" id="{8CFBDEA0-8DD2-46AD-BF4B-130EF44DE1F2}"/>
              </a:ext>
            </a:extLst>
          </p:cNvPr>
          <p:cNvCxnSpPr>
            <a:cxnSpLocks/>
          </p:cNvCxnSpPr>
          <p:nvPr/>
        </p:nvCxnSpPr>
        <p:spPr>
          <a:xfrm>
            <a:off x="2060629" y="4748629"/>
            <a:ext cx="0" cy="36576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63260EF-0561-4150-8D55-C21FE79FCA3F}"/>
              </a:ext>
            </a:extLst>
          </p:cNvPr>
          <p:cNvSpPr txBox="1"/>
          <p:nvPr/>
        </p:nvSpPr>
        <p:spPr>
          <a:xfrm>
            <a:off x="7014313" y="4573535"/>
            <a:ext cx="1827712" cy="1384995"/>
          </a:xfrm>
          <a:prstGeom prst="rect">
            <a:avLst/>
          </a:prstGeom>
          <a:noFill/>
        </p:spPr>
        <p:txBody>
          <a:bodyPr wrap="square" rtlCol="0">
            <a:spAutoFit/>
          </a:bodyPr>
          <a:lstStyle/>
          <a:p>
            <a:r>
              <a:rPr lang="en-US" dirty="0"/>
              <a:t>No direct indication of catalytic activity, but these could be interesting prototypes for further calculations</a:t>
            </a:r>
          </a:p>
        </p:txBody>
      </p:sp>
    </p:spTree>
    <p:extLst>
      <p:ext uri="{BB962C8B-B14F-4D97-AF65-F5344CB8AC3E}">
        <p14:creationId xmlns:p14="http://schemas.microsoft.com/office/powerpoint/2010/main" val="95100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28625" y="128363"/>
            <a:ext cx="8286750" cy="72072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sz="3600" dirty="0"/>
              <a:t>Conclusions</a:t>
            </a:r>
            <a:endParaRPr sz="3600" dirty="0"/>
          </a:p>
        </p:txBody>
      </p:sp>
      <p:sp>
        <p:nvSpPr>
          <p:cNvPr id="107" name="Google Shape;107;p15"/>
          <p:cNvSpPr txBox="1">
            <a:spLocks noGrp="1"/>
          </p:cNvSpPr>
          <p:nvPr>
            <p:ph type="body" idx="1"/>
          </p:nvPr>
        </p:nvSpPr>
        <p:spPr>
          <a:xfrm>
            <a:off x="628650" y="914400"/>
            <a:ext cx="7886700" cy="526256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sz="2000" dirty="0" err="1"/>
              <a:t>Rf</a:t>
            </a:r>
            <a:r>
              <a:rPr lang="en-US" sz="2000" i="1" dirty="0" err="1"/>
              <a:t>diffusion</a:t>
            </a:r>
            <a:r>
              <a:rPr lang="en-US" sz="2000" dirty="0"/>
              <a:t> is a step towards inverse design of proteins</a:t>
            </a:r>
          </a:p>
          <a:p>
            <a:pPr marL="228600" lvl="0" indent="-228600" algn="l" rtl="0">
              <a:lnSpc>
                <a:spcPct val="90000"/>
              </a:lnSpc>
              <a:spcBef>
                <a:spcPts val="0"/>
              </a:spcBef>
              <a:spcAft>
                <a:spcPts val="0"/>
              </a:spcAft>
              <a:buClr>
                <a:schemeClr val="dk1"/>
              </a:buClr>
              <a:buSzPts val="2800"/>
              <a:buChar char="•"/>
            </a:pPr>
            <a:r>
              <a:rPr lang="en-US" sz="2000" dirty="0"/>
              <a:t>Coupled with </a:t>
            </a:r>
            <a:r>
              <a:rPr lang="en-US" sz="2000" dirty="0" err="1"/>
              <a:t>ProteinMPNN</a:t>
            </a:r>
            <a:r>
              <a:rPr lang="en-US" sz="2000" dirty="0"/>
              <a:t>, structures accurately match those predicted by </a:t>
            </a:r>
            <a:r>
              <a:rPr lang="en-US" sz="2000" dirty="0" err="1"/>
              <a:t>AlphaFold</a:t>
            </a:r>
            <a:endParaRPr lang="en-US" sz="1200" dirty="0"/>
          </a:p>
          <a:p>
            <a:pPr marL="228600" indent="-228600">
              <a:spcBef>
                <a:spcPts val="0"/>
              </a:spcBef>
            </a:pPr>
            <a:r>
              <a:rPr lang="en-US" sz="2000" dirty="0"/>
              <a:t>Generated several binders to interact near the active site of Rubisco</a:t>
            </a:r>
          </a:p>
          <a:p>
            <a:pPr marL="228600" indent="-228600">
              <a:spcBef>
                <a:spcPts val="0"/>
              </a:spcBef>
            </a:pPr>
            <a:r>
              <a:rPr lang="en-US" sz="2000" dirty="0"/>
              <a:t>Further computation and experiments required to fully determine their effects</a:t>
            </a:r>
            <a:r>
              <a:rPr lang="en-US" sz="1600" dirty="0"/>
              <a:t>!</a:t>
            </a:r>
          </a:p>
          <a:p>
            <a:pPr marL="685800" lvl="1" indent="-228600">
              <a:spcBef>
                <a:spcPts val="0"/>
              </a:spcBef>
            </a:pPr>
            <a:r>
              <a:rPr lang="en-US" sz="1600" dirty="0"/>
              <a:t>Nevertheless an example of what </a:t>
            </a:r>
            <a:r>
              <a:rPr lang="en-US" sz="1600" dirty="0" err="1"/>
              <a:t>Rf</a:t>
            </a:r>
            <a:r>
              <a:rPr lang="en-US" sz="1600" i="1" dirty="0" err="1"/>
              <a:t>diffusion</a:t>
            </a:r>
            <a:r>
              <a:rPr lang="en-US" sz="1600" dirty="0"/>
              <a:t> is capable of</a:t>
            </a:r>
          </a:p>
          <a:p>
            <a:pPr marL="685800" lvl="1" indent="-228600">
              <a:spcBef>
                <a:spcPts val="0"/>
              </a:spcBef>
            </a:pPr>
            <a:r>
              <a:rPr lang="en-US" sz="1600" dirty="0"/>
              <a:t>An interesting way to study Rubisco </a:t>
            </a:r>
            <a:r>
              <a:rPr lang="en-US" sz="1600" i="1" dirty="0"/>
              <a:t>in silico</a:t>
            </a:r>
          </a:p>
          <a:p>
            <a:pPr marL="228600" indent="-228600">
              <a:spcBef>
                <a:spcPts val="0"/>
              </a:spcBef>
            </a:pPr>
            <a:r>
              <a:rPr lang="en-US" sz="2000" dirty="0"/>
              <a:t>Expert guidance can be incorporated to refine </a:t>
            </a:r>
            <a:r>
              <a:rPr lang="en-US" sz="2000" dirty="0" err="1"/>
              <a:t>Rf</a:t>
            </a:r>
            <a:r>
              <a:rPr lang="en-US" sz="2000" i="1" dirty="0" err="1"/>
              <a:t>diffusion</a:t>
            </a:r>
            <a:r>
              <a:rPr lang="en-US" sz="2000" dirty="0"/>
              <a:t> </a:t>
            </a:r>
          </a:p>
        </p:txBody>
      </p:sp>
      <p:sp>
        <p:nvSpPr>
          <p:cNvPr id="108" name="Google Shape;108;p15"/>
          <p:cNvSpPr txBox="1">
            <a:spLocks noGrp="1"/>
          </p:cNvSpPr>
          <p:nvPr>
            <p:ph type="sldNum" idx="12"/>
          </p:nvPr>
        </p:nvSpPr>
        <p:spPr>
          <a:xfrm>
            <a:off x="8001000" y="6425924"/>
            <a:ext cx="5143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grpSp>
        <p:nvGrpSpPr>
          <p:cNvPr id="5" name="Group 4">
            <a:extLst>
              <a:ext uri="{FF2B5EF4-FFF2-40B4-BE49-F238E27FC236}">
                <a16:creationId xmlns:a16="http://schemas.microsoft.com/office/drawing/2014/main" id="{25F85C52-A7A5-4E79-A2DB-FA3ECB371C0E}"/>
              </a:ext>
            </a:extLst>
          </p:cNvPr>
          <p:cNvGrpSpPr>
            <a:grpSpLocks noChangeAspect="1"/>
          </p:cNvGrpSpPr>
          <p:nvPr/>
        </p:nvGrpSpPr>
        <p:grpSpPr>
          <a:xfrm>
            <a:off x="6573036" y="4027825"/>
            <a:ext cx="2428930" cy="2149138"/>
            <a:chOff x="3347973" y="2183906"/>
            <a:chExt cx="3538505" cy="3130899"/>
          </a:xfrm>
        </p:grpSpPr>
        <p:pic>
          <p:nvPicPr>
            <p:cNvPr id="6" name="Picture 5">
              <a:extLst>
                <a:ext uri="{FF2B5EF4-FFF2-40B4-BE49-F238E27FC236}">
                  <a16:creationId xmlns:a16="http://schemas.microsoft.com/office/drawing/2014/main" id="{62511B19-CBA3-4A22-ACF1-64CDF483DED8}"/>
                </a:ext>
              </a:extLst>
            </p:cNvPr>
            <p:cNvPicPr>
              <a:picLocks noChangeAspect="1"/>
            </p:cNvPicPr>
            <p:nvPr/>
          </p:nvPicPr>
          <p:blipFill rotWithShape="1">
            <a:blip r:embed="rId3"/>
            <a:srcRect t="3336"/>
            <a:stretch/>
          </p:blipFill>
          <p:spPr>
            <a:xfrm>
              <a:off x="3347973" y="2183906"/>
              <a:ext cx="3439005" cy="3130899"/>
            </a:xfrm>
            <a:prstGeom prst="rect">
              <a:avLst/>
            </a:prstGeom>
          </p:spPr>
        </p:pic>
        <p:sp>
          <p:nvSpPr>
            <p:cNvPr id="7" name="Rectangle 6">
              <a:extLst>
                <a:ext uri="{FF2B5EF4-FFF2-40B4-BE49-F238E27FC236}">
                  <a16:creationId xmlns:a16="http://schemas.microsoft.com/office/drawing/2014/main" id="{D6789880-9181-4625-8978-D4D1FB49826C}"/>
                </a:ext>
              </a:extLst>
            </p:cNvPr>
            <p:cNvSpPr/>
            <p:nvPr/>
          </p:nvSpPr>
          <p:spPr>
            <a:xfrm>
              <a:off x="3442050" y="2219417"/>
              <a:ext cx="455247" cy="48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77AA51-61FB-4538-91EB-F17BE12E4259}"/>
                </a:ext>
              </a:extLst>
            </p:cNvPr>
            <p:cNvSpPr txBox="1"/>
            <p:nvPr/>
          </p:nvSpPr>
          <p:spPr>
            <a:xfrm>
              <a:off x="6331010" y="4684523"/>
              <a:ext cx="555468" cy="431196"/>
            </a:xfrm>
            <a:prstGeom prst="rect">
              <a:avLst/>
            </a:prstGeom>
            <a:solidFill>
              <a:srgbClr val="FFFFFF">
                <a:alpha val="50196"/>
              </a:srgbClr>
            </a:solidFill>
          </p:spPr>
          <p:txBody>
            <a:bodyPr wrap="square" rtlCol="0" anchor="ctr">
              <a:spAutoFit/>
            </a:bodyPr>
            <a:lstStyle/>
            <a:p>
              <a:pPr algn="ctr"/>
              <a:r>
                <a:rPr lang="en-US" dirty="0"/>
                <a:t>[4]</a:t>
              </a:r>
            </a:p>
          </p:txBody>
        </p:sp>
      </p:grpSp>
      <p:pic>
        <p:nvPicPr>
          <p:cNvPr id="9" name="Picture 8">
            <a:extLst>
              <a:ext uri="{FF2B5EF4-FFF2-40B4-BE49-F238E27FC236}">
                <a16:creationId xmlns:a16="http://schemas.microsoft.com/office/drawing/2014/main" id="{9E41E9A3-9028-496F-9A01-240BB77417C0}"/>
              </a:ext>
            </a:extLst>
          </p:cNvPr>
          <p:cNvPicPr>
            <a:picLocks noChangeAspect="1"/>
          </p:cNvPicPr>
          <p:nvPr/>
        </p:nvPicPr>
        <p:blipFill rotWithShape="1">
          <a:blip r:embed="rId4"/>
          <a:srcRect l="4999" r="3275"/>
          <a:stretch/>
        </p:blipFill>
        <p:spPr>
          <a:xfrm>
            <a:off x="3688851" y="4366244"/>
            <a:ext cx="2598436" cy="1472299"/>
          </a:xfrm>
          <a:prstGeom prst="rect">
            <a:avLst/>
          </a:prstGeom>
        </p:spPr>
      </p:pic>
      <p:pic>
        <p:nvPicPr>
          <p:cNvPr id="10" name="Picture 9">
            <a:extLst>
              <a:ext uri="{FF2B5EF4-FFF2-40B4-BE49-F238E27FC236}">
                <a16:creationId xmlns:a16="http://schemas.microsoft.com/office/drawing/2014/main" id="{8008105F-1818-4E1F-A782-F60D641CD873}"/>
              </a:ext>
            </a:extLst>
          </p:cNvPr>
          <p:cNvPicPr>
            <a:picLocks noChangeAspect="1"/>
          </p:cNvPicPr>
          <p:nvPr/>
        </p:nvPicPr>
        <p:blipFill>
          <a:blip r:embed="rId5"/>
          <a:stretch>
            <a:fillRect/>
          </a:stretch>
        </p:blipFill>
        <p:spPr>
          <a:xfrm>
            <a:off x="328119" y="4411034"/>
            <a:ext cx="3217857" cy="1472299"/>
          </a:xfrm>
          <a:prstGeom prst="rect">
            <a:avLst/>
          </a:prstGeom>
        </p:spPr>
      </p:pic>
      <p:sp>
        <p:nvSpPr>
          <p:cNvPr id="11" name="TextBox 10">
            <a:extLst>
              <a:ext uri="{FF2B5EF4-FFF2-40B4-BE49-F238E27FC236}">
                <a16:creationId xmlns:a16="http://schemas.microsoft.com/office/drawing/2014/main" id="{1926F621-DE14-409E-B30F-8F55F4767802}"/>
              </a:ext>
            </a:extLst>
          </p:cNvPr>
          <p:cNvSpPr txBox="1"/>
          <p:nvPr/>
        </p:nvSpPr>
        <p:spPr>
          <a:xfrm>
            <a:off x="2985849" y="5436543"/>
            <a:ext cx="396185" cy="307777"/>
          </a:xfrm>
          <a:prstGeom prst="rect">
            <a:avLst/>
          </a:prstGeom>
          <a:solidFill>
            <a:srgbClr val="FFFFFF">
              <a:alpha val="50196"/>
            </a:srgbClr>
          </a:solidFill>
        </p:spPr>
        <p:txBody>
          <a:bodyPr wrap="square" rtlCol="0" anchor="ctr">
            <a:spAutoFit/>
          </a:bodyPr>
          <a:lstStyle/>
          <a:p>
            <a:pPr algn="ctr"/>
            <a:r>
              <a:rPr lang="en-US" dirty="0"/>
              <a:t>[2]</a:t>
            </a:r>
          </a:p>
        </p:txBody>
      </p:sp>
    </p:spTree>
    <p:extLst>
      <p:ext uri="{BB962C8B-B14F-4D97-AF65-F5344CB8AC3E}">
        <p14:creationId xmlns:p14="http://schemas.microsoft.com/office/powerpoint/2010/main" val="38333378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1267</TotalTime>
  <Words>1125</Words>
  <Application>Microsoft Office PowerPoint</Application>
  <PresentationFormat>On-screen Show (4:3)</PresentationFormat>
  <Paragraphs>104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Consolas</vt:lpstr>
      <vt:lpstr>Wingdings</vt:lpstr>
      <vt:lpstr>Office Theme</vt:lpstr>
      <vt:lpstr>Using RFdiffusion for Inverse Design of Proteins</vt:lpstr>
      <vt:lpstr>The Edisonian Approach</vt:lpstr>
      <vt:lpstr>RFdiffusion</vt:lpstr>
      <vt:lpstr>Rfdiffusion (contd)</vt:lpstr>
      <vt:lpstr>Let’s try it</vt:lpstr>
      <vt:lpstr>Rubisco</vt:lpstr>
      <vt:lpstr>Improving rubisco</vt:lpstr>
      <vt:lpstr>Improving Rubisco</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Andrew Pike</dc:creator>
  <cp:lastModifiedBy>Andrew Pike</cp:lastModifiedBy>
  <cp:revision>50</cp:revision>
  <dcterms:modified xsi:type="dcterms:W3CDTF">2024-06-03T17:10:01Z</dcterms:modified>
</cp:coreProperties>
</file>