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6" r:id="rId2"/>
  </p:sldMasterIdLst>
  <p:sldIdLst>
    <p:sldId id="256" r:id="rId3"/>
    <p:sldId id="257" r:id="rId4"/>
    <p:sldId id="258" r:id="rId5"/>
    <p:sldId id="262" r:id="rId6"/>
    <p:sldId id="265" r:id="rId7"/>
    <p:sldId id="264" r:id="rId8"/>
    <p:sldId id="266" r:id="rId9"/>
    <p:sldId id="267" r:id="rId10"/>
    <p:sldId id="268" r:id="rId11"/>
    <p:sldId id="272" r:id="rId12"/>
    <p:sldId id="276" r:id="rId13"/>
    <p:sldId id="273" r:id="rId14"/>
    <p:sldId id="269" r:id="rId15"/>
    <p:sldId id="271" r:id="rId16"/>
    <p:sldId id="274" r:id="rId17"/>
    <p:sldId id="270" r:id="rId18"/>
    <p:sldId id="275" r:id="rId19"/>
    <p:sldId id="277" r:id="rId20"/>
    <p:sldId id="278" r:id="rId21"/>
    <p:sldId id="279" r:id="rId22"/>
    <p:sldId id="280" r:id="rId23"/>
    <p:sldId id="282" r:id="rId24"/>
    <p:sldId id="281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w Reilly" initials="AR" lastIdx="1" clrIdx="0">
    <p:extLst>
      <p:ext uri="{19B8F6BF-5375-455C-9EA6-DF929625EA0E}">
        <p15:presenceInfo xmlns:p15="http://schemas.microsoft.com/office/powerpoint/2012/main" userId="S::andrew.reilly19@ncf.edu::b0717a86-b237-4bf9-93d3-81b64cd33a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4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12T22:59:18.166" idx="1">
    <p:pos x="6985" y="1353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48AD-A6A0-CB4C-B86C-147558AE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E36F5D-04BE-FC4B-8E48-4EC4390EB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BF318-617F-3940-9670-52DB0247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53735-4980-0B40-AE7F-AE893B4C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B3AAD-4179-CA4F-80AB-597663EE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240-D7B2-1249-A3AB-7456150B1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8F4E-C91E-384C-B230-9B3ABDF23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55571-92A6-5943-ADFC-C21CBDB8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3E544-3A4D-B145-B8FC-8EF5E9DE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2424-4508-CF44-8B79-AF72F3A3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83E11-E2F1-4D48-82FA-AEABC103B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7F55B-B015-7C4C-865E-08665AAE3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3167A-096A-9947-A7D6-B731E966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5E7A-1C25-C145-9CFF-0AAF38F5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1B87-8676-AD4C-81C3-0AB19F0F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37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44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0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3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79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2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75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069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348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4E26-9F71-3945-BD9D-B4FDE951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2EB97-E6F3-9E4E-96D0-D601967A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330E7-8B11-CB46-AB24-322E0064A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0A16-092C-4644-9CF7-2B6BA0CD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949A-16D6-D54C-8F16-05C89B6C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5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8314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6707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B1AB-11E6-8E42-962C-AB7402BF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B22C-C4C1-C448-B8B5-26B9395B2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E975-C8A1-044A-8492-3E21F42A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59F3F-B6A7-114B-97F0-62248C56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9D25-1EE9-024D-84F2-4A86FEC1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4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7E19-D8A6-CD4B-A473-468D3433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40CBC-1101-E64D-8D71-02FAB363D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DE6CF-653B-404B-97D8-20545B43A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FE9B8-2A02-F346-9B88-79AF6ADE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BF2FF-1057-4E4C-A868-49029886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808A3-A9AD-CE46-BE3F-240F3116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C42F0-55AE-1741-82E9-24ED0A27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1A053-D27D-5E4E-9B66-42E7EF47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15452-57D8-E247-B1FE-4E8085BA2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E2D05-6B68-E246-A8FE-2C6AD2A38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EC92D-890F-0A43-928E-B603EA1BA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D191B8-E36C-2646-B662-26A432FD0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C1A6AA-3B7B-E746-910F-60E1B556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DFD0F-99EE-5048-98F9-552E5F5D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7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0608-09B9-2D46-9979-53B468BF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8E1CE-D2DB-F440-A06D-DB045FB9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A8E0C-8982-0241-94B2-4507A203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16AE6-D77C-AE41-BB48-9724F6BA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4764E-763A-EA46-8FAB-9A36FFAF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09695-D597-E440-A9DA-D9F05CF1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F11C4-6357-1049-A426-EAD94401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DF5D-B0B6-9249-BD1A-1BCDF85E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3D5E-8D08-814A-85E4-055EAB2EE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7C724-152A-7047-86F9-C6EE71AC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38CD3-E4EA-1F44-A683-6D149E3B9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35C92-E20B-5D4A-8D19-3DE67B11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D268-F777-4A4A-9A3D-A3606DB4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B251-185C-4743-921E-D555185B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C2E6F-4CFC-E545-8096-620695941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0F8E2-462A-EB45-91D1-C82078952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DFC5-F6EA-304D-908F-31EBDC5DD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4B0F9-6413-7249-96ED-00A7A8D7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C6FE0-ACCA-0042-9F87-56A2CB71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D7674-77B0-5342-BA3A-E3E9B870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E190A-5B1D-EB47-9C16-D1346E8C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5847E-419D-A34B-B445-DC26CD608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668C-A6F3-FD48-9473-349A49431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DE8C-A9A7-0A4A-87B2-6F2F2971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B12BD35-69C4-BC4C-A8C5-641310AC511D}" type="datetimeFigureOut">
              <a:rPr lang="en-US" smtClean="0"/>
              <a:t>5/12/20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503FEED-D4AC-B54A-AEE6-35039E3AB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anyon with a mountain in the background&#10;&#10;Description automatically generated">
            <a:extLst>
              <a:ext uri="{FF2B5EF4-FFF2-40B4-BE49-F238E27FC236}">
                <a16:creationId xmlns:a16="http://schemas.microsoft.com/office/drawing/2014/main" id="{8751C115-99E1-AB45-9FA8-170177445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20" t="9091" r="1916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20CCE-DD15-AC43-BB77-456B57C50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5-Star Trails?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475ED-B884-8447-8A84-8F25CB3B4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Predicting the rating and popularity of America’s National Park Trails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E466F-B977-324C-B841-2E94C713D27C}"/>
              </a:ext>
            </a:extLst>
          </p:cNvPr>
          <p:cNvSpPr/>
          <p:nvPr/>
        </p:nvSpPr>
        <p:spPr>
          <a:xfrm>
            <a:off x="477980" y="516835"/>
            <a:ext cx="707137" cy="337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799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CE89-D108-D546-B395-E0CC4B3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/>
          </a:bodyPr>
          <a:lstStyle/>
          <a:p>
            <a:r>
              <a:rPr lang="en-US"/>
              <a:t>KNN Confusion Matrix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47C19-98C3-46B3-B9CF-DCE6398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dirty="0"/>
              <a:t>Using the best KNN model, at k=40</a:t>
            </a:r>
          </a:p>
          <a:p>
            <a:endParaRPr lang="en-US" dirty="0"/>
          </a:p>
          <a:p>
            <a:r>
              <a:rPr lang="en-US" dirty="0"/>
              <a:t>The classifier correctly predicts 161/331 observations, giving us an accuracy rate of </a:t>
            </a:r>
            <a:r>
              <a:rPr lang="en-US" sz="2000" b="1" dirty="0"/>
              <a:t>48.6%</a:t>
            </a:r>
          </a:p>
          <a:p>
            <a:endParaRPr lang="en-US" dirty="0"/>
          </a:p>
          <a:p>
            <a:r>
              <a:rPr lang="en-US" dirty="0"/>
              <a:t>Unfortunately, given k=40, the classifier has difficulty classifying anything as other than 4.5 stars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6E15A-B9B1-8A42-B89C-8890F3003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6" y="16956"/>
            <a:ext cx="6474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5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0664-9CAE-1341-BB78-ECC8958E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821C-DBB8-684E-A092-F46FC273B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I fit a Random Forest model on the data to see how well it could predict the number of stars.</a:t>
            </a:r>
          </a:p>
          <a:p>
            <a:r>
              <a:rPr lang="en-US" dirty="0"/>
              <a:t>The model was fit using 1000 decision trees and then finding the optimal model from the average of those.</a:t>
            </a:r>
          </a:p>
          <a:p>
            <a:r>
              <a:rPr lang="en-US" dirty="0"/>
              <a:t>The baseline prediction would be about 4.1 stars, which would have an error from the actual dataset of about .57 stars.</a:t>
            </a:r>
          </a:p>
          <a:p>
            <a:r>
              <a:rPr lang="en-US" dirty="0"/>
              <a:t>After fitting the model, our error drops to having an error of only .06 stars – a great improvement!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727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CE89-D108-D546-B395-E0CC4B3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 fontScale="90000"/>
          </a:bodyPr>
          <a:lstStyle/>
          <a:p>
            <a:r>
              <a:rPr lang="en-US" dirty="0"/>
              <a:t>Random Forest Confusion Matrix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47C19-98C3-46B3-B9CF-DCE6398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Turning the Random Forest predictions into a confusion matrix to compare with the other models, we get these results.</a:t>
            </a:r>
          </a:p>
          <a:p>
            <a:r>
              <a:rPr lang="en-US" dirty="0"/>
              <a:t>The model correctly predicts 190/331 observations, giving us an accuracy rate of </a:t>
            </a:r>
            <a:r>
              <a:rPr lang="en-US" sz="2000" b="1" dirty="0"/>
              <a:t>57.4%</a:t>
            </a:r>
          </a:p>
          <a:p>
            <a:r>
              <a:rPr lang="en-US" dirty="0"/>
              <a:t>This model does a better job of separating the classes as well as having a better overall accuracy</a:t>
            </a:r>
          </a:p>
          <a:p>
            <a:r>
              <a:rPr lang="en-US" dirty="0"/>
              <a:t>While the overall error was only .06, this is largely due to predicting nearly 57% perfectly, reducing the overall error term.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CEEF18-7162-EC49-B373-7A8AA04BE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24" y="830405"/>
            <a:ext cx="5834697" cy="514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1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A3BC9-F5AA-634F-95FC-8994DD49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XGBoost</a:t>
            </a:r>
            <a:r>
              <a:rPr lang="en-US" sz="2800" dirty="0">
                <a:solidFill>
                  <a:srgbClr val="FFFFFF"/>
                </a:solidFill>
              </a:rPr>
              <a:t> 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5" name="Content Placeholder 1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1F23C674-BF78-544F-8E3F-89B827C7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1373110"/>
            <a:ext cx="7561991" cy="4140187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FDFB8347-9B50-4E35-99F7-C79C507F5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 lnSpcReduction="10000"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Using XG Boost, we can figure out what features are most important for prediction</a:t>
            </a:r>
          </a:p>
          <a:p>
            <a:r>
              <a:rPr lang="en-US" sz="1400" dirty="0">
                <a:solidFill>
                  <a:srgbClr val="FFFFFF"/>
                </a:solidFill>
              </a:rPr>
              <a:t>Popularity is highly useful to the model, which was also reflected in our regression earlier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Elevation gain and latitude are our other more important predictors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Some like surfing, snowboarding rate highly </a:t>
            </a:r>
            <a:r>
              <a:rPr lang="en-US" sz="1400" dirty="0" err="1">
                <a:solidFill>
                  <a:srgbClr val="FFFFFF"/>
                </a:solidFill>
              </a:rPr>
              <a:t>herebecause</a:t>
            </a:r>
            <a:r>
              <a:rPr lang="en-US" sz="1400" dirty="0">
                <a:solidFill>
                  <a:srgbClr val="FFFFFF"/>
                </a:solidFill>
              </a:rPr>
              <a:t> they are rare</a:t>
            </a:r>
          </a:p>
        </p:txBody>
      </p:sp>
    </p:spTree>
    <p:extLst>
      <p:ext uri="{BB962C8B-B14F-4D97-AF65-F5344CB8AC3E}">
        <p14:creationId xmlns:p14="http://schemas.microsoft.com/office/powerpoint/2010/main" val="3188517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94ACA-D24C-FE47-89D7-77566464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Example tree from </a:t>
            </a:r>
            <a:r>
              <a:rPr lang="en-US" sz="2800" dirty="0" err="1">
                <a:solidFill>
                  <a:srgbClr val="FFFFFF"/>
                </a:solidFill>
              </a:rPr>
              <a:t>XGBoost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0004B92-62CA-E744-BA30-CD58E50A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39" y="728799"/>
            <a:ext cx="4736636" cy="542881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560BDC-67A8-4BE9-8BD6-3AF598922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There seems to be some issues with the ‘leaf’ values that I can’t quite iron out, however it shows where the tree made the splits.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It used popularity quite a bit, which makes sense based on the feature importance it was given</a:t>
            </a:r>
          </a:p>
        </p:txBody>
      </p:sp>
    </p:spTree>
    <p:extLst>
      <p:ext uri="{BB962C8B-B14F-4D97-AF65-F5344CB8AC3E}">
        <p14:creationId xmlns:p14="http://schemas.microsoft.com/office/powerpoint/2010/main" val="12403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CE89-D108-D546-B395-E0CC4B3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6137" y="727626"/>
            <a:ext cx="4602152" cy="17182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XGBoost</a:t>
            </a:r>
            <a:r>
              <a:rPr lang="en-US" dirty="0"/>
              <a:t> Confusion Matrix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47B46-4F2F-4746-8B82-B30EAAAE03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63443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4E8A8E-D194-4D55-92A3-6B0799722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024" y="253548"/>
            <a:ext cx="5851795" cy="6384816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47C19-98C3-46B3-B9CF-DCE6398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137" y="2538919"/>
            <a:ext cx="4602152" cy="3596880"/>
          </a:xfrm>
        </p:spPr>
        <p:txBody>
          <a:bodyPr>
            <a:normAutofit/>
          </a:bodyPr>
          <a:lstStyle/>
          <a:p>
            <a:r>
              <a:rPr lang="en-US" dirty="0"/>
              <a:t>This confusion matrix comes from the Random Forest method and the previously described method for comparing the values (rounding the star prediction and comparing the number right)</a:t>
            </a:r>
          </a:p>
          <a:p>
            <a:r>
              <a:rPr lang="en-US" dirty="0"/>
              <a:t>The model correctly predicts 134/331 observations, giving us an accuracy rate of </a:t>
            </a:r>
            <a:r>
              <a:rPr lang="en-US" sz="2000" b="1" dirty="0"/>
              <a:t>40.5%</a:t>
            </a:r>
          </a:p>
          <a:p>
            <a:r>
              <a:rPr lang="en-US" dirty="0"/>
              <a:t>This model does a better job of separating the classes</a:t>
            </a:r>
            <a:endParaRPr lang="en-US" sz="1600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6424F9-BFC4-4E42-950B-3390CEC2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71" y="863600"/>
            <a:ext cx="57531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4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A05-44B0-5443-B5C6-1FBD0DD5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on to the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11B0-3A48-6F49-86A7-F2CA67A3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Each Neural network will be largely the same, except for the output layer (10 outputs vs. 1 output)</a:t>
            </a:r>
          </a:p>
          <a:p>
            <a:r>
              <a:rPr lang="en-US" sz="2000" dirty="0"/>
              <a:t>It will consist of an input layer (65 dimensions), two fully-connected hidden layers of 75 neurons each, and then an output layer (10 with a </a:t>
            </a:r>
            <a:r>
              <a:rPr lang="en-US" sz="2000" dirty="0" err="1"/>
              <a:t>softmax</a:t>
            </a:r>
            <a:r>
              <a:rPr lang="en-US" sz="2000" dirty="0"/>
              <a:t> activation for categories, and 1 output with no activation for the numerical.  </a:t>
            </a:r>
          </a:p>
          <a:p>
            <a:r>
              <a:rPr lang="en-US" sz="2000" dirty="0"/>
              <a:t>Each layer (except the output layer) uses batch normalization and the </a:t>
            </a:r>
            <a:r>
              <a:rPr lang="en-US" sz="2000" dirty="0" err="1"/>
              <a:t>ReLU</a:t>
            </a:r>
            <a:r>
              <a:rPr lang="en-US" sz="2000" dirty="0"/>
              <a:t> activation function, with a 40% dropout between layers to help prevent overfitting.</a:t>
            </a:r>
          </a:p>
          <a:p>
            <a:r>
              <a:rPr lang="en-US" sz="2000" dirty="0"/>
              <a:t>After each epoch, the model is validated on a 20% of the data that was separated out before. At the end of the fitting, the model is tested on another separate 10% of the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907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94ACA-D24C-FE47-89D7-77566464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Numerical Model Error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897DB04-EEFD-6B4C-B8A4-829DF4B0F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01" y="728799"/>
            <a:ext cx="6871913" cy="5428810"/>
          </a:xfrm>
          <a:prstGeom prst="rect">
            <a:avLst/>
          </a:prstGeom>
        </p:spPr>
      </p:pic>
      <p:sp>
        <p:nvSpPr>
          <p:cNvPr id="52" name="Content Placeholder 32">
            <a:extLst>
              <a:ext uri="{FF2B5EF4-FFF2-40B4-BE49-F238E27FC236}">
                <a16:creationId xmlns:a16="http://schemas.microsoft.com/office/drawing/2014/main" id="{749B62ED-5CAC-4A97-8C07-343E59FC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Oddly, the validation accuracy seems to start out lower than the training data, and stabilizes to it’s best value early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Training accuracy drops quickly, then slowly over time (normal)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Test accuracy on this model achieved a mean squared error of .044, which lines up with the 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645260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CE89-D108-D546-B395-E0CC4B3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“Numerical” Neural 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A874D2-E3FE-5A46-BF20-5FE978647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17" y="1597895"/>
            <a:ext cx="4414438" cy="367501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47C19-98C3-46B3-B9CF-DCE6398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r>
              <a:rPr lang="en-US" dirty="0"/>
              <a:t>The model has difficulty predicting anything other than 4.5 stars, so it does not perform much better than the ground truth.</a:t>
            </a:r>
          </a:p>
          <a:p>
            <a:r>
              <a:rPr lang="en-US" dirty="0"/>
              <a:t>Overall accuracy here is only 144/331, or </a:t>
            </a:r>
            <a:r>
              <a:rPr lang="en-US" b="1" dirty="0"/>
              <a:t>43.5%</a:t>
            </a:r>
          </a:p>
          <a:p>
            <a:r>
              <a:rPr lang="en-US" dirty="0"/>
              <a:t>Ground truth here would actually be a bit better (146/331), so this model could use a bit more thought and tweaking.</a:t>
            </a:r>
          </a:p>
        </p:txBody>
      </p:sp>
    </p:spTree>
    <p:extLst>
      <p:ext uri="{BB962C8B-B14F-4D97-AF65-F5344CB8AC3E}">
        <p14:creationId xmlns:p14="http://schemas.microsoft.com/office/powerpoint/2010/main" val="4047734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94ACA-D24C-FE47-89D7-775664649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Categorical Model Accuracy</a:t>
            </a: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0F8C766A-47F4-0C4E-A04E-07CFBE0213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22" r="-2" b="3044"/>
          <a:stretch/>
        </p:blipFill>
        <p:spPr>
          <a:xfrm>
            <a:off x="487320" y="476168"/>
            <a:ext cx="8220879" cy="6067137"/>
          </a:xfrm>
          <a:prstGeom prst="rect">
            <a:avLst/>
          </a:prstGeom>
        </p:spPr>
      </p:pic>
      <p:sp>
        <p:nvSpPr>
          <p:cNvPr id="52" name="Content Placeholder 32">
            <a:extLst>
              <a:ext uri="{FF2B5EF4-FFF2-40B4-BE49-F238E27FC236}">
                <a16:creationId xmlns:a16="http://schemas.microsoft.com/office/drawing/2014/main" id="{749B62ED-5CAC-4A97-8C07-343E59FC6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Validation accuracy moves around quite a bit, even after testing other learning rates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Training accuracy improves over time normally</a:t>
            </a:r>
          </a:p>
          <a:p>
            <a:r>
              <a:rPr lang="en-US" sz="1400" dirty="0">
                <a:solidFill>
                  <a:srgbClr val="FFFFFF"/>
                </a:solidFill>
              </a:rPr>
              <a:t>Test accuracy on this model achieved a cross-entropy accuracy of of .46, similar to the validation.</a:t>
            </a:r>
          </a:p>
        </p:txBody>
      </p:sp>
    </p:spTree>
    <p:extLst>
      <p:ext uri="{BB962C8B-B14F-4D97-AF65-F5344CB8AC3E}">
        <p14:creationId xmlns:p14="http://schemas.microsoft.com/office/powerpoint/2010/main" val="417595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70CF-92C3-5646-8E04-F7A5966F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0B66-FBE7-2548-8249-9749BB4C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2686"/>
            <a:ext cx="10058400" cy="4502720"/>
          </a:xfrm>
        </p:spPr>
        <p:txBody>
          <a:bodyPr>
            <a:noAutofit/>
          </a:bodyPr>
          <a:lstStyle/>
          <a:p>
            <a:r>
              <a:rPr lang="en-US" sz="2200" dirty="0"/>
              <a:t>Data on National Park trails was collected from the website </a:t>
            </a:r>
            <a:r>
              <a:rPr lang="en-US" sz="2200" dirty="0" err="1"/>
              <a:t>Alltrails.com</a:t>
            </a:r>
            <a:r>
              <a:rPr lang="en-US" sz="2200" dirty="0"/>
              <a:t>, which catalogs data on trails worldwide and provides a forum for people to discuss their hikes, add their photos, etc.</a:t>
            </a:r>
          </a:p>
          <a:p>
            <a:r>
              <a:rPr lang="en-US" sz="2200" dirty="0"/>
              <a:t>The dataset includes all of the trail’s information from this </a:t>
            </a:r>
            <a:r>
              <a:rPr lang="en-US" sz="2200" dirty="0" err="1"/>
              <a:t>Alltrails</a:t>
            </a:r>
            <a:r>
              <a:rPr lang="en-US" sz="2200" dirty="0"/>
              <a:t>, including both quantitative and qualitative information.  </a:t>
            </a:r>
          </a:p>
          <a:p>
            <a:r>
              <a:rPr lang="en-US" sz="2200" dirty="0"/>
              <a:t>Quantitative data includes the length of the trail, elevation gained, number of reviews given to the trail on the website, latitude &amp; longitude.</a:t>
            </a:r>
          </a:p>
          <a:p>
            <a:r>
              <a:rPr lang="en-US" sz="2200" dirty="0"/>
              <a:t>Qualitative data includes the park the trail is in, the type of route (loop/out and back?), the difficulty rating, usage level, and even some features and activities associated with the trail (Dog-friendly, wild-flowers, hiking, birding, </a:t>
            </a:r>
            <a:r>
              <a:rPr lang="en-US" sz="2200" dirty="0" err="1"/>
              <a:t>etc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827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2CE89-D108-D546-B395-E0CC4B3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 dirty="0"/>
              <a:t>“Categorical” Neural Net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000060-D06D-4A48-BD8E-978966CCA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54" y="727628"/>
            <a:ext cx="5367164" cy="541555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4E5113-B3D0-40F8-9F39-B2C2BF92A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978" y="886862"/>
            <a:ext cx="5054517" cy="509708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B10E36-D147-D641-A9FB-4C328AD0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017" y="1619968"/>
            <a:ext cx="4414438" cy="363087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47C19-98C3-46B3-B9CF-DCE6398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Overall accuracy here (which is likely wrong) is only 154/331, or </a:t>
            </a:r>
            <a:r>
              <a:rPr lang="en-US" b="1" dirty="0"/>
              <a:t>46.5% </a:t>
            </a:r>
            <a:r>
              <a:rPr lang="en-US" dirty="0"/>
              <a:t>(this lines up with our </a:t>
            </a:r>
            <a:r>
              <a:rPr lang="en-US" dirty="0" err="1"/>
              <a:t>crossentropy</a:t>
            </a:r>
            <a:r>
              <a:rPr lang="en-US" dirty="0"/>
              <a:t> number as well)</a:t>
            </a:r>
          </a:p>
          <a:p>
            <a:r>
              <a:rPr lang="en-US" dirty="0"/>
              <a:t>This too is clustered down around the higher star counts, similar to the KNN and Numerical NN model. It doesn’t predict anything to have a star rating of less than 4 stars.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91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A05-44B0-5443-B5C6-1FBD0DD5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11B0-3A48-6F49-86A7-F2CA67A3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KNN classifier correctly predicts 161/331 observations, an accuracy rate of </a:t>
            </a:r>
            <a:r>
              <a:rPr lang="en-US" sz="2000" b="1" dirty="0"/>
              <a:t>48.6%</a:t>
            </a:r>
          </a:p>
          <a:p>
            <a:r>
              <a:rPr lang="en-US" sz="2000" dirty="0"/>
              <a:t>The Random Forest model correctly predicts 190/331 observations, an accuracy rate of </a:t>
            </a:r>
            <a:r>
              <a:rPr lang="en-US" sz="2000" b="1" dirty="0"/>
              <a:t>57.4%</a:t>
            </a:r>
          </a:p>
          <a:p>
            <a:r>
              <a:rPr lang="en-US" sz="2000" dirty="0"/>
              <a:t>The model correctly predicts 134/331 observations, giving us an accuracy rate of </a:t>
            </a:r>
            <a:r>
              <a:rPr lang="en-US" sz="2000" b="1" dirty="0"/>
              <a:t>40.5%</a:t>
            </a:r>
          </a:p>
          <a:p>
            <a:r>
              <a:rPr lang="en-US" sz="2000" dirty="0"/>
              <a:t>Overall accuracy on the Numerical Neural Net was 144/331, or </a:t>
            </a:r>
            <a:r>
              <a:rPr lang="en-US" sz="2000" b="1" dirty="0"/>
              <a:t>43.5%</a:t>
            </a:r>
          </a:p>
          <a:p>
            <a:r>
              <a:rPr lang="en-US" sz="2000" dirty="0"/>
              <a:t>Overall accuracy on the Categorical Neural Net was154/331, or </a:t>
            </a:r>
            <a:r>
              <a:rPr lang="en-US" sz="2000" b="1" dirty="0"/>
              <a:t>46.5%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49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846B-B04A-3B41-B1CF-94B9D79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85BA3-227F-8E4E-A5AE-4B1B49C8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when it comes to predicting the rating of trails from this data, the Random Forest Model performs the best. </a:t>
            </a:r>
          </a:p>
          <a:p>
            <a:r>
              <a:rPr lang="en-US" dirty="0"/>
              <a:t>The KNN (categorical) did second best.</a:t>
            </a:r>
          </a:p>
          <a:p>
            <a:r>
              <a:rPr lang="en-US" dirty="0"/>
              <a:t>Both Neural Nets did not perform well, I think there are definitely ways to improve those, possibly by tweaking the learning rate a bit more and perhaps adding a layer.  The “Numerical” neural net especially could use another look, it actually did a bit worse than if it predicted the most popular star rating (4.5) for every observation, but did better than random guessing which would be roughly 10% accuracy.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9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DA05-44B0-5443-B5C6-1FBD0DD5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Thoughts/</a:t>
            </a:r>
            <a:br>
              <a:rPr lang="en-US" dirty="0"/>
            </a:br>
            <a:r>
              <a:rPr lang="en-US" dirty="0"/>
              <a:t>Other ideas for this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711B0-3A48-6F49-86A7-F2CA67A31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Alltrails.com</a:t>
            </a:r>
            <a:r>
              <a:rPr lang="en-US" sz="2000" dirty="0"/>
              <a:t> allows users to upload images to their website - it could be interesting to scrape just a few of those images and train a CNN on the ‘quality’ of the trail, or potentially find out other information just from user-uploaded images.</a:t>
            </a:r>
          </a:p>
          <a:p>
            <a:r>
              <a:rPr lang="en-US" sz="2000" dirty="0"/>
              <a:t>I would like to do the same analysis for a smaller subset of these predictors – as seen by the </a:t>
            </a:r>
            <a:r>
              <a:rPr lang="en-US" sz="2000" dirty="0" err="1"/>
              <a:t>XGBoost</a:t>
            </a:r>
            <a:r>
              <a:rPr lang="en-US" sz="2000" dirty="0"/>
              <a:t> feature rankings and the original regression, popularity was easily the most important variable.  Perhaps these models would work better without that dominating the models so much.</a:t>
            </a:r>
          </a:p>
        </p:txBody>
      </p:sp>
    </p:spTree>
    <p:extLst>
      <p:ext uri="{BB962C8B-B14F-4D97-AF65-F5344CB8AC3E}">
        <p14:creationId xmlns:p14="http://schemas.microsoft.com/office/powerpoint/2010/main" val="152421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21F8-45F5-A54F-B993-362C97B9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Thoughts/Questions?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5F152-D318-0B40-934B-A2642AB4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9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CE0D-93D6-8545-BD4F-8E435DDF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Angels Landing Trail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1848C9-8997-E34D-9E39-6177C74C3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755797"/>
            <a:ext cx="10226479" cy="1344246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684702B6-A11B-714A-9238-24545BE2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151" y="3100043"/>
            <a:ext cx="8657773" cy="288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96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E3C025-1190-490D-A7E8-FBB16A2CA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06E57-42AD-4803-8DA8-AA87F53BC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730" y="311577"/>
            <a:ext cx="8531352" cy="638251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68FB66-7DA2-4943-B38E-6DE102F09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AB59C-F1E3-D341-BECD-BE92EC4B5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Our Response Variable:</a:t>
            </a:r>
          </a:p>
        </p:txBody>
      </p:sp>
      <p:pic>
        <p:nvPicPr>
          <p:cNvPr id="4" name="Content Placeholder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7C63FA-866F-E84D-91CC-525CA43A50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0" r="1" b="1"/>
          <a:stretch/>
        </p:blipFill>
        <p:spPr>
          <a:xfrm>
            <a:off x="487321" y="476169"/>
            <a:ext cx="8202168" cy="6053328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209028-6FD9-4197-9D33-8DA3358B7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Star Rating, which is measured by the stars granted to each trail by the users of the </a:t>
            </a:r>
            <a:r>
              <a:rPr lang="en-US" sz="1400" dirty="0" err="1">
                <a:solidFill>
                  <a:srgbClr val="FFFFFF"/>
                </a:solidFill>
              </a:rPr>
              <a:t>Alltrails</a:t>
            </a:r>
            <a:r>
              <a:rPr lang="en-US" sz="1400" dirty="0">
                <a:solidFill>
                  <a:srgbClr val="FFFFFF"/>
                </a:solidFill>
              </a:rPr>
              <a:t> website.  Can you see the issue that I missed?</a:t>
            </a:r>
          </a:p>
        </p:txBody>
      </p:sp>
    </p:spTree>
    <p:extLst>
      <p:ext uri="{BB962C8B-B14F-4D97-AF65-F5344CB8AC3E}">
        <p14:creationId xmlns:p14="http://schemas.microsoft.com/office/powerpoint/2010/main" val="240309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96A6-D38B-3F4D-A1EA-341AD147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9024-C317-D44C-B610-610E43359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the overall dataset used in all models, I removed the State, City, Name, and </a:t>
            </a:r>
            <a:r>
              <a:rPr lang="en-US" sz="2200" dirty="0" err="1"/>
              <a:t>trail_id</a:t>
            </a:r>
            <a:r>
              <a:rPr lang="en-US" sz="2200" dirty="0"/>
              <a:t> before prediction.  </a:t>
            </a:r>
          </a:p>
          <a:p>
            <a:r>
              <a:rPr lang="en-US" sz="2200" dirty="0"/>
              <a:t>The features and activities were separated out into their own categories, and a 0 or 1 based on if it is part of the trail (similar to one-hot-encoding)</a:t>
            </a:r>
          </a:p>
          <a:p>
            <a:r>
              <a:rPr lang="en-US" sz="2200" dirty="0"/>
              <a:t>﻿Popularity, Length, Elevation Gain, Rating, and Number of Reviews all got normalized</a:t>
            </a:r>
          </a:p>
          <a:p>
            <a:r>
              <a:rPr lang="en-US" sz="2200" dirty="0"/>
              <a:t>Difficulty Rating and Visitor Usage were recoded into factors (1=“Easy”(difficulty)/”Light”(usage) , 2=“Moderate”, etc.)</a:t>
            </a:r>
          </a:p>
        </p:txBody>
      </p:sp>
    </p:spTree>
    <p:extLst>
      <p:ext uri="{BB962C8B-B14F-4D97-AF65-F5344CB8AC3E}">
        <p14:creationId xmlns:p14="http://schemas.microsoft.com/office/powerpoint/2010/main" val="277444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6FBA2-9A3E-5D44-B0BF-791FCA74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thought – Regression!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0D64-52FF-A941-B1E2-62523D020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78496"/>
            <a:ext cx="10058400" cy="4156544"/>
          </a:xfrm>
        </p:spPr>
        <p:txBody>
          <a:bodyPr>
            <a:normAutofit/>
          </a:bodyPr>
          <a:lstStyle/>
          <a:p>
            <a:r>
              <a:rPr lang="en-US" dirty="0"/>
              <a:t>The logical first choice for this data was to try a regression.  </a:t>
            </a:r>
          </a:p>
          <a:p>
            <a:r>
              <a:rPr lang="en-US" dirty="0"/>
              <a:t>After checking for collinearity (there were none that were obvious to remove, although number of reviews and popularity showed about a .8 </a:t>
            </a:r>
            <a:r>
              <a:rPr lang="en-US" dirty="0" err="1"/>
              <a:t>correlaton</a:t>
            </a:r>
            <a:r>
              <a:rPr lang="en-US" dirty="0"/>
              <a:t>), I ran a backwards step selection on the model using the Akaike Information criterion (AIC).  </a:t>
            </a:r>
          </a:p>
          <a:p>
            <a:r>
              <a:rPr lang="en-US" dirty="0"/>
              <a:t>I also added an addition term using the log of popularity – I found no other terms that would be useful.</a:t>
            </a:r>
          </a:p>
          <a:p>
            <a:r>
              <a:rPr lang="en-US" dirty="0"/>
              <a:t>Model: RSE = .1633, meaning we missed predicting by about .8 stars! The adjusted R</a:t>
            </a:r>
            <a:r>
              <a:rPr lang="en-US" baseline="30000" dirty="0"/>
              <a:t>2</a:t>
            </a:r>
            <a:r>
              <a:rPr lang="en-US" dirty="0"/>
              <a:t> of the model came out to .2565, so we’re not reducing the error very well with this model.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The AIC removed longitude, but kept latitude which was a significant predictor at p = .002.</a:t>
            </a:r>
          </a:p>
          <a:p>
            <a:pPr lvl="1"/>
            <a:r>
              <a:rPr lang="en-US" dirty="0"/>
              <a:t>Popularity and number of reviews were the most significant predictors here based on the AIC.</a:t>
            </a:r>
          </a:p>
          <a:p>
            <a:pPr lvl="1"/>
            <a:r>
              <a:rPr lang="en-US" dirty="0"/>
              <a:t>Higher difficulty and lower usage led to a higher rating on average.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28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177F3-94F8-EE43-A1CB-98807D8C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74" y="892120"/>
            <a:ext cx="5447250" cy="1645920"/>
          </a:xfrm>
        </p:spPr>
        <p:txBody>
          <a:bodyPr>
            <a:normAutofit/>
          </a:bodyPr>
          <a:lstStyle/>
          <a:p>
            <a:r>
              <a:rPr lang="en-US" dirty="0"/>
              <a:t>Issues with Rating</a:t>
            </a:r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6FF45042-AEC9-4B91-860A-994157883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52614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0">
            <a:extLst>
              <a:ext uri="{FF2B5EF4-FFF2-40B4-BE49-F238E27FC236}">
                <a16:creationId xmlns:a16="http://schemas.microsoft.com/office/drawing/2014/main" id="{6AB7BCF8-0384-41F0-BF6F-C8642DBCD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126" y="643464"/>
            <a:ext cx="3969458" cy="5571072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DAD69406-3981-814F-AF6F-60602C80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98" y="1128586"/>
            <a:ext cx="3639312" cy="2219980"/>
          </a:xfrm>
          <a:prstGeom prst="rect">
            <a:avLst/>
          </a:prstGeom>
        </p:spPr>
      </p:pic>
      <p:pic>
        <p:nvPicPr>
          <p:cNvPr id="7" name="Content Placeholder 6" descr="A close up of a map&#10;&#10;Description automatically generated">
            <a:extLst>
              <a:ext uri="{FF2B5EF4-FFF2-40B4-BE49-F238E27FC236}">
                <a16:creationId xmlns:a16="http://schemas.microsoft.com/office/drawing/2014/main" id="{05CF74DC-4F75-AA41-94D4-D387389B2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98" y="3509431"/>
            <a:ext cx="3639312" cy="2210881"/>
          </a:xfrm>
          <a:prstGeom prst="rect">
            <a:avLst/>
          </a:prstGeom>
        </p:spPr>
      </p:pic>
      <p:sp>
        <p:nvSpPr>
          <p:cNvPr id="35" name="Content Placeholder 25">
            <a:extLst>
              <a:ext uri="{FF2B5EF4-FFF2-40B4-BE49-F238E27FC236}">
                <a16:creationId xmlns:a16="http://schemas.microsoft.com/office/drawing/2014/main" id="{E573827A-7442-4CDE-909C-459342B1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73" y="2428472"/>
            <a:ext cx="5447251" cy="3291840"/>
          </a:xfrm>
        </p:spPr>
        <p:txBody>
          <a:bodyPr>
            <a:noAutofit/>
          </a:bodyPr>
          <a:lstStyle/>
          <a:p>
            <a:r>
              <a:rPr lang="en-US" sz="2200" dirty="0"/>
              <a:t>After checking the residuals plots, I noticed something I had missed before – it’s not continuous like I had thought, but rather discrete and finite.  </a:t>
            </a:r>
          </a:p>
          <a:p>
            <a:r>
              <a:rPr lang="en-US" sz="2200" dirty="0"/>
              <a:t>Specifically, the rating only measures between 0 and 5 by the half star – giving us only 10 possible outcomes for our rating (there were no trails rated at .5 stars)</a:t>
            </a:r>
          </a:p>
        </p:txBody>
      </p:sp>
    </p:spTree>
    <p:extLst>
      <p:ext uri="{BB962C8B-B14F-4D97-AF65-F5344CB8AC3E}">
        <p14:creationId xmlns:p14="http://schemas.microsoft.com/office/powerpoint/2010/main" val="105601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FB6D-1D9E-1F4E-96D2-4AFF1DAF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7C6E-B74D-6246-AA4E-C660EF08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figuring that out, I became interested in whether or not it makes more sense to train various models on this data predicting as a category (”1 star”, “2.5 stars”, </a:t>
            </a:r>
            <a:r>
              <a:rPr lang="en-US" dirty="0" err="1"/>
              <a:t>etc</a:t>
            </a:r>
            <a:r>
              <a:rPr lang="en-US" dirty="0"/>
              <a:t>) or still as a discrete numerical measure.  </a:t>
            </a:r>
          </a:p>
          <a:p>
            <a:r>
              <a:rPr lang="en-US" dirty="0"/>
              <a:t>I ended up fitting 5 models – a K-nearest neighbors model on the category of stars, an </a:t>
            </a:r>
            <a:r>
              <a:rPr lang="en-US" dirty="0" err="1"/>
              <a:t>XGBoost</a:t>
            </a:r>
            <a:r>
              <a:rPr lang="en-US" dirty="0"/>
              <a:t> model and Random Forest model on the numerical measure, and 2 Neural Nets – one for each.  </a:t>
            </a:r>
          </a:p>
          <a:p>
            <a:r>
              <a:rPr lang="en-US" dirty="0"/>
              <a:t>To make sure my measures were the same after each (to allow comparisons), I forced each model to give one output predicting the star value, and then measured the accuracy of that prediction on the labels. </a:t>
            </a:r>
          </a:p>
          <a:p>
            <a:pPr lvl="1"/>
            <a:r>
              <a:rPr lang="en-US" dirty="0"/>
              <a:t>Categorical models picked the most likely category of star rating</a:t>
            </a:r>
          </a:p>
          <a:p>
            <a:pPr lvl="1"/>
            <a:r>
              <a:rPr lang="en-US" dirty="0"/>
              <a:t>Numerical models predicted the number and then rounded to the nearest half-star</a:t>
            </a:r>
          </a:p>
          <a:p>
            <a:r>
              <a:rPr lang="en-US" dirty="0"/>
              <a:t>Each model used the same seed and 90/10 test/train split</a:t>
            </a:r>
          </a:p>
        </p:txBody>
      </p:sp>
    </p:spTree>
    <p:extLst>
      <p:ext uri="{BB962C8B-B14F-4D97-AF65-F5344CB8AC3E}">
        <p14:creationId xmlns:p14="http://schemas.microsoft.com/office/powerpoint/2010/main" val="1419478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70766-CC13-4DF4-AF0A-0E820B8D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7B3C4F9-03D9-4B39-9F3C-036654230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29" y="237744"/>
            <a:ext cx="8531352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61CA66-E7F4-49EC-89DC-F37EE6933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B2CE89-D108-D546-B395-E0CC4B35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7189" y="612843"/>
            <a:ext cx="2247091" cy="1499738"/>
          </a:xfrm>
        </p:spPr>
        <p:txBody>
          <a:bodyPr anchor="b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First Categorical Model: KNN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6ACB74-3D88-4CD7-B619-829D70AD4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CB6C104-C90D-1149-9546-4029B73A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62" y="1429824"/>
            <a:ext cx="7561991" cy="402676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C47C19-98C3-46B3-B9CF-DCE6398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190" y="2149813"/>
            <a:ext cx="2247090" cy="4046706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After fitting a KNN classifier, I ran it through a loop to see how many neighbors achieved the lowest error</a:t>
            </a:r>
          </a:p>
          <a:p>
            <a:r>
              <a:rPr lang="en-US" sz="1400" dirty="0">
                <a:solidFill>
                  <a:srgbClr val="FFFFFF"/>
                </a:solidFill>
              </a:rPr>
              <a:t>We see that the lowest mean error rate is at k=40</a:t>
            </a:r>
          </a:p>
          <a:p>
            <a:endParaRPr lang="en-US" sz="1400" dirty="0">
              <a:solidFill>
                <a:srgbClr val="FFFFFF"/>
              </a:solidFill>
            </a:endParaRPr>
          </a:p>
          <a:p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946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1777</Words>
  <Application>Microsoft Macintosh PowerPoint</Application>
  <PresentationFormat>Widescreen</PresentationFormat>
  <Paragraphs>103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Century Gothic</vt:lpstr>
      <vt:lpstr>Garamond</vt:lpstr>
      <vt:lpstr>Office Theme</vt:lpstr>
      <vt:lpstr>Savon</vt:lpstr>
      <vt:lpstr>5-Star Trails?</vt:lpstr>
      <vt:lpstr>The Dataset</vt:lpstr>
      <vt:lpstr>Example: Angels Landing Trail</vt:lpstr>
      <vt:lpstr>Our Response Variable:</vt:lpstr>
      <vt:lpstr>Data Treatment</vt:lpstr>
      <vt:lpstr>First thought – Regression!</vt:lpstr>
      <vt:lpstr>Issues with Rating</vt:lpstr>
      <vt:lpstr>New Goal?</vt:lpstr>
      <vt:lpstr>First Categorical Model: KNN</vt:lpstr>
      <vt:lpstr>KNN Confusion Matrix</vt:lpstr>
      <vt:lpstr>Random Forest Model</vt:lpstr>
      <vt:lpstr>Random Forest Confusion Matrix</vt:lpstr>
      <vt:lpstr>XGBoost Model</vt:lpstr>
      <vt:lpstr>Example tree from XGBoost</vt:lpstr>
      <vt:lpstr>XGBoost Confusion Matrix</vt:lpstr>
      <vt:lpstr>Moving on to the Neural Networks</vt:lpstr>
      <vt:lpstr>Numerical Model Error</vt:lpstr>
      <vt:lpstr>“Numerical” Neural Net</vt:lpstr>
      <vt:lpstr>Categorical Model Accuracy</vt:lpstr>
      <vt:lpstr>“Categorical” Neural Net</vt:lpstr>
      <vt:lpstr>Results</vt:lpstr>
      <vt:lpstr>Analysis</vt:lpstr>
      <vt:lpstr>Final Thoughts/ Other ideas for this dataset</vt:lpstr>
      <vt:lpstr>Thoughts/Questions?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5-Star Trails?</dc:title>
  <dc:creator>Andrew Reilly</dc:creator>
  <cp:lastModifiedBy>Andrew Reilly</cp:lastModifiedBy>
  <cp:revision>2</cp:revision>
  <dcterms:created xsi:type="dcterms:W3CDTF">2020-05-13T15:23:29Z</dcterms:created>
  <dcterms:modified xsi:type="dcterms:W3CDTF">2020-05-13T15:38:46Z</dcterms:modified>
</cp:coreProperties>
</file>