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F67C9-B29C-4B69-BF6D-A988AD86A96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FB6525B-23ED-4E75-B2B8-64D9EACC0E58}">
      <dgm:prSet/>
      <dgm:spPr/>
      <dgm:t>
        <a:bodyPr/>
        <a:lstStyle/>
        <a:p>
          <a:r>
            <a:rPr lang="en-US" baseline="0"/>
            <a:t>Agile methodology is an iterative and flexible approach to software development that emphasizes adaptability, collaboration, and customer feedback.</a:t>
          </a:r>
          <a:endParaRPr lang="en-US"/>
        </a:p>
      </dgm:t>
    </dgm:pt>
    <dgm:pt modelId="{0D072C6C-9AD0-4A58-94C0-0F67EB3230EF}" type="parTrans" cxnId="{3FD191B7-E1AE-4321-9540-BA819B164B9F}">
      <dgm:prSet/>
      <dgm:spPr/>
      <dgm:t>
        <a:bodyPr/>
        <a:lstStyle/>
        <a:p>
          <a:endParaRPr lang="en-US"/>
        </a:p>
      </dgm:t>
    </dgm:pt>
    <dgm:pt modelId="{CDF54B9B-639C-447D-86FB-8E75D7F6234A}" type="sibTrans" cxnId="{3FD191B7-E1AE-4321-9540-BA819B164B9F}">
      <dgm:prSet/>
      <dgm:spPr/>
      <dgm:t>
        <a:bodyPr/>
        <a:lstStyle/>
        <a:p>
          <a:endParaRPr lang="en-US"/>
        </a:p>
      </dgm:t>
    </dgm:pt>
    <dgm:pt modelId="{EBBDE828-6B2F-45EC-890D-698D10D9A09B}">
      <dgm:prSet/>
      <dgm:spPr/>
      <dgm:t>
        <a:bodyPr/>
        <a:lstStyle/>
        <a:p>
          <a:r>
            <a:rPr lang="en-US" baseline="0"/>
            <a:t>In today's rapidly evolving digital landscape, Agile has become the preferred choice for many organizations due to its ability to deliver high-quality software solutions efficiently and effectively.</a:t>
          </a:r>
          <a:endParaRPr lang="en-US"/>
        </a:p>
      </dgm:t>
    </dgm:pt>
    <dgm:pt modelId="{36596D00-E91C-40C0-A489-85B5F9B46592}" type="parTrans" cxnId="{5D4C8A8E-AA2C-4D34-9B2C-A7B981584E0A}">
      <dgm:prSet/>
      <dgm:spPr/>
      <dgm:t>
        <a:bodyPr/>
        <a:lstStyle/>
        <a:p>
          <a:endParaRPr lang="en-US"/>
        </a:p>
      </dgm:t>
    </dgm:pt>
    <dgm:pt modelId="{9D0B7592-6F56-435E-9C89-A4C563D2B129}" type="sibTrans" cxnId="{5D4C8A8E-AA2C-4D34-9B2C-A7B981584E0A}">
      <dgm:prSet/>
      <dgm:spPr/>
      <dgm:t>
        <a:bodyPr/>
        <a:lstStyle/>
        <a:p>
          <a:endParaRPr lang="en-US"/>
        </a:p>
      </dgm:t>
    </dgm:pt>
    <dgm:pt modelId="{29BDDCCE-6434-48ED-B2F9-662B3B1B0894}">
      <dgm:prSet/>
      <dgm:spPr/>
      <dgm:t>
        <a:bodyPr/>
        <a:lstStyle/>
        <a:p>
          <a:r>
            <a:rPr lang="en-US" baseline="0"/>
            <a:t>The Scrum-agile approach is a specific framework within Agile that provides a structured process for managing complex projects and delivering value to customers in short iterations or sprints.</a:t>
          </a:r>
          <a:endParaRPr lang="en-US"/>
        </a:p>
      </dgm:t>
    </dgm:pt>
    <dgm:pt modelId="{94D5780F-29E9-4D02-ADE8-C150B27C2140}" type="parTrans" cxnId="{A6023812-A761-466B-B344-2B67C61A2CCC}">
      <dgm:prSet/>
      <dgm:spPr/>
      <dgm:t>
        <a:bodyPr/>
        <a:lstStyle/>
        <a:p>
          <a:endParaRPr lang="en-US"/>
        </a:p>
      </dgm:t>
    </dgm:pt>
    <dgm:pt modelId="{FC089FF9-1E01-408C-9DEB-851211FD724F}" type="sibTrans" cxnId="{A6023812-A761-466B-B344-2B67C61A2CCC}">
      <dgm:prSet/>
      <dgm:spPr/>
      <dgm:t>
        <a:bodyPr/>
        <a:lstStyle/>
        <a:p>
          <a:endParaRPr lang="en-US"/>
        </a:p>
      </dgm:t>
    </dgm:pt>
    <dgm:pt modelId="{465E9CE0-727B-4331-9769-E16B3195D830}" type="pres">
      <dgm:prSet presAssocID="{E33F67C9-B29C-4B69-BF6D-A988AD86A960}" presName="outerComposite" presStyleCnt="0">
        <dgm:presLayoutVars>
          <dgm:chMax val="5"/>
          <dgm:dir/>
          <dgm:resizeHandles val="exact"/>
        </dgm:presLayoutVars>
      </dgm:prSet>
      <dgm:spPr/>
    </dgm:pt>
    <dgm:pt modelId="{49E6DC62-C016-4A90-A2E5-FC50BBA8B443}" type="pres">
      <dgm:prSet presAssocID="{E33F67C9-B29C-4B69-BF6D-A988AD86A960}" presName="dummyMaxCanvas" presStyleCnt="0">
        <dgm:presLayoutVars/>
      </dgm:prSet>
      <dgm:spPr/>
    </dgm:pt>
    <dgm:pt modelId="{63C5112D-8DBA-4C1C-B099-74A2B2DD06BE}" type="pres">
      <dgm:prSet presAssocID="{E33F67C9-B29C-4B69-BF6D-A988AD86A960}" presName="ThreeNodes_1" presStyleLbl="node1" presStyleIdx="0" presStyleCnt="3">
        <dgm:presLayoutVars>
          <dgm:bulletEnabled val="1"/>
        </dgm:presLayoutVars>
      </dgm:prSet>
      <dgm:spPr/>
    </dgm:pt>
    <dgm:pt modelId="{6F6E4F8B-02FB-4EC3-BEC3-DE7F5767507D}" type="pres">
      <dgm:prSet presAssocID="{E33F67C9-B29C-4B69-BF6D-A988AD86A960}" presName="ThreeNodes_2" presStyleLbl="node1" presStyleIdx="1" presStyleCnt="3">
        <dgm:presLayoutVars>
          <dgm:bulletEnabled val="1"/>
        </dgm:presLayoutVars>
      </dgm:prSet>
      <dgm:spPr/>
    </dgm:pt>
    <dgm:pt modelId="{0387C088-76FD-4E73-B2C6-9527AE3FDFF1}" type="pres">
      <dgm:prSet presAssocID="{E33F67C9-B29C-4B69-BF6D-A988AD86A960}" presName="ThreeNodes_3" presStyleLbl="node1" presStyleIdx="2" presStyleCnt="3">
        <dgm:presLayoutVars>
          <dgm:bulletEnabled val="1"/>
        </dgm:presLayoutVars>
      </dgm:prSet>
      <dgm:spPr/>
    </dgm:pt>
    <dgm:pt modelId="{E35DBC46-B088-48AC-A0C6-7FB85D9311A6}" type="pres">
      <dgm:prSet presAssocID="{E33F67C9-B29C-4B69-BF6D-A988AD86A960}" presName="ThreeConn_1-2" presStyleLbl="fgAccFollowNode1" presStyleIdx="0" presStyleCnt="2">
        <dgm:presLayoutVars>
          <dgm:bulletEnabled val="1"/>
        </dgm:presLayoutVars>
      </dgm:prSet>
      <dgm:spPr/>
    </dgm:pt>
    <dgm:pt modelId="{043359E0-273E-4735-9AD1-2030AB2CDBA4}" type="pres">
      <dgm:prSet presAssocID="{E33F67C9-B29C-4B69-BF6D-A988AD86A960}" presName="ThreeConn_2-3" presStyleLbl="fgAccFollowNode1" presStyleIdx="1" presStyleCnt="2">
        <dgm:presLayoutVars>
          <dgm:bulletEnabled val="1"/>
        </dgm:presLayoutVars>
      </dgm:prSet>
      <dgm:spPr/>
    </dgm:pt>
    <dgm:pt modelId="{187EB229-5B78-45AC-8EAB-AFEF179695A6}" type="pres">
      <dgm:prSet presAssocID="{E33F67C9-B29C-4B69-BF6D-A988AD86A960}" presName="ThreeNodes_1_text" presStyleLbl="node1" presStyleIdx="2" presStyleCnt="3">
        <dgm:presLayoutVars>
          <dgm:bulletEnabled val="1"/>
        </dgm:presLayoutVars>
      </dgm:prSet>
      <dgm:spPr/>
    </dgm:pt>
    <dgm:pt modelId="{0B6F0418-3CE8-4055-AF9E-1D97B7FC173A}" type="pres">
      <dgm:prSet presAssocID="{E33F67C9-B29C-4B69-BF6D-A988AD86A960}" presName="ThreeNodes_2_text" presStyleLbl="node1" presStyleIdx="2" presStyleCnt="3">
        <dgm:presLayoutVars>
          <dgm:bulletEnabled val="1"/>
        </dgm:presLayoutVars>
      </dgm:prSet>
      <dgm:spPr/>
    </dgm:pt>
    <dgm:pt modelId="{B1FF4D53-CCAF-4BB0-8090-25AE9D101413}" type="pres">
      <dgm:prSet presAssocID="{E33F67C9-B29C-4B69-BF6D-A988AD86A960}" presName="ThreeNodes_3_text" presStyleLbl="node1" presStyleIdx="2" presStyleCnt="3">
        <dgm:presLayoutVars>
          <dgm:bulletEnabled val="1"/>
        </dgm:presLayoutVars>
      </dgm:prSet>
      <dgm:spPr/>
    </dgm:pt>
  </dgm:ptLst>
  <dgm:cxnLst>
    <dgm:cxn modelId="{A6023812-A761-466B-B344-2B67C61A2CCC}" srcId="{E33F67C9-B29C-4B69-BF6D-A988AD86A960}" destId="{29BDDCCE-6434-48ED-B2F9-662B3B1B0894}" srcOrd="2" destOrd="0" parTransId="{94D5780F-29E9-4D02-ADE8-C150B27C2140}" sibTransId="{FC089FF9-1E01-408C-9DEB-851211FD724F}"/>
    <dgm:cxn modelId="{AC93C127-D36B-498E-BB0F-CE37DCEB554D}" type="presOf" srcId="{CDF54B9B-639C-447D-86FB-8E75D7F6234A}" destId="{E35DBC46-B088-48AC-A0C6-7FB85D9311A6}" srcOrd="0" destOrd="0" presId="urn:microsoft.com/office/officeart/2005/8/layout/vProcess5"/>
    <dgm:cxn modelId="{40D3FF29-CD08-4C1E-9CC5-CFB53EAF1FF4}" type="presOf" srcId="{29BDDCCE-6434-48ED-B2F9-662B3B1B0894}" destId="{0387C088-76FD-4E73-B2C6-9527AE3FDFF1}" srcOrd="0" destOrd="0" presId="urn:microsoft.com/office/officeart/2005/8/layout/vProcess5"/>
    <dgm:cxn modelId="{05C73340-CA3D-4671-B085-0B4E496F1825}" type="presOf" srcId="{EBBDE828-6B2F-45EC-890D-698D10D9A09B}" destId="{6F6E4F8B-02FB-4EC3-BEC3-DE7F5767507D}" srcOrd="0" destOrd="0" presId="urn:microsoft.com/office/officeart/2005/8/layout/vProcess5"/>
    <dgm:cxn modelId="{050DFB6C-68D3-40C3-BC8A-9F8FA69AA704}" type="presOf" srcId="{9D0B7592-6F56-435E-9C89-A4C563D2B129}" destId="{043359E0-273E-4735-9AD1-2030AB2CDBA4}" srcOrd="0" destOrd="0" presId="urn:microsoft.com/office/officeart/2005/8/layout/vProcess5"/>
    <dgm:cxn modelId="{D010D44E-C54B-4CA2-8CC8-5324A8B7A742}" type="presOf" srcId="{29BDDCCE-6434-48ED-B2F9-662B3B1B0894}" destId="{B1FF4D53-CCAF-4BB0-8090-25AE9D101413}" srcOrd="1" destOrd="0" presId="urn:microsoft.com/office/officeart/2005/8/layout/vProcess5"/>
    <dgm:cxn modelId="{493A1C7F-83FC-4B52-9F7D-80695F3D95D6}" type="presOf" srcId="{DFB6525B-23ED-4E75-B2B8-64D9EACC0E58}" destId="{63C5112D-8DBA-4C1C-B099-74A2B2DD06BE}" srcOrd="0" destOrd="0" presId="urn:microsoft.com/office/officeart/2005/8/layout/vProcess5"/>
    <dgm:cxn modelId="{5D4C8A8E-AA2C-4D34-9B2C-A7B981584E0A}" srcId="{E33F67C9-B29C-4B69-BF6D-A988AD86A960}" destId="{EBBDE828-6B2F-45EC-890D-698D10D9A09B}" srcOrd="1" destOrd="0" parTransId="{36596D00-E91C-40C0-A489-85B5F9B46592}" sibTransId="{9D0B7592-6F56-435E-9C89-A4C563D2B129}"/>
    <dgm:cxn modelId="{7D5F1395-DE5F-4123-9859-7738BDB6A176}" type="presOf" srcId="{EBBDE828-6B2F-45EC-890D-698D10D9A09B}" destId="{0B6F0418-3CE8-4055-AF9E-1D97B7FC173A}" srcOrd="1" destOrd="0" presId="urn:microsoft.com/office/officeart/2005/8/layout/vProcess5"/>
    <dgm:cxn modelId="{68DDEDA5-E012-4401-8942-F210CAAF8A9C}" type="presOf" srcId="{DFB6525B-23ED-4E75-B2B8-64D9EACC0E58}" destId="{187EB229-5B78-45AC-8EAB-AFEF179695A6}" srcOrd="1" destOrd="0" presId="urn:microsoft.com/office/officeart/2005/8/layout/vProcess5"/>
    <dgm:cxn modelId="{3FD191B7-E1AE-4321-9540-BA819B164B9F}" srcId="{E33F67C9-B29C-4B69-BF6D-A988AD86A960}" destId="{DFB6525B-23ED-4E75-B2B8-64D9EACC0E58}" srcOrd="0" destOrd="0" parTransId="{0D072C6C-9AD0-4A58-94C0-0F67EB3230EF}" sibTransId="{CDF54B9B-639C-447D-86FB-8E75D7F6234A}"/>
    <dgm:cxn modelId="{475B22E7-1E36-451F-B42E-BFE547F3412F}" type="presOf" srcId="{E33F67C9-B29C-4B69-BF6D-A988AD86A960}" destId="{465E9CE0-727B-4331-9769-E16B3195D830}" srcOrd="0" destOrd="0" presId="urn:microsoft.com/office/officeart/2005/8/layout/vProcess5"/>
    <dgm:cxn modelId="{DAFCDB60-9C2F-4924-9C95-FFE814549944}" type="presParOf" srcId="{465E9CE0-727B-4331-9769-E16B3195D830}" destId="{49E6DC62-C016-4A90-A2E5-FC50BBA8B443}" srcOrd="0" destOrd="0" presId="urn:microsoft.com/office/officeart/2005/8/layout/vProcess5"/>
    <dgm:cxn modelId="{403B1796-EC50-4636-8EF5-E2914A834925}" type="presParOf" srcId="{465E9CE0-727B-4331-9769-E16B3195D830}" destId="{63C5112D-8DBA-4C1C-B099-74A2B2DD06BE}" srcOrd="1" destOrd="0" presId="urn:microsoft.com/office/officeart/2005/8/layout/vProcess5"/>
    <dgm:cxn modelId="{6E48C289-3451-4EEC-AD81-E31EFC6E66A0}" type="presParOf" srcId="{465E9CE0-727B-4331-9769-E16B3195D830}" destId="{6F6E4F8B-02FB-4EC3-BEC3-DE7F5767507D}" srcOrd="2" destOrd="0" presId="urn:microsoft.com/office/officeart/2005/8/layout/vProcess5"/>
    <dgm:cxn modelId="{BBF99D13-3BB9-42C9-91C2-3028E962DC8F}" type="presParOf" srcId="{465E9CE0-727B-4331-9769-E16B3195D830}" destId="{0387C088-76FD-4E73-B2C6-9527AE3FDFF1}" srcOrd="3" destOrd="0" presId="urn:microsoft.com/office/officeart/2005/8/layout/vProcess5"/>
    <dgm:cxn modelId="{D92329CA-2D9C-4360-BDAC-F3C1E5145044}" type="presParOf" srcId="{465E9CE0-727B-4331-9769-E16B3195D830}" destId="{E35DBC46-B088-48AC-A0C6-7FB85D9311A6}" srcOrd="4" destOrd="0" presId="urn:microsoft.com/office/officeart/2005/8/layout/vProcess5"/>
    <dgm:cxn modelId="{322B04D6-4C35-411C-A62A-4D2CE56AE8FC}" type="presParOf" srcId="{465E9CE0-727B-4331-9769-E16B3195D830}" destId="{043359E0-273E-4735-9AD1-2030AB2CDBA4}" srcOrd="5" destOrd="0" presId="urn:microsoft.com/office/officeart/2005/8/layout/vProcess5"/>
    <dgm:cxn modelId="{2F25EE9B-3971-4850-A3A0-A7D89D14A4F7}" type="presParOf" srcId="{465E9CE0-727B-4331-9769-E16B3195D830}" destId="{187EB229-5B78-45AC-8EAB-AFEF179695A6}" srcOrd="6" destOrd="0" presId="urn:microsoft.com/office/officeart/2005/8/layout/vProcess5"/>
    <dgm:cxn modelId="{07432E36-5C1D-4FDE-A741-0115637B81E4}" type="presParOf" srcId="{465E9CE0-727B-4331-9769-E16B3195D830}" destId="{0B6F0418-3CE8-4055-AF9E-1D97B7FC173A}" srcOrd="7" destOrd="0" presId="urn:microsoft.com/office/officeart/2005/8/layout/vProcess5"/>
    <dgm:cxn modelId="{ADFE8652-5408-4EBA-B76B-99F8BC168647}" type="presParOf" srcId="{465E9CE0-727B-4331-9769-E16B3195D830}" destId="{B1FF4D53-CCAF-4BB0-8090-25AE9D10141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ECCDDF-4486-4000-B25B-1C372270AF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710D449-7EDE-4DBF-9F86-16404D49C23C}">
      <dgm:prSet/>
      <dgm:spPr/>
      <dgm:t>
        <a:bodyPr/>
        <a:lstStyle/>
        <a:p>
          <a:r>
            <a:rPr lang="en-US"/>
            <a:t>Project Complexity: Agile is better suited for complex and evolving projects, while Waterfall may be more suitable for straightforward, well-defined projects.</a:t>
          </a:r>
        </a:p>
      </dgm:t>
    </dgm:pt>
    <dgm:pt modelId="{6D5A4FD5-245E-493F-9175-2DF975E777A2}" type="parTrans" cxnId="{7F8D5A53-BF3D-4B99-9A24-5FD1F4EC8913}">
      <dgm:prSet/>
      <dgm:spPr/>
      <dgm:t>
        <a:bodyPr/>
        <a:lstStyle/>
        <a:p>
          <a:endParaRPr lang="en-US"/>
        </a:p>
      </dgm:t>
    </dgm:pt>
    <dgm:pt modelId="{0AF6DD10-78CE-4C70-9C78-F4A83D2ACC50}" type="sibTrans" cxnId="{7F8D5A53-BF3D-4B99-9A24-5FD1F4EC8913}">
      <dgm:prSet/>
      <dgm:spPr/>
      <dgm:t>
        <a:bodyPr/>
        <a:lstStyle/>
        <a:p>
          <a:endParaRPr lang="en-US"/>
        </a:p>
      </dgm:t>
    </dgm:pt>
    <dgm:pt modelId="{60EA58A6-DFF1-48B6-BBFC-F437F7E480C3}">
      <dgm:prSet/>
      <dgm:spPr/>
      <dgm:t>
        <a:bodyPr/>
        <a:lstStyle/>
        <a:p>
          <a:r>
            <a:rPr lang="en-US"/>
            <a:t>Client Requirements: Agile allows for continuous feedback and adjustments, making it ideal for clients with changing needs. Waterfall requires detailed upfront requirements.</a:t>
          </a:r>
        </a:p>
      </dgm:t>
    </dgm:pt>
    <dgm:pt modelId="{24F27B6E-AADF-42ED-856C-FA0E802DC738}" type="parTrans" cxnId="{5CFC8552-DC42-4D16-A2F7-CB0A4DCD4BBB}">
      <dgm:prSet/>
      <dgm:spPr/>
      <dgm:t>
        <a:bodyPr/>
        <a:lstStyle/>
        <a:p>
          <a:endParaRPr lang="en-US"/>
        </a:p>
      </dgm:t>
    </dgm:pt>
    <dgm:pt modelId="{A0E98DCB-45B5-4036-A142-3590CD49EB12}" type="sibTrans" cxnId="{5CFC8552-DC42-4D16-A2F7-CB0A4DCD4BBB}">
      <dgm:prSet/>
      <dgm:spPr/>
      <dgm:t>
        <a:bodyPr/>
        <a:lstStyle/>
        <a:p>
          <a:endParaRPr lang="en-US"/>
        </a:p>
      </dgm:t>
    </dgm:pt>
    <dgm:pt modelId="{20966DE6-6C47-42E8-B772-7525CBCBDD3F}">
      <dgm:prSet/>
      <dgm:spPr/>
      <dgm:t>
        <a:bodyPr/>
        <a:lstStyle/>
        <a:p>
          <a:r>
            <a:rPr lang="en-US"/>
            <a:t>Flexibility: Agile offers greater flexibility and responsiveness to change, while Waterfall is less adaptable once the project scope is defined.</a:t>
          </a:r>
        </a:p>
      </dgm:t>
    </dgm:pt>
    <dgm:pt modelId="{D97F0F95-C8DA-4998-A529-432179F7CF15}" type="parTrans" cxnId="{58741619-F7A1-487C-99FA-8C0F132A6F3B}">
      <dgm:prSet/>
      <dgm:spPr/>
      <dgm:t>
        <a:bodyPr/>
        <a:lstStyle/>
        <a:p>
          <a:endParaRPr lang="en-US"/>
        </a:p>
      </dgm:t>
    </dgm:pt>
    <dgm:pt modelId="{E54D4ABC-AD56-4121-AA04-CF7E15F1903A}" type="sibTrans" cxnId="{58741619-F7A1-487C-99FA-8C0F132A6F3B}">
      <dgm:prSet/>
      <dgm:spPr/>
      <dgm:t>
        <a:bodyPr/>
        <a:lstStyle/>
        <a:p>
          <a:endParaRPr lang="en-US"/>
        </a:p>
      </dgm:t>
    </dgm:pt>
    <dgm:pt modelId="{CF7EFE2C-7C72-4269-9FC9-A0E29AC7D4FB}">
      <dgm:prSet/>
      <dgm:spPr/>
      <dgm:t>
        <a:bodyPr/>
        <a:lstStyle/>
        <a:p>
          <a:r>
            <a:rPr lang="en-US"/>
            <a:t>Stakeholder Involvement: Agile encourages frequent collaboration and involvement of stakeholders throughout the project, whereas Waterfall typically involves stakeholders at the beginning and end of the project.</a:t>
          </a:r>
        </a:p>
      </dgm:t>
    </dgm:pt>
    <dgm:pt modelId="{69A8ED91-8433-4918-8244-859DFC1F24D0}" type="parTrans" cxnId="{693A9CDE-0BF5-441C-A01E-27CAC51885D3}">
      <dgm:prSet/>
      <dgm:spPr/>
      <dgm:t>
        <a:bodyPr/>
        <a:lstStyle/>
        <a:p>
          <a:endParaRPr lang="en-US"/>
        </a:p>
      </dgm:t>
    </dgm:pt>
    <dgm:pt modelId="{D26376FE-48B5-498A-AFBD-4A543B78B623}" type="sibTrans" cxnId="{693A9CDE-0BF5-441C-A01E-27CAC51885D3}">
      <dgm:prSet/>
      <dgm:spPr/>
      <dgm:t>
        <a:bodyPr/>
        <a:lstStyle/>
        <a:p>
          <a:endParaRPr lang="en-US"/>
        </a:p>
      </dgm:t>
    </dgm:pt>
    <dgm:pt modelId="{A003AB78-6ECF-412D-86EC-EC51E36E554D}" type="pres">
      <dgm:prSet presAssocID="{D4ECCDDF-4486-4000-B25B-1C372270AFA1}" presName="linear" presStyleCnt="0">
        <dgm:presLayoutVars>
          <dgm:animLvl val="lvl"/>
          <dgm:resizeHandles val="exact"/>
        </dgm:presLayoutVars>
      </dgm:prSet>
      <dgm:spPr/>
    </dgm:pt>
    <dgm:pt modelId="{B98AB52C-B579-43A6-9A5E-34C1C276543E}" type="pres">
      <dgm:prSet presAssocID="{6710D449-7EDE-4DBF-9F86-16404D49C23C}" presName="parentText" presStyleLbl="node1" presStyleIdx="0" presStyleCnt="4">
        <dgm:presLayoutVars>
          <dgm:chMax val="0"/>
          <dgm:bulletEnabled val="1"/>
        </dgm:presLayoutVars>
      </dgm:prSet>
      <dgm:spPr/>
    </dgm:pt>
    <dgm:pt modelId="{3F869099-D0E1-4953-8D94-4BF9D775242D}" type="pres">
      <dgm:prSet presAssocID="{0AF6DD10-78CE-4C70-9C78-F4A83D2ACC50}" presName="spacer" presStyleCnt="0"/>
      <dgm:spPr/>
    </dgm:pt>
    <dgm:pt modelId="{731A9E6F-C7FC-452F-88D4-F545B17F2E1B}" type="pres">
      <dgm:prSet presAssocID="{60EA58A6-DFF1-48B6-BBFC-F437F7E480C3}" presName="parentText" presStyleLbl="node1" presStyleIdx="1" presStyleCnt="4">
        <dgm:presLayoutVars>
          <dgm:chMax val="0"/>
          <dgm:bulletEnabled val="1"/>
        </dgm:presLayoutVars>
      </dgm:prSet>
      <dgm:spPr/>
    </dgm:pt>
    <dgm:pt modelId="{1FC82EAB-0140-4595-A0C7-5C151913B5CA}" type="pres">
      <dgm:prSet presAssocID="{A0E98DCB-45B5-4036-A142-3590CD49EB12}" presName="spacer" presStyleCnt="0"/>
      <dgm:spPr/>
    </dgm:pt>
    <dgm:pt modelId="{FE7E712C-5F7C-4CBE-8332-AF120B6056F9}" type="pres">
      <dgm:prSet presAssocID="{20966DE6-6C47-42E8-B772-7525CBCBDD3F}" presName="parentText" presStyleLbl="node1" presStyleIdx="2" presStyleCnt="4">
        <dgm:presLayoutVars>
          <dgm:chMax val="0"/>
          <dgm:bulletEnabled val="1"/>
        </dgm:presLayoutVars>
      </dgm:prSet>
      <dgm:spPr/>
    </dgm:pt>
    <dgm:pt modelId="{70E34A3C-BA55-4A2C-AB79-33B33162F2ED}" type="pres">
      <dgm:prSet presAssocID="{E54D4ABC-AD56-4121-AA04-CF7E15F1903A}" presName="spacer" presStyleCnt="0"/>
      <dgm:spPr/>
    </dgm:pt>
    <dgm:pt modelId="{808A586E-E77D-4955-AFB4-6E5107BED988}" type="pres">
      <dgm:prSet presAssocID="{CF7EFE2C-7C72-4269-9FC9-A0E29AC7D4FB}" presName="parentText" presStyleLbl="node1" presStyleIdx="3" presStyleCnt="4">
        <dgm:presLayoutVars>
          <dgm:chMax val="0"/>
          <dgm:bulletEnabled val="1"/>
        </dgm:presLayoutVars>
      </dgm:prSet>
      <dgm:spPr/>
    </dgm:pt>
  </dgm:ptLst>
  <dgm:cxnLst>
    <dgm:cxn modelId="{58741619-F7A1-487C-99FA-8C0F132A6F3B}" srcId="{D4ECCDDF-4486-4000-B25B-1C372270AFA1}" destId="{20966DE6-6C47-42E8-B772-7525CBCBDD3F}" srcOrd="2" destOrd="0" parTransId="{D97F0F95-C8DA-4998-A529-432179F7CF15}" sibTransId="{E54D4ABC-AD56-4121-AA04-CF7E15F1903A}"/>
    <dgm:cxn modelId="{4DCEBC5F-EF7F-4AF4-96B5-D3EFA041F24E}" type="presOf" srcId="{CF7EFE2C-7C72-4269-9FC9-A0E29AC7D4FB}" destId="{808A586E-E77D-4955-AFB4-6E5107BED988}" srcOrd="0" destOrd="0" presId="urn:microsoft.com/office/officeart/2005/8/layout/vList2"/>
    <dgm:cxn modelId="{5CFC8552-DC42-4D16-A2F7-CB0A4DCD4BBB}" srcId="{D4ECCDDF-4486-4000-B25B-1C372270AFA1}" destId="{60EA58A6-DFF1-48B6-BBFC-F437F7E480C3}" srcOrd="1" destOrd="0" parTransId="{24F27B6E-AADF-42ED-856C-FA0E802DC738}" sibTransId="{A0E98DCB-45B5-4036-A142-3590CD49EB12}"/>
    <dgm:cxn modelId="{7F8D5A53-BF3D-4B99-9A24-5FD1F4EC8913}" srcId="{D4ECCDDF-4486-4000-B25B-1C372270AFA1}" destId="{6710D449-7EDE-4DBF-9F86-16404D49C23C}" srcOrd="0" destOrd="0" parTransId="{6D5A4FD5-245E-493F-9175-2DF975E777A2}" sibTransId="{0AF6DD10-78CE-4C70-9C78-F4A83D2ACC50}"/>
    <dgm:cxn modelId="{56DDE4AC-C297-468D-ADA8-76131C3E2231}" type="presOf" srcId="{60EA58A6-DFF1-48B6-BBFC-F437F7E480C3}" destId="{731A9E6F-C7FC-452F-88D4-F545B17F2E1B}" srcOrd="0" destOrd="0" presId="urn:microsoft.com/office/officeart/2005/8/layout/vList2"/>
    <dgm:cxn modelId="{F2E834BD-AF5A-4A09-B945-6BA72FF1F676}" type="presOf" srcId="{D4ECCDDF-4486-4000-B25B-1C372270AFA1}" destId="{A003AB78-6ECF-412D-86EC-EC51E36E554D}" srcOrd="0" destOrd="0" presId="urn:microsoft.com/office/officeart/2005/8/layout/vList2"/>
    <dgm:cxn modelId="{693A9CDE-0BF5-441C-A01E-27CAC51885D3}" srcId="{D4ECCDDF-4486-4000-B25B-1C372270AFA1}" destId="{CF7EFE2C-7C72-4269-9FC9-A0E29AC7D4FB}" srcOrd="3" destOrd="0" parTransId="{69A8ED91-8433-4918-8244-859DFC1F24D0}" sibTransId="{D26376FE-48B5-498A-AFBD-4A543B78B623}"/>
    <dgm:cxn modelId="{557EF7DE-C348-43B8-88F9-232BD9AFBD01}" type="presOf" srcId="{6710D449-7EDE-4DBF-9F86-16404D49C23C}" destId="{B98AB52C-B579-43A6-9A5E-34C1C276543E}" srcOrd="0" destOrd="0" presId="urn:microsoft.com/office/officeart/2005/8/layout/vList2"/>
    <dgm:cxn modelId="{3D0781E9-E791-47E7-990B-DE71C8603569}" type="presOf" srcId="{20966DE6-6C47-42E8-B772-7525CBCBDD3F}" destId="{FE7E712C-5F7C-4CBE-8332-AF120B6056F9}" srcOrd="0" destOrd="0" presId="urn:microsoft.com/office/officeart/2005/8/layout/vList2"/>
    <dgm:cxn modelId="{2CAC655D-BDC4-4600-8571-7C8614F45143}" type="presParOf" srcId="{A003AB78-6ECF-412D-86EC-EC51E36E554D}" destId="{B98AB52C-B579-43A6-9A5E-34C1C276543E}" srcOrd="0" destOrd="0" presId="urn:microsoft.com/office/officeart/2005/8/layout/vList2"/>
    <dgm:cxn modelId="{D266FB8A-A036-40A8-B0DE-5EE4F5D0EEF0}" type="presParOf" srcId="{A003AB78-6ECF-412D-86EC-EC51E36E554D}" destId="{3F869099-D0E1-4953-8D94-4BF9D775242D}" srcOrd="1" destOrd="0" presId="urn:microsoft.com/office/officeart/2005/8/layout/vList2"/>
    <dgm:cxn modelId="{EE11E48C-A0D3-4A4E-BF26-7F9DE12203A2}" type="presParOf" srcId="{A003AB78-6ECF-412D-86EC-EC51E36E554D}" destId="{731A9E6F-C7FC-452F-88D4-F545B17F2E1B}" srcOrd="2" destOrd="0" presId="urn:microsoft.com/office/officeart/2005/8/layout/vList2"/>
    <dgm:cxn modelId="{8045A9B1-89AA-4FA4-83F3-072696ED0056}" type="presParOf" srcId="{A003AB78-6ECF-412D-86EC-EC51E36E554D}" destId="{1FC82EAB-0140-4595-A0C7-5C151913B5CA}" srcOrd="3" destOrd="0" presId="urn:microsoft.com/office/officeart/2005/8/layout/vList2"/>
    <dgm:cxn modelId="{F3EE27A4-3DF2-445D-A821-EDFA4E296104}" type="presParOf" srcId="{A003AB78-6ECF-412D-86EC-EC51E36E554D}" destId="{FE7E712C-5F7C-4CBE-8332-AF120B6056F9}" srcOrd="4" destOrd="0" presId="urn:microsoft.com/office/officeart/2005/8/layout/vList2"/>
    <dgm:cxn modelId="{2FDB4C39-27C7-46C5-8E77-F86E892207F6}" type="presParOf" srcId="{A003AB78-6ECF-412D-86EC-EC51E36E554D}" destId="{70E34A3C-BA55-4A2C-AB79-33B33162F2ED}" srcOrd="5" destOrd="0" presId="urn:microsoft.com/office/officeart/2005/8/layout/vList2"/>
    <dgm:cxn modelId="{CD1338D9-1C77-49AE-BFE0-C8158D0EE4B9}" type="presParOf" srcId="{A003AB78-6ECF-412D-86EC-EC51E36E554D}" destId="{808A586E-E77D-4955-AFB4-6E5107BED98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5112D-8DBA-4C1C-B099-74A2B2DD06BE}">
      <dsp:nvSpPr>
        <dsp:cNvPr id="0" name=""/>
        <dsp:cNvSpPr/>
      </dsp:nvSpPr>
      <dsp:spPr>
        <a:xfrm>
          <a:off x="0" y="0"/>
          <a:ext cx="8163718" cy="111696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Agile methodology is an iterative and flexible approach to software development that emphasizes adaptability, collaboration, and customer feedback.</a:t>
          </a:r>
          <a:endParaRPr lang="en-US" sz="1900" kern="1200"/>
        </a:p>
      </dsp:txBody>
      <dsp:txXfrm>
        <a:off x="32715" y="32715"/>
        <a:ext cx="6958422" cy="1051538"/>
      </dsp:txXfrm>
    </dsp:sp>
    <dsp:sp modelId="{6F6E4F8B-02FB-4EC3-BEC3-DE7F5767507D}">
      <dsp:nvSpPr>
        <dsp:cNvPr id="0" name=""/>
        <dsp:cNvSpPr/>
      </dsp:nvSpPr>
      <dsp:spPr>
        <a:xfrm>
          <a:off x="720328" y="1303129"/>
          <a:ext cx="8163718" cy="111696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In today's rapidly evolving digital landscape, Agile has become the preferred choice for many organizations due to its ability to deliver high-quality software solutions efficiently and effectively.</a:t>
          </a:r>
          <a:endParaRPr lang="en-US" sz="1900" kern="1200"/>
        </a:p>
      </dsp:txBody>
      <dsp:txXfrm>
        <a:off x="753043" y="1335844"/>
        <a:ext cx="6651931" cy="1051538"/>
      </dsp:txXfrm>
    </dsp:sp>
    <dsp:sp modelId="{0387C088-76FD-4E73-B2C6-9527AE3FDFF1}">
      <dsp:nvSpPr>
        <dsp:cNvPr id="0" name=""/>
        <dsp:cNvSpPr/>
      </dsp:nvSpPr>
      <dsp:spPr>
        <a:xfrm>
          <a:off x="1440656" y="2606258"/>
          <a:ext cx="8163718" cy="111696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The Scrum-agile approach is a specific framework within Agile that provides a structured process for managing complex projects and delivering value to customers in short iterations or sprints.</a:t>
          </a:r>
          <a:endParaRPr lang="en-US" sz="1900" kern="1200"/>
        </a:p>
      </dsp:txBody>
      <dsp:txXfrm>
        <a:off x="1473371" y="2638973"/>
        <a:ext cx="6651931" cy="1051538"/>
      </dsp:txXfrm>
    </dsp:sp>
    <dsp:sp modelId="{E35DBC46-B088-48AC-A0C6-7FB85D9311A6}">
      <dsp:nvSpPr>
        <dsp:cNvPr id="0" name=""/>
        <dsp:cNvSpPr/>
      </dsp:nvSpPr>
      <dsp:spPr>
        <a:xfrm>
          <a:off x="7437689" y="847034"/>
          <a:ext cx="726029" cy="72602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601046" y="847034"/>
        <a:ext cx="399315" cy="546337"/>
      </dsp:txXfrm>
    </dsp:sp>
    <dsp:sp modelId="{043359E0-273E-4735-9AD1-2030AB2CDBA4}">
      <dsp:nvSpPr>
        <dsp:cNvPr id="0" name=""/>
        <dsp:cNvSpPr/>
      </dsp:nvSpPr>
      <dsp:spPr>
        <a:xfrm>
          <a:off x="8158017" y="2142717"/>
          <a:ext cx="726029" cy="726029"/>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321374" y="2142717"/>
        <a:ext cx="399315" cy="546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AB52C-B579-43A6-9A5E-34C1C276543E}">
      <dsp:nvSpPr>
        <dsp:cNvPr id="0" name=""/>
        <dsp:cNvSpPr/>
      </dsp:nvSpPr>
      <dsp:spPr>
        <a:xfrm>
          <a:off x="0" y="420666"/>
          <a:ext cx="9603275" cy="617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Project Complexity: Agile is better suited for complex and evolving projects, while Waterfall may be more suitable for straightforward, well-defined projects.</a:t>
          </a:r>
        </a:p>
      </dsp:txBody>
      <dsp:txXfrm>
        <a:off x="30157" y="450823"/>
        <a:ext cx="9542961" cy="557446"/>
      </dsp:txXfrm>
    </dsp:sp>
    <dsp:sp modelId="{731A9E6F-C7FC-452F-88D4-F545B17F2E1B}">
      <dsp:nvSpPr>
        <dsp:cNvPr id="0" name=""/>
        <dsp:cNvSpPr/>
      </dsp:nvSpPr>
      <dsp:spPr>
        <a:xfrm>
          <a:off x="0" y="1084506"/>
          <a:ext cx="9603275" cy="617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 Requirements: Agile allows for continuous feedback and adjustments, making it ideal for clients with changing needs. Waterfall requires detailed upfront requirements.</a:t>
          </a:r>
        </a:p>
      </dsp:txBody>
      <dsp:txXfrm>
        <a:off x="30157" y="1114663"/>
        <a:ext cx="9542961" cy="557446"/>
      </dsp:txXfrm>
    </dsp:sp>
    <dsp:sp modelId="{FE7E712C-5F7C-4CBE-8332-AF120B6056F9}">
      <dsp:nvSpPr>
        <dsp:cNvPr id="0" name=""/>
        <dsp:cNvSpPr/>
      </dsp:nvSpPr>
      <dsp:spPr>
        <a:xfrm>
          <a:off x="0" y="1748346"/>
          <a:ext cx="9603275" cy="617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Flexibility: Agile offers greater flexibility and responsiveness to change, while Waterfall is less adaptable once the project scope is defined.</a:t>
          </a:r>
        </a:p>
      </dsp:txBody>
      <dsp:txXfrm>
        <a:off x="30157" y="1778503"/>
        <a:ext cx="9542961" cy="557446"/>
      </dsp:txXfrm>
    </dsp:sp>
    <dsp:sp modelId="{808A586E-E77D-4955-AFB4-6E5107BED988}">
      <dsp:nvSpPr>
        <dsp:cNvPr id="0" name=""/>
        <dsp:cNvSpPr/>
      </dsp:nvSpPr>
      <dsp:spPr>
        <a:xfrm>
          <a:off x="0" y="2412186"/>
          <a:ext cx="9603275" cy="617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Stakeholder Involvement: Agile encourages frequent collaboration and involvement of stakeholders throughout the project, whereas Waterfall typically involves stakeholders at the beginning and end of the project.</a:t>
          </a:r>
        </a:p>
      </dsp:txBody>
      <dsp:txXfrm>
        <a:off x="30157" y="2442343"/>
        <a:ext cx="9542961" cy="5574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C19FE-6B16-4D18-B85A-9C0AF2CDE627}"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50DA9-9393-4DCD-87C6-7E05E0D27FF9}" type="slidenum">
              <a:rPr lang="en-US" smtClean="0"/>
              <a:t>‹#›</a:t>
            </a:fld>
            <a:endParaRPr lang="en-US"/>
          </a:p>
        </p:txBody>
      </p:sp>
    </p:spTree>
    <p:extLst>
      <p:ext uri="{BB962C8B-B14F-4D97-AF65-F5344CB8AC3E}">
        <p14:creationId xmlns:p14="http://schemas.microsoft.com/office/powerpoint/2010/main" val="370177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350DA9-9393-4DCD-87C6-7E05E0D27FF9}" type="slidenum">
              <a:rPr lang="en-US" smtClean="0"/>
              <a:t>2</a:t>
            </a:fld>
            <a:endParaRPr lang="en-US"/>
          </a:p>
        </p:txBody>
      </p:sp>
    </p:spTree>
    <p:extLst>
      <p:ext uri="{BB962C8B-B14F-4D97-AF65-F5344CB8AC3E}">
        <p14:creationId xmlns:p14="http://schemas.microsoft.com/office/powerpoint/2010/main" val="12950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Sunday, April 21, 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pPr algn="l"/>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1621B6DD-29C1-4FEA-923F-71EA134769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092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Sunday, April 21,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61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Sunday, April 21,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604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Sunday, April 21, 2024</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876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Sunday, April 21, 2024</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486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Sunday, April 21,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70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Sunday, April 21, 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80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Sunday, April 21, 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716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Sunday, April 21, 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786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Sunday, April 21,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723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9FE94D-439C-40F1-900E-BC07940E3988}" type="datetime2">
              <a:rPr lang="en-US" smtClean="0"/>
              <a:t>Sunday, April 21, 2024</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59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EA2CF1-0EB2-4673-802D-3371233E4A77}" type="datetime2">
              <a:rPr lang="en-US" smtClean="0"/>
              <a:t>Sunday, April 21, 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21B6DD-29C1-4FEA-923F-71EA1347694C}"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07375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DF90CB30-0379-C317-A3D9-4471FB171CEB}"/>
              </a:ext>
            </a:extLst>
          </p:cNvPr>
          <p:cNvPicPr>
            <a:picLocks noChangeAspect="1"/>
          </p:cNvPicPr>
          <p:nvPr/>
        </p:nvPicPr>
        <p:blipFill rotWithShape="1">
          <a:blip r:embed="rId2">
            <a:alphaModFix amt="50000"/>
            <a:grayscl/>
          </a:blip>
          <a:srcRect t="29686" r="-1" b="-1"/>
          <a:stretch/>
        </p:blipFill>
        <p:spPr>
          <a:xfrm>
            <a:off x="-74339" y="0"/>
            <a:ext cx="12191695" cy="6857990"/>
          </a:xfrm>
          <a:prstGeom prst="rect">
            <a:avLst/>
          </a:prstGeom>
        </p:spPr>
      </p:pic>
      <p:sp>
        <p:nvSpPr>
          <p:cNvPr id="2" name="Title 1">
            <a:extLst>
              <a:ext uri="{FF2B5EF4-FFF2-40B4-BE49-F238E27FC236}">
                <a16:creationId xmlns:a16="http://schemas.microsoft.com/office/drawing/2014/main" id="{745A7C6E-1CDC-A39C-68E3-91F6E0B4FB99}"/>
              </a:ext>
            </a:extLst>
          </p:cNvPr>
          <p:cNvSpPr>
            <a:spLocks noGrp="1"/>
          </p:cNvSpPr>
          <p:nvPr>
            <p:ph type="ctrTitle"/>
          </p:nvPr>
        </p:nvSpPr>
        <p:spPr>
          <a:xfrm>
            <a:off x="4976636" y="992221"/>
            <a:ext cx="6247308" cy="4873558"/>
          </a:xfrm>
        </p:spPr>
        <p:txBody>
          <a:bodyPr anchor="ctr">
            <a:normAutofit/>
          </a:bodyPr>
          <a:lstStyle/>
          <a:p>
            <a:r>
              <a:rPr lang="en-US" sz="4800"/>
              <a:t>Understanding Agile</a:t>
            </a:r>
            <a:endParaRPr lang="en-US" sz="4800" dirty="0"/>
          </a:p>
        </p:txBody>
      </p:sp>
      <p:sp>
        <p:nvSpPr>
          <p:cNvPr id="3" name="Subtitle 2">
            <a:extLst>
              <a:ext uri="{FF2B5EF4-FFF2-40B4-BE49-F238E27FC236}">
                <a16:creationId xmlns:a16="http://schemas.microsoft.com/office/drawing/2014/main" id="{7E55ABC8-D507-68AD-1C04-B3A46635E581}"/>
              </a:ext>
            </a:extLst>
          </p:cNvPr>
          <p:cNvSpPr>
            <a:spLocks noGrp="1"/>
          </p:cNvSpPr>
          <p:nvPr>
            <p:ph type="subTitle" idx="1"/>
          </p:nvPr>
        </p:nvSpPr>
        <p:spPr>
          <a:xfrm>
            <a:off x="968056" y="996610"/>
            <a:ext cx="3363901" cy="4864780"/>
          </a:xfrm>
        </p:spPr>
        <p:txBody>
          <a:bodyPr anchor="ctr">
            <a:normAutofit/>
          </a:bodyPr>
          <a:lstStyle/>
          <a:p>
            <a:pPr algn="r"/>
            <a:r>
              <a:rPr lang="en-US" sz="2000"/>
              <a:t>A Guide for Leadership</a:t>
            </a:r>
          </a:p>
          <a:p>
            <a:pPr algn="r"/>
            <a:endParaRPr lang="en-US" sz="2000"/>
          </a:p>
          <a:p>
            <a:pPr algn="r"/>
            <a:r>
              <a:rPr lang="en-US" sz="2000"/>
              <a:t>Andrew Cole</a:t>
            </a:r>
            <a:endParaRPr lang="en-US" sz="2000" dirty="0"/>
          </a:p>
        </p:txBody>
      </p:sp>
      <p:cxnSp>
        <p:nvCxnSpPr>
          <p:cNvPr id="37" name="Straight Connector 36">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2945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F8579-EAA1-F027-C247-06AC7085698A}"/>
              </a:ext>
            </a:extLst>
          </p:cNvPr>
          <p:cNvSpPr>
            <a:spLocks noGrp="1"/>
          </p:cNvSpPr>
          <p:nvPr>
            <p:ph type="title"/>
          </p:nvPr>
        </p:nvSpPr>
        <p:spPr>
          <a:xfrm>
            <a:off x="1451579" y="804519"/>
            <a:ext cx="9603275" cy="1049235"/>
          </a:xfrm>
        </p:spPr>
        <p:txBody>
          <a:bodyPr>
            <a:normAutofit/>
          </a:bodyPr>
          <a:lstStyle/>
          <a:p>
            <a:r>
              <a:rPr lang="en-US" dirty="0"/>
              <a:t>Introduction to Agile</a:t>
            </a:r>
          </a:p>
        </p:txBody>
      </p:sp>
      <p:cxnSp>
        <p:nvCxnSpPr>
          <p:cNvPr id="21" name="Straight Connector 2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Rectangle 2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882ABF63-77CA-66D5-1709-F89A496DCBB8}"/>
              </a:ext>
            </a:extLst>
          </p:cNvPr>
          <p:cNvGraphicFramePr>
            <a:graphicFrameLocks noGrp="1"/>
          </p:cNvGraphicFramePr>
          <p:nvPr>
            <p:ph idx="1"/>
            <p:extLst>
              <p:ext uri="{D42A27DB-BD31-4B8C-83A1-F6EECF244321}">
                <p14:modId xmlns:p14="http://schemas.microsoft.com/office/powerpoint/2010/main" val="307250792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9429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Agile Testing Roles and Responsibilities: Fostering Collaboration for Quality Excellence">
            <a:extLst>
              <a:ext uri="{FF2B5EF4-FFF2-40B4-BE49-F238E27FC236}">
                <a16:creationId xmlns:a16="http://schemas.microsoft.com/office/drawing/2014/main" id="{6B3E63D7-F44C-2666-319C-A1A15FE940EF}"/>
              </a:ext>
            </a:extLst>
          </p:cNvPr>
          <p:cNvPicPr>
            <a:picLocks noChangeAspect="1" noChangeArrowheads="1"/>
          </p:cNvPicPr>
          <p:nvPr/>
        </p:nvPicPr>
        <p:blipFill rotWithShape="1">
          <a:blip r:embed="rId2">
            <a:alphaModFix amt="50000"/>
            <a:grayscl/>
            <a:extLst>
              <a:ext uri="{28A0092B-C50C-407E-A947-70E740481C1C}">
                <a14:useLocalDpi xmlns:a14="http://schemas.microsoft.com/office/drawing/2010/main" val="0"/>
              </a:ext>
            </a:extLst>
          </a:blip>
          <a:srcRect t="11386" r="-1" b="12854"/>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6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063" name="Rectangle 206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0B07EE6-8AC2-2A97-EE77-F0FDB459AB52}"/>
              </a:ext>
            </a:extLst>
          </p:cNvPr>
          <p:cNvSpPr>
            <a:spLocks noGrp="1"/>
          </p:cNvSpPr>
          <p:nvPr>
            <p:ph type="title"/>
          </p:nvPr>
        </p:nvSpPr>
        <p:spPr>
          <a:xfrm>
            <a:off x="1130271" y="1193800"/>
            <a:ext cx="3193050" cy="4699000"/>
          </a:xfrm>
        </p:spPr>
        <p:txBody>
          <a:bodyPr anchor="ctr">
            <a:normAutofit/>
          </a:bodyPr>
          <a:lstStyle/>
          <a:p>
            <a:r>
              <a:rPr lang="en-US"/>
              <a:t>Roles in Scrum-agile Team</a:t>
            </a:r>
            <a:endParaRPr lang="en-US" dirty="0"/>
          </a:p>
        </p:txBody>
      </p:sp>
      <p:cxnSp>
        <p:nvCxnSpPr>
          <p:cNvPr id="2065" name="Straight Connector 206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25C73A-BEBE-5227-BAC5-F447F8FAC861}"/>
              </a:ext>
            </a:extLst>
          </p:cNvPr>
          <p:cNvSpPr>
            <a:spLocks noGrp="1"/>
          </p:cNvSpPr>
          <p:nvPr>
            <p:ph idx="1"/>
          </p:nvPr>
        </p:nvSpPr>
        <p:spPr>
          <a:xfrm>
            <a:off x="4976636" y="1193800"/>
            <a:ext cx="6085091" cy="4699000"/>
          </a:xfrm>
        </p:spPr>
        <p:txBody>
          <a:bodyPr anchor="ctr">
            <a:normAutofit/>
          </a:bodyPr>
          <a:lstStyle/>
          <a:p>
            <a:pPr>
              <a:lnSpc>
                <a:spcPct val="110000"/>
              </a:lnSpc>
            </a:pPr>
            <a:r>
              <a:rPr lang="en-US" sz="1600" dirty="0"/>
              <a:t>Scrum Master: Facilitates the Scrum process, ensures adherence to Scrum principles, removes obstacles, and fosters a collaborative team environment.</a:t>
            </a:r>
          </a:p>
          <a:p>
            <a:pPr>
              <a:lnSpc>
                <a:spcPct val="110000"/>
              </a:lnSpc>
            </a:pPr>
            <a:r>
              <a:rPr lang="en-US" sz="1600" dirty="0"/>
              <a:t>Product Owner: Represents the voice of the customer, defines project vision and priorities, manages the product backlog, and ensures alignment with stakeholders' needs.</a:t>
            </a:r>
          </a:p>
          <a:p>
            <a:pPr>
              <a:lnSpc>
                <a:spcPct val="110000"/>
              </a:lnSpc>
            </a:pPr>
            <a:r>
              <a:rPr lang="en-US" sz="1600" dirty="0"/>
              <a:t>Development Team: Cross-functional team responsible for delivering high-quality increments of work each sprint, self-organizing, and collaborating to meet sprint goals.</a:t>
            </a:r>
          </a:p>
          <a:p>
            <a:pPr>
              <a:lnSpc>
                <a:spcPct val="110000"/>
              </a:lnSpc>
            </a:pPr>
            <a:r>
              <a:rPr lang="en-US" sz="1600" dirty="0"/>
              <a:t>Tester: Ensures the quality and reliability of the software deliverables throughout the project. Collaborates closely with developers to validate user stories against defined acceptance criteria, conducts thorough testing to identify and report any defects or issues, and actively participates in sprint reviews to provide valuable feedback on completed user stories.</a:t>
            </a:r>
          </a:p>
        </p:txBody>
      </p:sp>
      <p:sp>
        <p:nvSpPr>
          <p:cNvPr id="206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24612397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254BEF-930C-F426-A126-3A0B56608EDD}"/>
              </a:ext>
            </a:extLst>
          </p:cNvPr>
          <p:cNvPicPr>
            <a:picLocks noChangeAspect="1"/>
          </p:cNvPicPr>
          <p:nvPr/>
        </p:nvPicPr>
        <p:blipFill rotWithShape="1">
          <a:blip r:embed="rId2">
            <a:alphaModFix amt="50000"/>
          </a:blip>
          <a:srcRect t="10378" r="-1" b="21644"/>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C36D97B-A991-AE79-C12F-4D504580E9EC}"/>
              </a:ext>
            </a:extLst>
          </p:cNvPr>
          <p:cNvSpPr>
            <a:spLocks noGrp="1"/>
          </p:cNvSpPr>
          <p:nvPr>
            <p:ph type="title"/>
          </p:nvPr>
        </p:nvSpPr>
        <p:spPr>
          <a:xfrm>
            <a:off x="1130271" y="1193800"/>
            <a:ext cx="3193050" cy="4699000"/>
          </a:xfrm>
        </p:spPr>
        <p:txBody>
          <a:bodyPr anchor="ctr">
            <a:normAutofit/>
          </a:bodyPr>
          <a:lstStyle/>
          <a:p>
            <a:r>
              <a:rPr lang="en-US" dirty="0"/>
              <a:t>Phases of Software Development Life Cycle (SDLC)</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58AAC9-8806-8B82-58EE-5C1EFDA1F301}"/>
              </a:ext>
            </a:extLst>
          </p:cNvPr>
          <p:cNvSpPr>
            <a:spLocks noGrp="1"/>
          </p:cNvSpPr>
          <p:nvPr>
            <p:ph idx="1"/>
          </p:nvPr>
        </p:nvSpPr>
        <p:spPr>
          <a:xfrm>
            <a:off x="4976636" y="1193800"/>
            <a:ext cx="6085091" cy="4699000"/>
          </a:xfrm>
        </p:spPr>
        <p:txBody>
          <a:bodyPr anchor="ctr">
            <a:noAutofit/>
          </a:bodyPr>
          <a:lstStyle/>
          <a:p>
            <a:pPr>
              <a:lnSpc>
                <a:spcPct val="110000"/>
              </a:lnSpc>
            </a:pPr>
            <a:r>
              <a:rPr lang="en-US" sz="1200" dirty="0"/>
              <a:t>Planning: Involves defining project scope, objectives, and requirements, as well as estimating resources, timelines, and risks. Planning sets the foundation for the entire development process.</a:t>
            </a:r>
          </a:p>
          <a:p>
            <a:pPr>
              <a:lnSpc>
                <a:spcPct val="110000"/>
              </a:lnSpc>
            </a:pPr>
            <a:r>
              <a:rPr lang="en-US" sz="1200" dirty="0"/>
              <a:t>Analysis: Focuses on gathering and analyzing user requirements, business processes, and system functionalities. It aims to understand the needs of stakeholders and define the system's specifications.</a:t>
            </a:r>
          </a:p>
          <a:p>
            <a:pPr>
              <a:lnSpc>
                <a:spcPct val="110000"/>
              </a:lnSpc>
            </a:pPr>
            <a:r>
              <a:rPr lang="en-US" sz="1200" dirty="0"/>
              <a:t>Design: In this phase, the system architecture, database design, and software specifications are created based on the requirements gathered in the analysis phase. It involves designing the overall structure and components of the software system.</a:t>
            </a:r>
          </a:p>
          <a:p>
            <a:pPr>
              <a:lnSpc>
                <a:spcPct val="110000"/>
              </a:lnSpc>
            </a:pPr>
            <a:r>
              <a:rPr lang="en-US" sz="1200" dirty="0"/>
              <a:t>Implementation (Coding): Developers write and test the code according to the design specifications. This phase involves translating the design into actual software components, modules, and functionalities.</a:t>
            </a:r>
          </a:p>
          <a:p>
            <a:pPr>
              <a:lnSpc>
                <a:spcPct val="110000"/>
              </a:lnSpc>
            </a:pPr>
            <a:r>
              <a:rPr lang="en-US" sz="1200" dirty="0"/>
              <a:t>Testing: The software undergoes various testing activities to identify and fix defects or bugs. Testing includes unit testing, integration testing, system testing, and user acceptance testing to ensure the software meets quality standards and user requirements.</a:t>
            </a:r>
          </a:p>
          <a:p>
            <a:pPr>
              <a:lnSpc>
                <a:spcPct val="110000"/>
              </a:lnSpc>
            </a:pPr>
            <a:r>
              <a:rPr lang="en-US" sz="1200" dirty="0"/>
              <a:t>Deployment (Installation): The software is deployed or installed in the production environment, making it accessible to end-users. This phase may involve activities such as data migration, user training, and deployment planning to ensure a smooth transition to the new system.</a:t>
            </a:r>
          </a:p>
          <a:p>
            <a:pPr>
              <a:lnSpc>
                <a:spcPct val="110000"/>
              </a:lnSpc>
            </a:pPr>
            <a:r>
              <a:rPr lang="en-US" sz="1200" dirty="0"/>
              <a:t>Maintenance: Once the software is deployed, it enters the maintenance phase, where updates, patches, and enhancements are made as needed to address issues, improve performance, or add new features. Maintenance ensures the long-term reliability and usability of the software system.</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88901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Waterfalls by lake">
            <a:extLst>
              <a:ext uri="{FF2B5EF4-FFF2-40B4-BE49-F238E27FC236}">
                <a16:creationId xmlns:a16="http://schemas.microsoft.com/office/drawing/2014/main" id="{DBC6EE7A-2E0F-F617-6C6C-67AB888DFD75}"/>
              </a:ext>
            </a:extLst>
          </p:cNvPr>
          <p:cNvPicPr>
            <a:picLocks noChangeAspect="1"/>
          </p:cNvPicPr>
          <p:nvPr/>
        </p:nvPicPr>
        <p:blipFill rotWithShape="1">
          <a:blip r:embed="rId2">
            <a:alphaModFix amt="50000"/>
            <a:grayscl/>
          </a:blip>
          <a:srcRect r="-1" b="15728"/>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2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1BEF524-086C-C09A-426A-EF5323323368}"/>
              </a:ext>
            </a:extLst>
          </p:cNvPr>
          <p:cNvSpPr>
            <a:spLocks noGrp="1"/>
          </p:cNvSpPr>
          <p:nvPr>
            <p:ph type="title"/>
          </p:nvPr>
        </p:nvSpPr>
        <p:spPr>
          <a:xfrm>
            <a:off x="1130271" y="1193800"/>
            <a:ext cx="3193050" cy="4699000"/>
          </a:xfrm>
        </p:spPr>
        <p:txBody>
          <a:bodyPr anchor="ctr">
            <a:normAutofit/>
          </a:bodyPr>
          <a:lstStyle/>
          <a:p>
            <a:r>
              <a:rPr lang="en-US" dirty="0"/>
              <a:t>Contrast with Waterfall Approach</a:t>
            </a:r>
          </a:p>
        </p:txBody>
      </p:sp>
      <p:cxnSp>
        <p:nvCxnSpPr>
          <p:cNvPr id="26" name="Straight Connector 2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EE0761-839A-8D02-8A88-6CFCD1A49BCE}"/>
              </a:ext>
            </a:extLst>
          </p:cNvPr>
          <p:cNvSpPr>
            <a:spLocks noGrp="1"/>
          </p:cNvSpPr>
          <p:nvPr>
            <p:ph idx="1"/>
          </p:nvPr>
        </p:nvSpPr>
        <p:spPr>
          <a:xfrm>
            <a:off x="4976636" y="1193800"/>
            <a:ext cx="6085091" cy="4699000"/>
          </a:xfrm>
        </p:spPr>
        <p:txBody>
          <a:bodyPr anchor="ctr">
            <a:normAutofit/>
          </a:bodyPr>
          <a:lstStyle/>
          <a:p>
            <a:r>
              <a:rPr lang="en-US" dirty="0"/>
              <a:t>Waterfall Methodology: Sequential approach with distinct phases (e.g., requirements, design, implementation, testing) where each phase must be completed before moving to the next.</a:t>
            </a:r>
          </a:p>
          <a:p>
            <a:r>
              <a:rPr lang="en-US" dirty="0"/>
              <a:t>Contrast: Agile is iterative and allows for flexibility, while Waterfall follows a linear, predetermined path. Agile emphasizes customer collaboration and adaptability, whereas Waterfall focuses on comprehensive upfront planning and documentation.</a:t>
            </a:r>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59383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E264-99E9-8018-0C8C-FE32031B5CF4}"/>
              </a:ext>
            </a:extLst>
          </p:cNvPr>
          <p:cNvSpPr>
            <a:spLocks noGrp="1"/>
          </p:cNvSpPr>
          <p:nvPr>
            <p:ph type="title"/>
          </p:nvPr>
        </p:nvSpPr>
        <p:spPr/>
        <p:txBody>
          <a:bodyPr/>
          <a:lstStyle/>
          <a:p>
            <a:r>
              <a:rPr lang="en-US" dirty="0"/>
              <a:t>Comparison: Waterfall vs. Agile</a:t>
            </a:r>
          </a:p>
        </p:txBody>
      </p:sp>
      <p:graphicFrame>
        <p:nvGraphicFramePr>
          <p:cNvPr id="35" name="Content Placeholder 2">
            <a:extLst>
              <a:ext uri="{FF2B5EF4-FFF2-40B4-BE49-F238E27FC236}">
                <a16:creationId xmlns:a16="http://schemas.microsoft.com/office/drawing/2014/main" id="{A10891FE-2C86-588F-E480-98927F766BAD}"/>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12109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43DB-C6D0-4B2D-770A-B819AF4656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B27CB43-2674-7B1B-9754-6E13E554C2F6}"/>
              </a:ext>
            </a:extLst>
          </p:cNvPr>
          <p:cNvSpPr>
            <a:spLocks noGrp="1"/>
          </p:cNvSpPr>
          <p:nvPr>
            <p:ph idx="1"/>
          </p:nvPr>
        </p:nvSpPr>
        <p:spPr/>
        <p:txBody>
          <a:bodyPr/>
          <a:lstStyle/>
          <a:p>
            <a:r>
              <a:rPr lang="en-US" dirty="0" err="1"/>
              <a:t>Thampy</a:t>
            </a:r>
            <a:r>
              <a:rPr lang="en-US" dirty="0"/>
              <a:t>, R. (2022) 7 stages of SDLC: 7 phases of SDLC Software Development Life cycle, BETSOL. Available at: https://www.betsol.com/blog/7-stages-of-sdlc-how-to-keep-development-teams-running/ (Accessed: 21 April 2024).</a:t>
            </a:r>
          </a:p>
          <a:p>
            <a:endParaRPr lang="en-US" dirty="0"/>
          </a:p>
        </p:txBody>
      </p:sp>
    </p:spTree>
    <p:extLst>
      <p:ext uri="{BB962C8B-B14F-4D97-AF65-F5344CB8AC3E}">
        <p14:creationId xmlns:p14="http://schemas.microsoft.com/office/powerpoint/2010/main" val="3759719606"/>
      </p:ext>
    </p:extLst>
  </p:cSld>
  <p:clrMapOvr>
    <a:masterClrMapping/>
  </p:clrMapOvr>
  <p:transition spd="med">
    <p:pull/>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58</TotalTime>
  <Words>739</Words>
  <Application>Microsoft Office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Gill Sans MT</vt:lpstr>
      <vt:lpstr>Gallery</vt:lpstr>
      <vt:lpstr>Understanding Agile</vt:lpstr>
      <vt:lpstr>Introduction to Agile</vt:lpstr>
      <vt:lpstr>Roles in Scrum-agile Team</vt:lpstr>
      <vt:lpstr>Phases of Software Development Life Cycle (SDLC)</vt:lpstr>
      <vt:lpstr>Contrast with Waterfall Approach</vt:lpstr>
      <vt:lpstr>Comparison: Waterfall vs.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Agile</dc:title>
  <dc:creator>Andrew Cole</dc:creator>
  <cp:lastModifiedBy>Andrew Cole</cp:lastModifiedBy>
  <cp:revision>2</cp:revision>
  <dcterms:created xsi:type="dcterms:W3CDTF">2024-04-22T02:45:24Z</dcterms:created>
  <dcterms:modified xsi:type="dcterms:W3CDTF">2024-04-22T03:49:38Z</dcterms:modified>
</cp:coreProperties>
</file>