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7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CAE2-3042-493E-9769-B48E6262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77FC3-4D3F-4497-A3CA-C8F52311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7557-A0BD-4083-A3BE-4D77511C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895A-B76D-4C2F-9D47-08D1A009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EBBDA-F9DB-436F-9CFC-80A9B1D6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BD5-6298-466D-8BFE-A22F3895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7AB1-971A-43A8-BB60-9B20AC503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7E25-DC16-47E6-B315-077B18C3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A527-2960-49FF-B6ED-329A7DC7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B929-8722-4B45-A850-6BD7628B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8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2552C-EB76-4B44-859F-ECDF2FBC9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DDA54-ECCA-44A1-8662-0135864E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EF5F-A4F2-49B6-9BAD-35686E27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ACB6-A58A-4C55-A373-9E71A012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7F95-CDE5-4D32-8893-F4BC52A4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70D2-E7DE-45E2-BFDF-4AB7FCA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A469-166B-48A5-BA95-BED8BA4A6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B347-6A56-4DCE-9589-03169D08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D0B3-20E0-4869-877E-34FEEE35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2CF7-6634-43A1-8D29-C5A82057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0D33-4B1E-4851-83D4-424989F0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FC95-0C04-43BC-BBA5-E1381503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957F6-2D67-48FF-ABEA-2B460F43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EB07-1F41-4476-BBDC-10C6BB9B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7092-9A5B-4D60-BEC8-98FBBC51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7AD-2C1D-4823-8145-FDFB9414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312C-E936-4529-BA8B-A9F7217F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7C5EB-2BD3-44BF-936E-AC7DB1CA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0D6C-1C48-4EBA-A794-645B9B49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47C6-6D1D-4039-A899-80B28CA3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355C-1B5D-47B1-A27F-86C0B61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2E69-1E7A-4091-BF88-EB9B09127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C5B14-E0EC-4130-8BD7-552FC8E9C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9636-D5F5-4492-94BA-C6DBFF5C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4497-DF37-4821-A1FF-B8D67FF5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EBFD6-82D2-48F6-96C9-9085D29B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1BC-AAAE-4458-892D-FA7C9CCE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8539B-C50F-44B7-B3FB-2548D515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ECCA-749A-4899-9906-DBF8C0172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CE6E2-9905-4F47-8F49-6338DB15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9EFE1-2985-497E-99C8-F4CDF0D18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466FC-245F-45CA-BC04-DA19035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863E5-126C-4A6B-AA3D-0255B69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EFE27-6C8C-478D-9085-E646BFCE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48A2-25D4-4D03-AD22-96BA72D1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9857-70AB-4C90-A45E-956E0883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DA8F1-5000-4EB4-B377-DBFD46CD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1D85C-465A-4067-9832-B0AB1F31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C2C65-7B81-413F-97C3-3C65B156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CD87E-24C4-4AC5-B54E-07CAEAE8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FA50F-0AAB-49D4-9051-B078DBAD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57DD-E13C-431F-8E01-75724F1B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387B-A057-419C-84D8-11E09F95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88EC-DF57-4A16-BE50-218121FDA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C402-9CEC-45D7-AAE0-75DBA667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F6C89-BC6E-4A64-85FA-800C0F2F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75C7-822C-4677-9AE9-3EFD43B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0648-3E0D-4503-A319-B7AA96A4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EF08F-6448-41D7-B257-2D6CFC540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A44D6-5716-4AE7-9707-B0F3EF00B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9E16-BDDC-4042-B8A2-0F989F06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CD48F-4703-4B38-8E06-55690467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273E3-C047-4B55-A859-CCD63B51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11177-5C9F-43EC-80F6-E536CCB4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46A2-F442-4ADF-B1D4-927536B8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C5E8-BD11-433B-98EA-F569134D8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B8ED-5A64-489A-AABC-1D087F972DB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843B-5E66-48D9-9FC1-4330C010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B4A1-34E0-4D39-9795-00C887B57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8B9B-1C67-4552-9676-46B9E63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Appendix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work/Appendix/Add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work/Appendix/Stack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A0E0B-CE99-448F-8671-3408EB42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/>
            <a:r>
              <a:rPr lang="en-US" sz="9600" b="1" dirty="0"/>
              <a:t>Practical Aspects of C++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3645-81BC-45E5-96A9-716560BC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16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8434A-A089-4A27-955A-3D6571A0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Prototypes and Type Checking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B155-DEFD-4EB0-BC6C-FD72FB6D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 dirty="0"/>
              <a:t>Function prototypes:</a:t>
            </a:r>
          </a:p>
          <a:p>
            <a:pPr marR="0" lvl="1"/>
            <a:r>
              <a:rPr lang="en-US" sz="2200" b="0" i="0" u="none" strike="noStrike" baseline="0" dirty="0"/>
              <a:t>Pioneered in C++</a:t>
            </a:r>
          </a:p>
          <a:p>
            <a:pPr marR="0" lvl="1"/>
            <a:r>
              <a:rPr lang="en-US" sz="2200" b="0" i="0" u="none" strike="noStrike" baseline="0" dirty="0"/>
              <a:t>Part of ANSI C</a:t>
            </a:r>
          </a:p>
          <a:p>
            <a:pPr marR="0" lvl="1"/>
            <a:r>
              <a:rPr lang="en-US" sz="2200" b="0" i="0" u="none" strike="noStrike" baseline="0" dirty="0"/>
              <a:t>Mandatory in C++</a:t>
            </a:r>
          </a:p>
          <a:p>
            <a:pPr marR="0" lvl="0"/>
            <a:r>
              <a:rPr lang="en-US" sz="2200" b="1" i="0" u="none" strike="noStrike" baseline="0" dirty="0"/>
              <a:t>Strong type checking:</a:t>
            </a:r>
          </a:p>
          <a:p>
            <a:pPr marR="0" lvl="1"/>
            <a:r>
              <a:rPr lang="en-US" sz="2200" b="0" i="0" u="none" strike="noStrike" baseline="0" dirty="0"/>
              <a:t>Argument list and return type of every function call are type checked during compilation.</a:t>
            </a:r>
          </a:p>
          <a:p>
            <a:pPr marR="0" lvl="1"/>
            <a:r>
              <a:rPr lang="en-US" sz="2200" b="0" i="0" u="none" strike="noStrike" baseline="0" dirty="0"/>
              <a:t>Number of arguments must agree.</a:t>
            </a:r>
          </a:p>
          <a:p>
            <a:pPr marR="0" lvl="1"/>
            <a:r>
              <a:rPr lang="en-US" sz="2200" b="0" i="0" u="none" strike="noStrike" baseline="0" dirty="0"/>
              <a:t>Types of arguments and return value must agree either through an exact match or through an implicit type conversion.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6E190-D626-401F-9264-7FDC2650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Constant Types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D926-65BD-4775-B86D-25AE6175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1" u="none" strike="noStrike" baseline="0" dirty="0"/>
              <a:t>const</a:t>
            </a:r>
            <a:r>
              <a:rPr lang="en-US" sz="2000" b="1" i="0" u="none" strike="noStrike" baseline="0" dirty="0"/>
              <a:t> type modifier turns a symbolic variable into a   </a:t>
            </a:r>
            <a:r>
              <a:rPr lang="en-US" sz="2000" b="1" i="1" u="none" strike="noStrike" baseline="0" dirty="0"/>
              <a:t>symbolic constant</a:t>
            </a:r>
            <a:r>
              <a:rPr lang="en-US" sz="2000" b="1" i="0" u="none" strike="noStrike" baseline="0" dirty="0"/>
              <a:t>.</a:t>
            </a:r>
          </a:p>
          <a:p>
            <a:pPr marR="0" lvl="0"/>
            <a:r>
              <a:rPr lang="en-US" sz="2000" b="1" i="0" u="none" strike="noStrike" baseline="0" dirty="0"/>
              <a:t>A symbolic constant is like a variable in having a memory location and a type, but is </a:t>
            </a:r>
            <a:r>
              <a:rPr lang="en-US" sz="2000" b="1" i="1" u="none" strike="noStrike" baseline="0" dirty="0"/>
              <a:t>read only</a:t>
            </a:r>
            <a:r>
              <a:rPr lang="en-US" sz="2000" b="1" i="0" u="none" strike="noStrike" baseline="0" dirty="0"/>
              <a:t>.</a:t>
            </a:r>
          </a:p>
          <a:p>
            <a:pPr marR="0" lvl="0"/>
            <a:r>
              <a:rPr lang="en-US" sz="2000" b="1" i="0" u="none" strike="noStrike" baseline="0" dirty="0"/>
              <a:t>A symbolic constant </a:t>
            </a:r>
            <a:r>
              <a:rPr lang="en-US" sz="2000" b="1" i="1" u="none" strike="noStrike" baseline="0" dirty="0"/>
              <a:t>must</a:t>
            </a:r>
            <a:r>
              <a:rPr lang="en-US" sz="2000" b="1" i="0" u="none" strike="noStrike" baseline="0" dirty="0"/>
              <a:t> be initialized when it is declared.</a:t>
            </a:r>
          </a:p>
          <a:p>
            <a:pPr marR="0" lvl="0"/>
            <a:r>
              <a:rPr lang="en-US" sz="2000" b="1" i="0" u="none" strike="noStrike" baseline="0" dirty="0"/>
              <a:t>You cannot assign the address of a symbolic constant to a pointer.</a:t>
            </a:r>
          </a:p>
          <a:p>
            <a:pPr marR="0" lvl="1"/>
            <a:r>
              <a:rPr lang="en-US" sz="2000" b="0" i="0" u="none" strike="noStrike" baseline="0" dirty="0"/>
              <a:t>Otherwise the value of the constant could get changed indirectly through the pointer.</a:t>
            </a:r>
          </a:p>
          <a:p>
            <a:pPr marR="0" lvl="0"/>
            <a:r>
              <a:rPr lang="en-US" sz="2000" b="1" i="0" u="none" strike="noStrike" baseline="0" dirty="0"/>
              <a:t>Whenever you pass an argument by reference or through a pointer and you do not want the argument to be modified from within the called function, you should declare the argument as </a:t>
            </a:r>
            <a:r>
              <a:rPr lang="en-US" sz="2000" b="1" i="1" u="none" strike="noStrike" baseline="0" dirty="0"/>
              <a:t>const</a:t>
            </a:r>
            <a:r>
              <a:rPr lang="en-US" sz="2000" b="1" i="0" u="none" strike="noStrike" baseline="0" dirty="0"/>
              <a:t>.</a:t>
            </a:r>
          </a:p>
          <a:p>
            <a:pPr marR="0" lvl="0"/>
            <a:r>
              <a:rPr lang="en-US" sz="2000" b="1" i="0" u="none" strike="noStrike" baseline="0" dirty="0"/>
              <a:t>The compiler will check chains of function calls to ensure that a nested call will not break </a:t>
            </a:r>
            <a:r>
              <a:rPr lang="en-US" sz="2000" b="1" i="1" u="none" strike="noStrike" baseline="0" dirty="0"/>
              <a:t>const</a:t>
            </a:r>
            <a:r>
              <a:rPr lang="en-US" sz="2000" b="1" i="0" u="none" strike="noStrike" baseline="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B263C-B070-4605-AD51-ACA7DD72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 Control in C++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8273E-03E6-4DAF-B106-2F1122D6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500" b="1" i="0" u="none" strike="noStrike" baseline="0"/>
              <a:t>Avoid use of global variables.</a:t>
            </a:r>
          </a:p>
          <a:p>
            <a:pPr marR="0" lvl="1"/>
            <a:r>
              <a:rPr lang="en-US" sz="1500" b="0" i="0" u="none" strike="noStrike" baseline="0"/>
              <a:t>Prefer to pass data by arguments in functions calls.</a:t>
            </a:r>
          </a:p>
          <a:p>
            <a:pPr marR="0" lvl="1"/>
            <a:r>
              <a:rPr lang="en-US" sz="1500" b="0" i="0" u="none" strike="noStrike" baseline="0"/>
              <a:t>Use file or class scope rather than </a:t>
            </a:r>
            <a:r>
              <a:rPr lang="en-US" sz="1500" b="1" i="0" u="none" strike="noStrike" baseline="0"/>
              <a:t>extern</a:t>
            </a:r>
            <a:r>
              <a:rPr lang="en-US" sz="1500" b="0" i="0" u="none" strike="noStrike" baseline="0"/>
              <a:t>.</a:t>
            </a:r>
          </a:p>
          <a:p>
            <a:pPr marR="0" lvl="1"/>
            <a:r>
              <a:rPr lang="en-US" sz="1500" b="0" i="0" u="none" strike="noStrike" baseline="0"/>
              <a:t>Prefer enumerated types defined in a class to global constants.</a:t>
            </a:r>
          </a:p>
          <a:p>
            <a:pPr marR="0" lvl="0"/>
            <a:r>
              <a:rPr lang="en-US" sz="1500" b="1" i="0" u="none" strike="noStrike" baseline="0"/>
              <a:t>Minimize use of global (free standing) functions.</a:t>
            </a:r>
          </a:p>
          <a:p>
            <a:pPr marR="0" lvl="1"/>
            <a:r>
              <a:rPr lang="en-US" sz="1500" b="0" i="0" u="none" strike="noStrike" baseline="0"/>
              <a:t>In an object oriented program C++ functions are normally member functions of a class.</a:t>
            </a:r>
          </a:p>
          <a:p>
            <a:pPr marR="0" lvl="1"/>
            <a:r>
              <a:rPr lang="en-US" sz="1500" b="0" i="0" u="none" strike="noStrike" baseline="0"/>
              <a:t>Use static member functions if there is no dependency on instance data.</a:t>
            </a:r>
          </a:p>
          <a:p>
            <a:pPr marR="0" lvl="1"/>
            <a:r>
              <a:rPr lang="en-US" sz="1500" b="0" i="0" u="none" strike="noStrike" baseline="0"/>
              <a:t>Free standing functions may be part of a C library.</a:t>
            </a:r>
          </a:p>
          <a:p>
            <a:pPr marR="0" lvl="0"/>
            <a:r>
              <a:rPr lang="en-US" sz="1500" b="1" i="0" u="none" strike="noStrike" baseline="0"/>
              <a:t>Utilize private and protected access.</a:t>
            </a:r>
          </a:p>
          <a:p>
            <a:pPr marR="0" lvl="1"/>
            <a:r>
              <a:rPr lang="en-US" sz="1500" b="0" i="0" u="none" strike="noStrike" baseline="0"/>
              <a:t>Prefer data to be private within a class with access functions to read and write the data.</a:t>
            </a:r>
          </a:p>
          <a:p>
            <a:pPr marR="0" lvl="1"/>
            <a:r>
              <a:rPr lang="en-US" sz="1500" b="0" i="0" u="none" strike="noStrike" baseline="0"/>
              <a:t>Use </a:t>
            </a:r>
            <a:r>
              <a:rPr lang="en-US" sz="1500" b="1" i="0" u="none" strike="noStrike" baseline="0"/>
              <a:t>friend</a:t>
            </a:r>
            <a:r>
              <a:rPr lang="en-US" sz="1500" b="0" i="0" u="none" strike="noStrike" baseline="0"/>
              <a:t> sparingly.</a:t>
            </a:r>
          </a:p>
          <a:p>
            <a:pPr marR="0" lvl="1"/>
            <a:r>
              <a:rPr lang="en-US" sz="1500" b="0" i="0" u="none" strike="noStrike" baseline="0"/>
              <a:t>Use protected rather than public access when data or functions are needed by a derived class.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5C30F-BDE2-47F4-80FE-0D86C8B6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Reviews and Inspections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1EDC-C27C-4E82-8A52-AD11FE48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900" b="1" i="0" u="none" strike="noStrike" baseline="0"/>
              <a:t>Not specific to C++.</a:t>
            </a:r>
          </a:p>
          <a:p>
            <a:pPr marR="0" lvl="0"/>
            <a:r>
              <a:rPr lang="en-US" sz="1900" b="1" i="0" u="none" strike="noStrike" baseline="0"/>
              <a:t>But when introducing a new programming technology such as OOP and C++ you have an opportunity at the same time to introduce or re-emphasize other important software engineering practices.</a:t>
            </a:r>
          </a:p>
          <a:p>
            <a:pPr marR="0" lvl="0"/>
            <a:r>
              <a:rPr lang="en-US" sz="1900" b="1" i="0" u="none" strike="noStrike" baseline="0"/>
              <a:t>Many studies have shown that systematic peer reviews are the most efficient means known to remove defects from software products.</a:t>
            </a:r>
          </a:p>
          <a:p>
            <a:pPr marR="0" lvl="0"/>
            <a:r>
              <a:rPr lang="en-US" sz="1900" b="1" i="0" u="none" strike="noStrike" baseline="0"/>
              <a:t>C++ specific checklists should be provided to assist in reviews.</a:t>
            </a:r>
          </a:p>
          <a:p>
            <a:pPr marR="0" lvl="1"/>
            <a:r>
              <a:rPr lang="en-US" sz="1900" b="0" i="0" u="none" strike="noStrike" baseline="0"/>
              <a:t>A good starting point for a checklist is the guidelines in the book </a:t>
            </a:r>
            <a:r>
              <a:rPr lang="en-US" sz="1900" b="0" i="1" u="none" strike="noStrike" baseline="0"/>
              <a:t>Effective C++:  50 Specific Ways to Improve Your Programs and Designs</a:t>
            </a:r>
            <a:r>
              <a:rPr lang="en-US" sz="1900" b="0" i="0" u="none" strike="noStrike" baseline="0"/>
              <a:t> by Scott Myer.</a:t>
            </a:r>
          </a:p>
          <a:p>
            <a:pPr marR="0" lvl="0"/>
            <a:r>
              <a:rPr lang="en-US" sz="1900" b="1" i="0" u="none" strike="noStrike" baseline="0"/>
              <a:t>An </a:t>
            </a:r>
            <a:r>
              <a:rPr lang="en-US" sz="1900" b="1" i="1" u="none" strike="noStrike" baseline="0"/>
              <a:t>inspection</a:t>
            </a:r>
            <a:r>
              <a:rPr lang="en-US" sz="1900" b="1" i="0" u="none" strike="noStrike" baseline="0"/>
              <a:t> is a particular kind of systematic review, first described by Fagan, and currently widely used in the industry.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C8F72-1714-4E92-9801-BAED6D48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Inspections and C++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8702-6F2C-4D00-8CE4-BDAC3C86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Preparation before Inspection Meeting:</a:t>
            </a:r>
          </a:p>
          <a:p>
            <a:pPr marR="0" lvl="1"/>
            <a:r>
              <a:rPr lang="en-US" sz="2000" b="0" i="0" u="none" strike="noStrike" baseline="0"/>
              <a:t>Promulgate organization- or project-wide programming  standards.</a:t>
            </a:r>
          </a:p>
          <a:p>
            <a:pPr marR="0" lvl="1"/>
            <a:r>
              <a:rPr lang="en-US" sz="2000" b="0" i="0" u="none" strike="noStrike" baseline="0"/>
              <a:t>Furnish each reviewer with a checklist of specific points to look for in the deliverable being reviewed.</a:t>
            </a:r>
          </a:p>
          <a:p>
            <a:pPr marR="0" lvl="1"/>
            <a:r>
              <a:rPr lang="en-US" sz="2000" b="0" i="0" u="none" strike="noStrike" baseline="0"/>
              <a:t>The deliverable itself should be reviewed before the meeting.</a:t>
            </a:r>
          </a:p>
          <a:p>
            <a:pPr marR="0" lvl="0"/>
            <a:r>
              <a:rPr lang="en-US" sz="2000" b="1" i="0" u="none" strike="noStrike" baseline="0"/>
              <a:t>Inspection Meeting:</a:t>
            </a:r>
          </a:p>
          <a:p>
            <a:pPr marR="0" lvl="1"/>
            <a:r>
              <a:rPr lang="en-US" sz="2000" b="0" i="0" u="none" strike="noStrike" baseline="0"/>
              <a:t>Formal meeting with defined roles for participants. </a:t>
            </a:r>
          </a:p>
          <a:p>
            <a:pPr marR="0" lvl="1"/>
            <a:r>
              <a:rPr lang="en-US" sz="2000" b="0" i="0" u="none" strike="noStrike" baseline="0"/>
              <a:t>Moderator chairs the meeting.  Recorder takes notes. Everyone is a reviewer.</a:t>
            </a:r>
          </a:p>
          <a:p>
            <a:pPr marR="0" lvl="0"/>
            <a:r>
              <a:rPr lang="en-US" sz="2000" b="1" i="0" u="none" strike="noStrike" baseline="0"/>
              <a:t>Follow-up:</a:t>
            </a:r>
          </a:p>
          <a:p>
            <a:pPr marR="0" lvl="1"/>
            <a:r>
              <a:rPr lang="en-US" sz="2000" b="0" i="0" u="none" strike="noStrike" baseline="0"/>
              <a:t>After meeting make sure that rework needed to correct defects has been performed.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02F3E-FD7F-4A56-931E-FDE480A9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Strategies for C++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CAC9-E203-4A96-880F-017EDEB0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 dirty="0"/>
              <a:t>Bottom-up testing is more important for C++.  Every C++ class you define should be thoroughly tested as a standalone unit.</a:t>
            </a:r>
          </a:p>
          <a:p>
            <a:pPr marR="0" lvl="1"/>
            <a:r>
              <a:rPr lang="en-US" sz="2200" b="0" i="0" u="none" strike="noStrike" baseline="0" dirty="0"/>
              <a:t>For every class you develop also build an exerciser program that can call each member function with all parameter ranges.</a:t>
            </a:r>
          </a:p>
          <a:p>
            <a:pPr marR="0" lvl="1"/>
            <a:r>
              <a:rPr lang="en-US" sz="2200" b="0" i="0" u="none" strike="noStrike" baseline="0" dirty="0"/>
              <a:t>Build scripts to automate running your exerciser programs.</a:t>
            </a:r>
          </a:p>
          <a:p>
            <a:pPr marR="0" lvl="0"/>
            <a:r>
              <a:rPr lang="en-US" sz="2200" b="1" i="0" u="none" strike="noStrike" baseline="0" dirty="0"/>
              <a:t>As you incrementally add functions to a class do regression testing of previous functionality via your scripts.</a:t>
            </a:r>
          </a:p>
          <a:p>
            <a:pPr lvl="1"/>
            <a:r>
              <a:rPr lang="en-US" sz="2200" i="0" u="none" strike="noStrike" baseline="0" dirty="0"/>
              <a:t>Consider inserting conditionally compiled code to increment a counter of objects in constructors and decrement the counter in destructors.  Counter should be 0 on program termination.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B4AD7-EDCB-4852-8013-6B71518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Considerations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853BF-26DB-4AAD-AF57-8D6072E8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There is great potential for inefficient C++ code due to such factors as:</a:t>
            </a:r>
          </a:p>
          <a:p>
            <a:pPr marR="0" lvl="1"/>
            <a:r>
              <a:rPr lang="en-US" b="0" i="0" u="none" strike="noStrike" baseline="0"/>
              <a:t>Invocation of hidden constructors in passing arguments, returning values, etc.</a:t>
            </a:r>
          </a:p>
          <a:p>
            <a:pPr marR="0" lvl="0"/>
            <a:r>
              <a:rPr lang="en-US" sz="2400" b="1" i="0" u="none" strike="noStrike" baseline="0"/>
              <a:t>Ways to enhance performance include:</a:t>
            </a:r>
          </a:p>
          <a:p>
            <a:pPr marR="0" lvl="1"/>
            <a:r>
              <a:rPr lang="en-US" b="0" i="0" u="none" strike="noStrike" baseline="0"/>
              <a:t>Use reference arguments to cut down on copying objects and invoking constructors.</a:t>
            </a:r>
          </a:p>
          <a:p>
            <a:pPr marR="0" lvl="1"/>
            <a:r>
              <a:rPr lang="en-US" b="0" i="0" u="none" strike="noStrike" baseline="0"/>
              <a:t>Use inline functions for small, frequently called functions.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15AE9-A0EA-41F7-AF1B-676D26F6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Libraries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DEDA-5A48-4915-BFF4-8E458D8A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Implementing your own complete abstract data type is a big effort!</a:t>
            </a:r>
          </a:p>
          <a:p>
            <a:pPr marR="0" lvl="0"/>
            <a:r>
              <a:rPr lang="en-US" sz="2200" b="1" i="0" u="none" strike="noStrike" baseline="0"/>
              <a:t>Use existing libraries when available.</a:t>
            </a:r>
          </a:p>
          <a:p>
            <a:pPr marR="0" lvl="1"/>
            <a:r>
              <a:rPr lang="en-US" sz="2200" b="0" i="0" u="none" strike="noStrike" baseline="0"/>
              <a:t>Create and maintain your own libraries of classes specific to your application domain.</a:t>
            </a:r>
          </a:p>
          <a:p>
            <a:pPr marR="0" lvl="0"/>
            <a:r>
              <a:rPr lang="en-US" sz="2200" b="1" i="0" u="none" strike="noStrike" baseline="0"/>
              <a:t>Sources of libraries:</a:t>
            </a:r>
          </a:p>
          <a:p>
            <a:pPr marR="0" lvl="1"/>
            <a:r>
              <a:rPr lang="en-US" sz="2200" b="0" i="0" u="none" strike="noStrike" baseline="0"/>
              <a:t>The ANSI standard C++ class library.</a:t>
            </a:r>
          </a:p>
          <a:p>
            <a:pPr marR="0" lvl="1"/>
            <a:r>
              <a:rPr lang="en-US" sz="2200" b="0" i="0" u="none" strike="noStrike" baseline="0"/>
              <a:t>Class library that comes with your compiler</a:t>
            </a:r>
          </a:p>
          <a:p>
            <a:pPr marR="0" lvl="1"/>
            <a:r>
              <a:rPr lang="en-US" sz="2200" b="0" i="0" u="none" strike="noStrike" baseline="0"/>
              <a:t>Public domain libraries such as National Institute of Health.</a:t>
            </a:r>
          </a:p>
          <a:p>
            <a:pPr marR="0" lvl="1"/>
            <a:r>
              <a:rPr lang="en-US" sz="2200" b="0" i="0" u="none" strike="noStrike" baseline="0"/>
              <a:t>General purpose commercial class libraries (e.g. RogueWave).</a:t>
            </a:r>
          </a:p>
          <a:p>
            <a:pPr marR="0" lvl="1"/>
            <a:r>
              <a:rPr lang="en-US" sz="2200" b="0" i="0" u="none" strike="noStrike" baseline="0"/>
              <a:t>Special purpose class libraries.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040B2-86AC-4F47-9936-D58FD99A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3433-85F2-4D07-A4AC-A308498C9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C code can be called from C++ programs by using the </a:t>
            </a:r>
            <a:r>
              <a:rPr lang="en-US" sz="2000" b="1" i="1" u="none" strike="noStrike" baseline="0" dirty="0"/>
              <a:t>extern</a:t>
            </a:r>
            <a:r>
              <a:rPr lang="en-US" sz="2000" b="1" i="0" u="none" strike="noStrike" baseline="0" dirty="0"/>
              <a:t> </a:t>
            </a:r>
            <a:r>
              <a:rPr lang="en-US" sz="2000" b="1" i="1" u="none" strike="noStrike" baseline="0" dirty="0"/>
              <a:t>"C” </a:t>
            </a:r>
            <a:r>
              <a:rPr lang="en-US" sz="2000" b="1" i="0" u="none" strike="noStrike" baseline="0" dirty="0"/>
              <a:t>directive to suppress name mangling.</a:t>
            </a:r>
          </a:p>
          <a:p>
            <a:pPr marR="0" lvl="0"/>
            <a:r>
              <a:rPr lang="en-US" sz="2000" b="1" i="0" u="none" strike="noStrike" baseline="0" dirty="0"/>
              <a:t>C++ code can be called from C programs by creating    a C++ interface module that is callable from C,  with </a:t>
            </a:r>
            <a:r>
              <a:rPr lang="en-US" sz="2000" b="1" i="1" u="none" strike="noStrike" baseline="0" dirty="0"/>
              <a:t>extern "C".</a:t>
            </a:r>
          </a:p>
          <a:p>
            <a:pPr marR="0" lvl="0"/>
            <a:r>
              <a:rPr lang="en-US" sz="2000" b="1" i="0" u="none" strike="noStrike" baseline="0" dirty="0"/>
              <a:t>C++ provides facilities for strong type checking.  Using these facilities enables the compiler to catch many mistakes that otherwise might only show up at runtime.</a:t>
            </a:r>
          </a:p>
          <a:p>
            <a:pPr marR="0" lvl="0"/>
            <a:r>
              <a:rPr lang="en-US" sz="2000" b="1" i="0" u="none" strike="noStrike" baseline="0" dirty="0"/>
              <a:t>Emphasize bottom up testing in C++ code, so that you will have robust, generally usable classes.</a:t>
            </a:r>
          </a:p>
          <a:p>
            <a:pPr marR="0" lvl="0"/>
            <a:r>
              <a:rPr lang="en-US" sz="2000" b="1" i="0" u="none" strike="noStrike" baseline="0" dirty="0"/>
              <a:t>Review your C++ code for efficiency considerations, making sure you use references to avoid copying objects, use inline functions, etc.</a:t>
            </a:r>
          </a:p>
          <a:p>
            <a:pPr marR="0" lvl="0"/>
            <a:r>
              <a:rPr lang="en-US" sz="2000" b="1" i="0" u="none" strike="noStrike" baseline="0" dirty="0"/>
              <a:t>Use class libraries to cut down on development effort.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C049C-E8C1-49FB-861A-947FBB7D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4019-393D-4EDE-B849-AFCF8D26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900" b="1" i="0" u="none" strike="noStrike" baseline="0" dirty="0"/>
              <a:t>Call C code from a C++ program and vice versa</a:t>
            </a:r>
          </a:p>
          <a:p>
            <a:pPr marR="0" lvl="0"/>
            <a:r>
              <a:rPr lang="en-US" sz="1900" b="1" i="0" u="none" strike="noStrike" baseline="0" dirty="0"/>
              <a:t>Resolve name space conflicts in C++ programs.</a:t>
            </a:r>
          </a:p>
          <a:p>
            <a:pPr marR="0" lvl="0"/>
            <a:r>
              <a:rPr lang="en-US" sz="1900" b="1" i="0" u="none" strike="noStrike" baseline="0" dirty="0"/>
              <a:t>Explain the philosophy of C++ with regards to reliability.</a:t>
            </a:r>
          </a:p>
          <a:p>
            <a:pPr marR="0" lvl="0"/>
            <a:r>
              <a:rPr lang="en-US" sz="1900" b="1" i="0" u="none" strike="noStrike" baseline="0" dirty="0"/>
              <a:t>Summarize the features of C++ that promote reliable software.</a:t>
            </a:r>
          </a:p>
          <a:p>
            <a:pPr marR="0" lvl="0"/>
            <a:r>
              <a:rPr lang="en-US" sz="1900" b="1" i="0" u="none" strike="noStrike" baseline="0" dirty="0"/>
              <a:t>Specify an appropriate testing strategy for C++ code.</a:t>
            </a:r>
          </a:p>
          <a:p>
            <a:pPr marR="0" lvl="0"/>
            <a:r>
              <a:rPr lang="en-US" sz="1900" b="1" i="0" u="none" strike="noStrike" baseline="0" dirty="0"/>
              <a:t>Review C++ code for efficiency and implement performance improvements.</a:t>
            </a:r>
          </a:p>
          <a:p>
            <a:pPr marR="0" lvl="0"/>
            <a:r>
              <a:rPr lang="en-US" sz="1900" b="1" i="0" u="none" strike="noStrike" baseline="0" dirty="0"/>
              <a:t>Make use of class libraries to save on development effort.</a:t>
            </a:r>
          </a:p>
          <a:p>
            <a:pPr lvl="0"/>
            <a:r>
              <a:rPr lang="en-US" sz="1900" b="1" i="0" u="none" strike="noStrike" baseline="0" dirty="0"/>
              <a:t>Gain experience through code walk-throughs and lab exercises.</a:t>
            </a:r>
          </a:p>
          <a:p>
            <a:pPr lvl="1"/>
            <a:r>
              <a:rPr lang="en-US" sz="1900" b="0" i="0" u="none" strike="noStrike" baseline="0" dirty="0"/>
              <a:t>The example programs are in the </a:t>
            </a:r>
            <a:r>
              <a:rPr lang="en-US" sz="1900" b="0" i="0" u="sng" strike="noStrike" baseline="0" dirty="0">
                <a:hlinkClick r:id="rId2" action="ppaction://hlinkfile"/>
              </a:rPr>
              <a:t>chapter directory</a:t>
            </a:r>
            <a:r>
              <a:rPr lang="en-US" sz="1900" b="0" i="0" u="sng" strike="noStrike" baseline="0" dirty="0">
                <a:hlinkClick r:id="rId3"/>
              </a:rPr>
              <a:t>.</a:t>
            </a:r>
          </a:p>
          <a:p>
            <a:pPr marR="0" lvl="0"/>
            <a:endParaRPr lang="en-US" sz="19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DDCD1-0527-4DE3-B6BB-60A46FF5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Interfacing C++ to Other Languages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AB20-9A65-46FD-997A-6A98E3D8C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In most languages a function's name (or the first n characters of it) is used by the linker to satisfy external references.</a:t>
            </a:r>
          </a:p>
          <a:p>
            <a:pPr marR="0" lvl="0"/>
            <a:r>
              <a:rPr lang="en-US" sz="2200" b="1" i="0" u="none" strike="noStrike" baseline="0"/>
              <a:t>This won't work in C++ because of function name overloading.</a:t>
            </a:r>
          </a:p>
          <a:p>
            <a:pPr marR="0" lvl="0"/>
            <a:r>
              <a:rPr lang="en-US" sz="2200" b="1" i="0" u="none" strike="noStrike" baseline="0"/>
              <a:t>The C++ compiler generates for each function a unique name based on the function name and its signature (argument list and types), a process known as name mangling.</a:t>
            </a:r>
          </a:p>
          <a:p>
            <a:pPr marR="0" lvl="0"/>
            <a:r>
              <a:rPr lang="en-US" sz="2200" b="1" i="0" u="none" strike="noStrike" baseline="0"/>
              <a:t>This causes a problem in linking a name-mangled C++ function and a function in another language whose name has not been mangled.</a:t>
            </a:r>
          </a:p>
          <a:p>
            <a:pPr marR="0" lvl="0"/>
            <a:r>
              <a:rPr lang="en-US" sz="2200" b="1" i="0" u="none" strike="noStrike" baseline="0"/>
              <a:t>Name mangling can be inhibited:</a:t>
            </a:r>
          </a:p>
          <a:p>
            <a:pPr marR="0" lvl="1"/>
            <a:r>
              <a:rPr lang="en-US" sz="2200" b="0" i="0" u="none" strike="noStrike" baseline="0"/>
              <a:t>extern "C" foo(int a, float x);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2C156-BCEE-470A-9AD9-4EFAA5FD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emo Calling C from C++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97B2A-E18F-45F3-AD52-515CE00B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Open and review the example program is in the </a:t>
            </a:r>
            <a:r>
              <a:rPr lang="en-US" sz="2400" b="1" i="0" u="none" strike="noStrike" baseline="0" dirty="0">
                <a:hlinkClick r:id="rId2" action="ppaction://hlinkfile"/>
              </a:rPr>
              <a:t>Add </a:t>
            </a:r>
            <a:r>
              <a:rPr lang="en-US" sz="2400" b="1" i="0" u="none" strike="noStrike" baseline="0" dirty="0"/>
              <a:t>folder.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E6377-C332-4694-9120-4A9A587A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__cplusplus Macro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39D34-8501-4689-9902-FA4FA0DB8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Defined when a program is being compiled under C++.</a:t>
            </a:r>
          </a:p>
          <a:p>
            <a:pPr marR="0" lvl="0"/>
            <a:r>
              <a:rPr lang="en-US" sz="2400" b="1" i="0" u="none" strike="noStrike" baseline="0" dirty="0"/>
              <a:t>Undefined under C compilation.</a:t>
            </a:r>
          </a:p>
          <a:p>
            <a:pPr marR="0" lvl="0"/>
            <a:r>
              <a:rPr lang="en-US" sz="2400" b="1" i="0" u="none" strike="noStrike" baseline="0" dirty="0"/>
              <a:t>This macro can be used to construct header files containing prototypes that can be used in C and that inhibit name mangling under C++.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8F6548-B4E9-4B57-CEA5-034A447091E0}"/>
              </a:ext>
            </a:extLst>
          </p:cNvPr>
          <p:cNvSpPr/>
          <p:nvPr/>
        </p:nvSpPr>
        <p:spPr>
          <a:xfrm>
            <a:off x="6945765" y="2777000"/>
            <a:ext cx="4513806" cy="2620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#ifdef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cplusplus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extern "C"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foo(int, int);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bar(float, char*);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#ifdef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cplusplus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43260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D02FC-5AF1-4396-9165-B1DA57F2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Calling C++ from 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52BCF-0C32-4F22-996F-E04F3BB4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Usually cannot call directly, e.g. member function syntax  </a:t>
            </a:r>
            <a:r>
              <a:rPr lang="en-US" sz="2400" b="1" i="1" u="none" strike="noStrike" baseline="0" dirty="0" err="1"/>
              <a:t>stack.push</a:t>
            </a:r>
            <a:r>
              <a:rPr lang="en-US" sz="2400" b="1" i="1" u="none" strike="noStrike" baseline="0" dirty="0"/>
              <a:t>(x)</a:t>
            </a:r>
            <a:r>
              <a:rPr lang="en-US" sz="2400" b="1" i="0" u="none" strike="noStrike" baseline="0" dirty="0"/>
              <a:t>  is not C!</a:t>
            </a:r>
          </a:p>
          <a:p>
            <a:pPr marR="0" lvl="0"/>
            <a:r>
              <a:rPr lang="en-US" sz="2400" b="1" i="0" u="none" strike="noStrike" baseline="0" dirty="0"/>
              <a:t>Create an interface module, which is a C++ shell that calls the C++ code and is itself callable from C.</a:t>
            </a:r>
          </a:p>
          <a:p>
            <a:pPr marR="0" lvl="0"/>
            <a:r>
              <a:rPr lang="en-US" sz="2400" b="1" i="0" u="none" strike="noStrike" baseline="0" dirty="0"/>
              <a:t>Use  </a:t>
            </a:r>
            <a:r>
              <a:rPr lang="en-US" sz="2400" b="1" i="1" u="none" strike="noStrike" baseline="0" dirty="0"/>
              <a:t>extern "C"</a:t>
            </a:r>
            <a:r>
              <a:rPr lang="en-US" sz="2400" b="1" i="0" u="none" strike="noStrike" baseline="0" dirty="0"/>
              <a:t>  to suppress name mangling.</a:t>
            </a:r>
          </a:p>
          <a:p>
            <a:pPr marR="0" lvl="0"/>
            <a:r>
              <a:rPr lang="en-US" sz="2400" b="1" i="0" u="none" strike="noStrike" baseline="0" dirty="0"/>
              <a:t>Our example program is in in the folder </a:t>
            </a:r>
            <a:r>
              <a:rPr lang="en-US" sz="2400" b="1" i="0" u="none" strike="noStrike" baseline="0" dirty="0">
                <a:hlinkClick r:id="rId2" action="ppaction://hlinkfile"/>
              </a:rPr>
              <a:t>Stack</a:t>
            </a:r>
            <a:r>
              <a:rPr lang="en-US" sz="2400" b="1" i="0" u="none" strike="noStrike" baseline="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45ACB-80F0-436C-A4BE-E5D911E9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Namespace Collisions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7802-ED01-4C05-95D8-471D61A4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900" b="1" i="0" u="none" strike="noStrike" baseline="0"/>
              <a:t>C++ provides a single global namespace in which all names declared in global scope are entered.</a:t>
            </a:r>
          </a:p>
          <a:p>
            <a:pPr marR="0" lvl="0"/>
            <a:r>
              <a:rPr lang="en-US" sz="1900" b="1" i="0" u="none" strike="noStrike" baseline="0"/>
              <a:t>Single namespace is difficult for library providers and users.</a:t>
            </a:r>
          </a:p>
          <a:p>
            <a:pPr marR="0" lvl="1"/>
            <a:r>
              <a:rPr lang="en-US" sz="1900" b="0" i="0" u="none" strike="noStrike" baseline="0"/>
              <a:t>Global names in a library may collide with the global names in a user application or another library (e.g. there may be two </a:t>
            </a:r>
            <a:r>
              <a:rPr lang="en-US" sz="1900" b="1" i="0" u="none" strike="noStrike" baseline="0"/>
              <a:t>String</a:t>
            </a:r>
            <a:r>
              <a:rPr lang="en-US" sz="1900" b="0" i="0" u="none" strike="noStrike" baseline="0"/>
              <a:t> classes).</a:t>
            </a:r>
          </a:p>
          <a:p>
            <a:pPr marR="0" lvl="0"/>
            <a:r>
              <a:rPr lang="en-US" sz="1900" b="1" i="0" u="none" strike="noStrike" baseline="0"/>
              <a:t>One workaround is for library vendors to adopt a unique prefix for names in their library.</a:t>
            </a:r>
          </a:p>
          <a:p>
            <a:pPr marR="0" lvl="1"/>
            <a:r>
              <a:rPr lang="en-US" sz="1900" b="0" i="0" u="none" strike="noStrike" baseline="0"/>
              <a:t>For example, classes in might begin with C, e.g. </a:t>
            </a:r>
            <a:r>
              <a:rPr lang="en-US" sz="1900" b="1" i="0" u="none" strike="noStrike" baseline="0"/>
              <a:t>CString.</a:t>
            </a:r>
          </a:p>
          <a:p>
            <a:pPr marR="0" lvl="0"/>
            <a:r>
              <a:rPr lang="en-US" sz="1900" b="1" i="0" u="none" strike="noStrike" baseline="0"/>
              <a:t>ANSI  C++ standards committee has adopted a proposal for a standard mechanism for resolving namespace conflicts.</a:t>
            </a:r>
          </a:p>
          <a:p>
            <a:pPr marR="0" lvl="0"/>
            <a:r>
              <a:rPr lang="en-US" sz="1900" b="1" i="0" u="none" strike="noStrike" baseline="0"/>
              <a:t>Namespaces are now widely employed.</a:t>
            </a:r>
          </a:p>
          <a:p>
            <a:pPr marR="0" lvl="1"/>
            <a:r>
              <a:rPr lang="en-US" sz="1900" b="0" i="0" u="none" strike="noStrike" baseline="0"/>
              <a:t>e.g. C# and the Microsoft .NET Framework uses namespaces.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2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F21D-198D-4534-AC69-20B3972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ANSI Namespace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9D97-233A-467F-9B35-9EABE144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A namespace (or user defined scope) is a mechanism for defining a scope.</a:t>
            </a:r>
          </a:p>
          <a:p>
            <a:pPr marR="0" lvl="1"/>
            <a:r>
              <a:rPr lang="en-US" b="0" i="0" u="none" strike="noStrike" baseline="0"/>
              <a:t>Namespaces are used to hold global C++ declarations, such as classes.</a:t>
            </a:r>
          </a:p>
          <a:p>
            <a:pPr marR="0" lvl="0"/>
            <a:r>
              <a:rPr lang="en-US" sz="2400" b="1" i="0" u="none" strike="noStrike" baseline="0"/>
              <a:t>Names within a name space are accessed via the scope operator ::</a:t>
            </a:r>
          </a:p>
          <a:p>
            <a:pPr marR="0" lvl="1"/>
            <a:r>
              <a:rPr lang="en-US" b="1" i="0" u="none" strike="noStrike" baseline="0"/>
              <a:t>lib_a::</a:t>
            </a:r>
            <a:r>
              <a:rPr lang="en-US" b="0" i="0" u="none" strike="noStrike" baseline="0"/>
              <a:t>Stack s;</a:t>
            </a:r>
          </a:p>
          <a:p>
            <a:pPr marR="0" lvl="0"/>
            <a:r>
              <a:rPr lang="en-US" sz="2400" b="1" i="0" u="none" strike="noStrike" baseline="0"/>
              <a:t>A </a:t>
            </a:r>
            <a:r>
              <a:rPr lang="en-US" sz="2400" b="1" i="1" u="none" strike="noStrike" baseline="0"/>
              <a:t>using</a:t>
            </a:r>
            <a:r>
              <a:rPr lang="en-US" sz="2400" b="1" i="0" u="none" strike="noStrike" baseline="0"/>
              <a:t> declaration can make certain members of a namespace visible without requiring the names of these members to be qualified.</a:t>
            </a:r>
          </a:p>
          <a:p>
            <a:pPr marR="0" lvl="1"/>
            <a:r>
              <a:rPr lang="en-US" b="0" i="0" u="none" strike="noStrike" baseline="0"/>
              <a:t>using lib_a::Stack;</a:t>
            </a:r>
          </a:p>
          <a:p>
            <a:pPr marR="0" lvl="1"/>
            <a:r>
              <a:rPr lang="en-US" b="0" i="0" u="none" strike="noStrike" baseline="0"/>
              <a:t>Stack s;			// now Stack is in lib_a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14138-17BF-4B03-856F-F162C3AE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Reliability Philosophies of Languages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64BC5-7D11-43EE-B3DF-584B2A64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1800" b="1" i="0" u="none" strike="noStrike" baseline="0" dirty="0"/>
              <a:t>Dynamic languages like Perl, PHP, Python, Ruby, etc.</a:t>
            </a:r>
          </a:p>
          <a:p>
            <a:pPr marR="0" lvl="1"/>
            <a:r>
              <a:rPr lang="en-US" sz="1800" b="0" i="0" u="none" strike="noStrike" baseline="0" dirty="0"/>
              <a:t>Emphasis on high productivity for small groups</a:t>
            </a:r>
          </a:p>
          <a:p>
            <a:pPr marR="0" lvl="1"/>
            <a:r>
              <a:rPr lang="en-US" sz="1800" b="0" i="0" u="none" strike="noStrike" baseline="0" dirty="0"/>
              <a:t>Untyped language</a:t>
            </a:r>
          </a:p>
          <a:p>
            <a:pPr marR="0" lvl="1"/>
            <a:r>
              <a:rPr lang="en-US" sz="1800" b="0" i="0" u="none" strike="noStrike" baseline="0" dirty="0"/>
              <a:t>Good for rapid prototyping and smaller projects</a:t>
            </a:r>
          </a:p>
          <a:p>
            <a:pPr marR="0" lvl="0"/>
            <a:r>
              <a:rPr lang="en-US" sz="1800" b="1" i="0" u="none" strike="noStrike" baseline="0" dirty="0"/>
              <a:t>Languages like Java and C# emphasize reliability through a virtual machine or runtime that provides services such as garbage collection.</a:t>
            </a:r>
          </a:p>
          <a:p>
            <a:pPr marR="0" lvl="0"/>
            <a:r>
              <a:rPr lang="en-US" sz="1800" b="1" i="0" u="none" strike="noStrike" baseline="0" dirty="0"/>
              <a:t>C++</a:t>
            </a:r>
          </a:p>
          <a:p>
            <a:pPr marR="0" lvl="1"/>
            <a:r>
              <a:rPr lang="en-US" sz="1800" b="0" i="0" u="none" strike="noStrike" baseline="0" dirty="0"/>
              <a:t>In the middle</a:t>
            </a:r>
          </a:p>
          <a:p>
            <a:pPr marR="0" lvl="1"/>
            <a:r>
              <a:rPr lang="en-US" sz="1800" b="0" i="0" u="none" strike="noStrike" baseline="0" dirty="0"/>
              <a:t>Strong typing</a:t>
            </a:r>
          </a:p>
          <a:p>
            <a:pPr marR="0" lvl="1"/>
            <a:r>
              <a:rPr lang="en-US" sz="1800" b="0" i="0" u="none" strike="noStrike" baseline="0" dirty="0"/>
              <a:t>Use of </a:t>
            </a:r>
            <a:r>
              <a:rPr lang="en-US" sz="1800" b="1" i="0" u="none" strike="noStrike" baseline="0" dirty="0"/>
              <a:t>const</a:t>
            </a:r>
          </a:p>
          <a:p>
            <a:pPr marR="0" lvl="1"/>
            <a:r>
              <a:rPr lang="en-US" sz="1800" b="0" i="0" u="none" strike="noStrike" baseline="0" dirty="0"/>
              <a:t>Access control facilities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1613</TotalTime>
  <Words>1593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Practical Aspects of C++ Programming</vt:lpstr>
      <vt:lpstr>Objectives</vt:lpstr>
      <vt:lpstr>Interfacing C++ to Other Languages</vt:lpstr>
      <vt:lpstr>Demo Calling C from C++</vt:lpstr>
      <vt:lpstr>__cplusplus Macro</vt:lpstr>
      <vt:lpstr>Demo Calling C++ from C</vt:lpstr>
      <vt:lpstr>Namespace Collisions</vt:lpstr>
      <vt:lpstr>ANSI Namespace</vt:lpstr>
      <vt:lpstr>Reliability Philosophies of Languages</vt:lpstr>
      <vt:lpstr>Prototypes and Type Checking</vt:lpstr>
      <vt:lpstr>Constant Types</vt:lpstr>
      <vt:lpstr>Access Control in C++</vt:lpstr>
      <vt:lpstr>Reviews and Inspections</vt:lpstr>
      <vt:lpstr>Inspections and C++</vt:lpstr>
      <vt:lpstr>Testing Strategies for C++</vt:lpstr>
      <vt:lpstr>Performance Considerations</vt:lpstr>
      <vt:lpstr>Class Libraries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Andrew Scoppa</dc:creator>
  <cp:lastModifiedBy>Andrew Scoppa</cp:lastModifiedBy>
  <cp:revision>13</cp:revision>
  <dcterms:created xsi:type="dcterms:W3CDTF">2019-10-06T16:41:28Z</dcterms:created>
  <dcterms:modified xsi:type="dcterms:W3CDTF">2022-07-05T12:41:44Z</dcterms:modified>
</cp:coreProperties>
</file>