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5"/>
  </p:notesMasterIdLst>
  <p:handoutMasterIdLst>
    <p:handoutMasterId r:id="rId26"/>
  </p:handoutMasterIdLst>
  <p:sldIdLst>
    <p:sldId id="256"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Lst>
  <p:sldSz cx="9144000" cy="6858000" type="screen4x3"/>
  <p:notesSz cx="6858000" cy="9144000"/>
  <p:embeddedFontLst>
    <p:embeddedFont>
      <p:font typeface="Consolas" panose="020B0609020204030204" pitchFamily="49" charset="0"/>
      <p:regular r:id="rId27"/>
      <p:bold r:id="rId28"/>
      <p:italic r:id="rId29"/>
      <p:boldItalic r:id="rId30"/>
    </p:embeddedFont>
    <p:embeddedFont>
      <p:font typeface="Segoe UI" panose="020B0502040204020203" pitchFamily="34" charset="0"/>
      <p:regular r:id="rId31"/>
      <p:bold r:id="rId32"/>
      <p:italic r:id="rId33"/>
      <p:bold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339966"/>
    <a:srgbClr val="996600"/>
    <a:srgbClr val="CC6600"/>
    <a:srgbClr val="993300"/>
    <a:srgbClr val="800080"/>
    <a:srgbClr val="336699"/>
    <a:srgbClr val="00FF00"/>
    <a:srgbClr val="00FF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8" autoAdjust="0"/>
    <p:restoredTop sz="96066" autoAdjust="0"/>
  </p:normalViewPr>
  <p:slideViewPr>
    <p:cSldViewPr snapToGrid="0">
      <p:cViewPr varScale="1">
        <p:scale>
          <a:sx n="109" d="100"/>
          <a:sy n="109" d="100"/>
        </p:scale>
        <p:origin x="1560" y="108"/>
      </p:cViewPr>
      <p:guideLst>
        <p:guide orient="horz" pos="2160"/>
        <p:guide pos="2880"/>
      </p:guideLst>
    </p:cSldViewPr>
  </p:slideViewPr>
  <p:notesTextViewPr>
    <p:cViewPr>
      <p:scale>
        <a:sx n="1" d="1"/>
        <a:sy n="1" d="1"/>
      </p:scale>
      <p:origin x="0" y="0"/>
    </p:cViewPr>
  </p:notesTextViewPr>
  <p:sorterViewPr>
    <p:cViewPr>
      <p:scale>
        <a:sx n="100" d="100"/>
        <a:sy n="100" d="100"/>
      </p:scale>
      <p:origin x="0" y="-3180"/>
    </p:cViewPr>
  </p:sorterViewPr>
  <p:notesViewPr>
    <p:cSldViewPr snapToGrid="0">
      <p:cViewPr varScale="1">
        <p:scale>
          <a:sx n="54" d="100"/>
          <a:sy n="54" d="100"/>
        </p:scale>
        <p:origin x="282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8"/>
          <p:cNvSpPr>
            <a:spLocks noGrp="1"/>
          </p:cNvSpPr>
          <p:nvPr>
            <p:ph type="ftr" sz="quarter" idx="2"/>
          </p:nvPr>
        </p:nvSpPr>
        <p:spPr>
          <a:xfrm>
            <a:off x="0" y="8703861"/>
            <a:ext cx="2971800" cy="457200"/>
          </a:xfrm>
          <a:prstGeom prst="rect">
            <a:avLst/>
          </a:prstGeom>
        </p:spPr>
        <p:txBody>
          <a:bodyPr vert="horz" lIns="91440" tIns="45720" rIns="91440" bIns="45720" rtlCol="0" anchor="b"/>
          <a:lstStyle>
            <a:lvl1pPr algn="l">
              <a:spcBef>
                <a:spcPct val="50000"/>
              </a:spcBef>
              <a:defRPr sz="1000" b="0" i="0" dirty="0" smtClean="0">
                <a:latin typeface="Segoe UI" pitchFamily="34" charset="0"/>
                <a:ea typeface="Segoe UI" pitchFamily="34" charset="0"/>
                <a:cs typeface="Segoe UI" pitchFamily="34" charset="0"/>
              </a:defRPr>
            </a:lvl1pPr>
          </a:lstStyle>
          <a:p>
            <a:pPr>
              <a:defRPr/>
            </a:pPr>
            <a:r>
              <a:rPr lang="en-US"/>
              <a:t>© Global Knowledge Training LLC</a:t>
            </a:r>
          </a:p>
        </p:txBody>
      </p:sp>
    </p:spTree>
    <p:extLst>
      <p:ext uri="{BB962C8B-B14F-4D97-AF65-F5344CB8AC3E}">
        <p14:creationId xmlns:p14="http://schemas.microsoft.com/office/powerpoint/2010/main" val="126946302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37786" y="265393"/>
            <a:ext cx="6583680" cy="49377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37786" y="5336086"/>
            <a:ext cx="6583680" cy="3566160"/>
          </a:xfrm>
          <a:prstGeom prst="rect">
            <a:avLst/>
          </a:prstGeom>
        </p:spPr>
        <p:txBody>
          <a:bodyPr vert="horz" lIns="91440" tIns="45720" rIns="91440" bIns="45720" rtlCol="0"/>
          <a:lstStyle/>
          <a:p>
            <a:pPr lvl="0"/>
            <a:r>
              <a:rPr lang="en-US" dirty="0"/>
              <a:t>Click to edit Master text styles</a:t>
            </a:r>
          </a:p>
          <a:p>
            <a:pPr lvl="1"/>
            <a:r>
              <a:rPr lang="en-US" dirty="0"/>
              <a:t>Second level</a:t>
            </a:r>
          </a:p>
        </p:txBody>
      </p:sp>
      <p:sp>
        <p:nvSpPr>
          <p:cNvPr id="8" name="Footer Placeholder 8"/>
          <p:cNvSpPr>
            <a:spLocks noGrp="1"/>
          </p:cNvSpPr>
          <p:nvPr>
            <p:ph type="ftr" sz="quarter" idx="4"/>
          </p:nvPr>
        </p:nvSpPr>
        <p:spPr>
          <a:xfrm>
            <a:off x="0" y="8703861"/>
            <a:ext cx="2971800" cy="457200"/>
          </a:xfrm>
          <a:prstGeom prst="rect">
            <a:avLst/>
          </a:prstGeom>
        </p:spPr>
        <p:txBody>
          <a:bodyPr vert="horz" lIns="91440" tIns="45720" rIns="91440" bIns="45720" rtlCol="0" anchor="b"/>
          <a:lstStyle>
            <a:lvl1pPr algn="l">
              <a:spcBef>
                <a:spcPct val="50000"/>
              </a:spcBef>
              <a:defRPr sz="1000" b="0" i="0" dirty="0" smtClean="0">
                <a:latin typeface="Segoe UI" pitchFamily="34" charset="0"/>
                <a:ea typeface="Segoe UI" pitchFamily="34" charset="0"/>
                <a:cs typeface="Segoe UI" pitchFamily="34" charset="0"/>
              </a:defRPr>
            </a:lvl1pPr>
          </a:lstStyle>
          <a:p>
            <a:pPr>
              <a:defRPr/>
            </a:pPr>
            <a:r>
              <a:rPr lang="en-US"/>
              <a:t>© Global Knowledge Training LLC</a:t>
            </a:r>
          </a:p>
        </p:txBody>
      </p:sp>
    </p:spTree>
    <p:extLst>
      <p:ext uri="{BB962C8B-B14F-4D97-AF65-F5344CB8AC3E}">
        <p14:creationId xmlns:p14="http://schemas.microsoft.com/office/powerpoint/2010/main" val="325659789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Segoe UI" pitchFamily="34" charset="0"/>
        <a:ea typeface="Segoe UI" pitchFamily="34" charset="0"/>
        <a:cs typeface="Segoe UI" pitchFamily="34" charset="0"/>
      </a:defRPr>
    </a:lvl1pPr>
    <a:lvl2pPr marL="457200" algn="l" defTabSz="914400" rtl="0" eaLnBrk="1" latinLnBrk="0" hangingPunct="1">
      <a:defRPr sz="1200" kern="1200">
        <a:solidFill>
          <a:schemeClr val="tx1"/>
        </a:solidFill>
        <a:latin typeface="Segoe UI" pitchFamily="34" charset="0"/>
        <a:ea typeface="Segoe UI" pitchFamily="34" charset="0"/>
        <a:cs typeface="Segoe UI" pitchFamily="34" charset="0"/>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p:cNvSpPr>
            <a:spLocks noGrp="1" noRot="1" noChangeAspect="1"/>
          </p:cNvSpPr>
          <p:nvPr>
            <p:ph type="sldImg"/>
          </p:nvPr>
        </p:nvSpPr>
        <p:spPr>
          <a:xfrm>
            <a:off x="138113" y="265113"/>
            <a:ext cx="6583362" cy="4938712"/>
          </a:xfrm>
        </p:spPr>
      </p:sp>
      <p:sp>
        <p:nvSpPr>
          <p:cNvPr id="11" name="Notes Placeholder 10"/>
          <p:cNvSpPr>
            <a:spLocks noGrp="1"/>
          </p:cNvSpPr>
          <p:nvPr>
            <p:ph type="body" idx="1"/>
          </p:nvPr>
        </p:nvSpPr>
        <p:spPr/>
        <p:txBody>
          <a:bodyPr/>
          <a:lstStyle/>
          <a:p>
            <a:endParaRPr lang="en-US"/>
          </a:p>
        </p:txBody>
      </p:sp>
      <p:sp>
        <p:nvSpPr>
          <p:cNvPr id="8" name="Footer Placeholder 8"/>
          <p:cNvSpPr>
            <a:spLocks noGrp="1"/>
          </p:cNvSpPr>
          <p:nvPr>
            <p:ph type="ftr" sz="quarter" idx="4"/>
          </p:nvPr>
        </p:nvSpPr>
        <p:spPr>
          <a:xfrm>
            <a:off x="0" y="8703861"/>
            <a:ext cx="2971800" cy="457200"/>
          </a:xfrm>
          <a:prstGeom prst="rect">
            <a:avLst/>
          </a:prstGeom>
        </p:spPr>
        <p:txBody>
          <a:bodyPr vert="horz" lIns="91440" tIns="45720" rIns="91440" bIns="45720" rtlCol="0" anchor="b"/>
          <a:lstStyle>
            <a:lvl1pPr algn="l">
              <a:spcBef>
                <a:spcPct val="50000"/>
              </a:spcBef>
              <a:defRPr sz="1000" b="0" i="0" dirty="0" smtClean="0">
                <a:latin typeface="Segoe UI" pitchFamily="34" charset="0"/>
                <a:ea typeface="Segoe UI" pitchFamily="34" charset="0"/>
                <a:cs typeface="Segoe UI" pitchFamily="34" charset="0"/>
              </a:defRPr>
            </a:lvl1pPr>
          </a:lstStyle>
          <a:p>
            <a:pPr>
              <a:defRPr/>
            </a:pPr>
            <a:r>
              <a:rPr lang="en-US"/>
              <a:t>© Global Knowledge Training LLC</a:t>
            </a:r>
          </a:p>
        </p:txBody>
      </p:sp>
    </p:spTree>
    <p:extLst>
      <p:ext uri="{BB962C8B-B14F-4D97-AF65-F5344CB8AC3E}">
        <p14:creationId xmlns:p14="http://schemas.microsoft.com/office/powerpoint/2010/main" val="3484526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1" name="Rectangle 5"/>
          <p:cNvSpPr>
            <a:spLocks noGrp="1" noChangeArrowheads="1"/>
          </p:cNvSpPr>
          <p:nvPr>
            <p:ph type="body" idx="1"/>
          </p:nvPr>
        </p:nvSpPr>
        <p:spPr/>
        <p:txBody>
          <a:bodyPr/>
          <a:lstStyle/>
          <a:p>
            <a:r>
              <a:rPr lang="en-US"/>
              <a:t>Discussion</a:t>
            </a:r>
          </a:p>
          <a:p>
            <a:pPr lvl="1"/>
            <a:r>
              <a:rPr lang="en-US"/>
              <a:t>Programs can be distributed among multiple source files with related code grouped together in a single file.  For example, all the code that implements a Stock library might be centralized in a file named Stock.cpp.  Distributing code across multiple files allows multiple programmers can work on separate files simultaneously.</a:t>
            </a:r>
          </a:p>
          <a:p>
            <a:pPr lvl="1"/>
            <a:r>
              <a:rPr lang="en-US"/>
              <a:t>Source files are run through the compiler to produce object files.  For example, the source file Stock.cpp would be compiled to produce the object file Stock.obj.  When building a project, all source files are first compiled, then the resulting object files are linked together to create the executable program.</a:t>
            </a:r>
          </a:p>
        </p:txBody>
      </p:sp>
      <p:sp>
        <p:nvSpPr>
          <p:cNvPr id="3" name="Slide Image Placeholder 2"/>
          <p:cNvSpPr>
            <a:spLocks noGrp="1" noRot="1" noChangeAspect="1"/>
          </p:cNvSpPr>
          <p:nvPr>
            <p:ph type="sldImg"/>
          </p:nvPr>
        </p:nvSpPr>
        <p:spPr>
          <a:xfrm>
            <a:off x="138113" y="265113"/>
            <a:ext cx="6583362" cy="4938712"/>
          </a:xfrm>
        </p:spPr>
      </p:sp>
      <p:sp>
        <p:nvSpPr>
          <p:cNvPr id="8" name="Footer Placeholder 8"/>
          <p:cNvSpPr>
            <a:spLocks noGrp="1"/>
          </p:cNvSpPr>
          <p:nvPr>
            <p:ph type="ftr" sz="quarter" idx="4"/>
          </p:nvPr>
        </p:nvSpPr>
        <p:spPr>
          <a:xfrm>
            <a:off x="0" y="8703861"/>
            <a:ext cx="2971800" cy="457200"/>
          </a:xfrm>
          <a:prstGeom prst="rect">
            <a:avLst/>
          </a:prstGeom>
        </p:spPr>
        <p:txBody>
          <a:bodyPr vert="horz" lIns="91440" tIns="45720" rIns="91440" bIns="45720" rtlCol="0" anchor="b"/>
          <a:lstStyle>
            <a:lvl1pPr algn="l">
              <a:spcBef>
                <a:spcPct val="50000"/>
              </a:spcBef>
              <a:defRPr sz="1000" b="0" i="0" dirty="0" smtClean="0">
                <a:latin typeface="Segoe UI" pitchFamily="34" charset="0"/>
                <a:ea typeface="Segoe UI" pitchFamily="34" charset="0"/>
                <a:cs typeface="Segoe UI" pitchFamily="34" charset="0"/>
              </a:defRPr>
            </a:lvl1pPr>
          </a:lstStyle>
          <a:p>
            <a:pPr>
              <a:defRPr/>
            </a:pPr>
            <a:r>
              <a:rPr lang="en-US"/>
              <a:t>© Global Knowledge Training LLC</a:t>
            </a:r>
          </a:p>
        </p:txBody>
      </p:sp>
    </p:spTree>
    <p:extLst>
      <p:ext uri="{BB962C8B-B14F-4D97-AF65-F5344CB8AC3E}">
        <p14:creationId xmlns:p14="http://schemas.microsoft.com/office/powerpoint/2010/main" val="537751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5" name="Rectangle 5"/>
          <p:cNvSpPr>
            <a:spLocks noGrp="1" noChangeArrowheads="1"/>
          </p:cNvSpPr>
          <p:nvPr>
            <p:ph type="body" idx="1"/>
          </p:nvPr>
        </p:nvSpPr>
        <p:spPr/>
        <p:txBody>
          <a:bodyPr/>
          <a:lstStyle/>
          <a:p>
            <a:r>
              <a:rPr lang="en-US"/>
              <a:t>Discussion</a:t>
            </a:r>
          </a:p>
          <a:p>
            <a:pPr lvl="1"/>
            <a:r>
              <a:rPr lang="en-US"/>
              <a:t>Each source file is compiled separately and the resulting object files linked together into the executable program.  This organization reduces build time since only files which changed need to be recompiled.</a:t>
            </a:r>
          </a:p>
        </p:txBody>
      </p:sp>
      <p:sp>
        <p:nvSpPr>
          <p:cNvPr id="3" name="Slide Image Placeholder 2"/>
          <p:cNvSpPr>
            <a:spLocks noGrp="1" noRot="1" noChangeAspect="1"/>
          </p:cNvSpPr>
          <p:nvPr>
            <p:ph type="sldImg"/>
          </p:nvPr>
        </p:nvSpPr>
        <p:spPr>
          <a:xfrm>
            <a:off x="138113" y="265113"/>
            <a:ext cx="6583362" cy="4938712"/>
          </a:xfrm>
        </p:spPr>
      </p:sp>
      <p:sp>
        <p:nvSpPr>
          <p:cNvPr id="8" name="Footer Placeholder 8"/>
          <p:cNvSpPr>
            <a:spLocks noGrp="1"/>
          </p:cNvSpPr>
          <p:nvPr>
            <p:ph type="ftr" sz="quarter" idx="4"/>
          </p:nvPr>
        </p:nvSpPr>
        <p:spPr>
          <a:xfrm>
            <a:off x="0" y="8703861"/>
            <a:ext cx="2971800" cy="457200"/>
          </a:xfrm>
          <a:prstGeom prst="rect">
            <a:avLst/>
          </a:prstGeom>
        </p:spPr>
        <p:txBody>
          <a:bodyPr vert="horz" lIns="91440" tIns="45720" rIns="91440" bIns="45720" rtlCol="0" anchor="b"/>
          <a:lstStyle>
            <a:lvl1pPr algn="l">
              <a:spcBef>
                <a:spcPct val="50000"/>
              </a:spcBef>
              <a:defRPr sz="1000" b="0" i="0" dirty="0" smtClean="0">
                <a:latin typeface="Segoe UI" pitchFamily="34" charset="0"/>
                <a:ea typeface="Segoe UI" pitchFamily="34" charset="0"/>
                <a:cs typeface="Segoe UI" pitchFamily="34" charset="0"/>
              </a:defRPr>
            </a:lvl1pPr>
          </a:lstStyle>
          <a:p>
            <a:pPr>
              <a:defRPr/>
            </a:pPr>
            <a:r>
              <a:rPr lang="en-US"/>
              <a:t>© Global Knowledge Training LLC</a:t>
            </a:r>
          </a:p>
        </p:txBody>
      </p:sp>
    </p:spTree>
    <p:extLst>
      <p:ext uri="{BB962C8B-B14F-4D97-AF65-F5344CB8AC3E}">
        <p14:creationId xmlns:p14="http://schemas.microsoft.com/office/powerpoint/2010/main" val="3719321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9" name="Rectangle 5"/>
          <p:cNvSpPr>
            <a:spLocks noGrp="1" noChangeArrowheads="1"/>
          </p:cNvSpPr>
          <p:nvPr>
            <p:ph type="body" idx="1"/>
          </p:nvPr>
        </p:nvSpPr>
        <p:spPr/>
        <p:txBody>
          <a:bodyPr/>
          <a:lstStyle/>
          <a:p>
            <a:r>
              <a:rPr lang="en-US"/>
              <a:t>Discussion</a:t>
            </a:r>
          </a:p>
          <a:p>
            <a:pPr lvl="1"/>
            <a:r>
              <a:rPr lang="en-US"/>
              <a:t>A prototype is used to tell the compiler about the existence of a function from another file.</a:t>
            </a:r>
          </a:p>
        </p:txBody>
      </p:sp>
      <p:sp>
        <p:nvSpPr>
          <p:cNvPr id="3" name="Slide Image Placeholder 2"/>
          <p:cNvSpPr>
            <a:spLocks noGrp="1" noRot="1" noChangeAspect="1"/>
          </p:cNvSpPr>
          <p:nvPr>
            <p:ph type="sldImg"/>
          </p:nvPr>
        </p:nvSpPr>
        <p:spPr>
          <a:xfrm>
            <a:off x="138113" y="265113"/>
            <a:ext cx="6583362" cy="4938712"/>
          </a:xfrm>
        </p:spPr>
      </p:sp>
      <p:sp>
        <p:nvSpPr>
          <p:cNvPr id="8" name="Footer Placeholder 8"/>
          <p:cNvSpPr>
            <a:spLocks noGrp="1"/>
          </p:cNvSpPr>
          <p:nvPr>
            <p:ph type="ftr" sz="quarter" idx="4"/>
          </p:nvPr>
        </p:nvSpPr>
        <p:spPr>
          <a:xfrm>
            <a:off x="0" y="8703861"/>
            <a:ext cx="2971800" cy="457200"/>
          </a:xfrm>
          <a:prstGeom prst="rect">
            <a:avLst/>
          </a:prstGeom>
        </p:spPr>
        <p:txBody>
          <a:bodyPr vert="horz" lIns="91440" tIns="45720" rIns="91440" bIns="45720" rtlCol="0" anchor="b"/>
          <a:lstStyle>
            <a:lvl1pPr algn="l">
              <a:spcBef>
                <a:spcPct val="50000"/>
              </a:spcBef>
              <a:defRPr sz="1000" b="0" i="0" dirty="0" smtClean="0">
                <a:latin typeface="Segoe UI" pitchFamily="34" charset="0"/>
                <a:ea typeface="Segoe UI" pitchFamily="34" charset="0"/>
                <a:cs typeface="Segoe UI" pitchFamily="34" charset="0"/>
              </a:defRPr>
            </a:lvl1pPr>
          </a:lstStyle>
          <a:p>
            <a:pPr>
              <a:defRPr/>
            </a:pPr>
            <a:r>
              <a:rPr lang="en-US"/>
              <a:t>© Global Knowledge Training LLC</a:t>
            </a:r>
          </a:p>
        </p:txBody>
      </p:sp>
    </p:spTree>
    <p:extLst>
      <p:ext uri="{BB962C8B-B14F-4D97-AF65-F5344CB8AC3E}">
        <p14:creationId xmlns:p14="http://schemas.microsoft.com/office/powerpoint/2010/main" val="2621369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3" name="Rectangle 5"/>
          <p:cNvSpPr>
            <a:spLocks noGrp="1" noChangeArrowheads="1"/>
          </p:cNvSpPr>
          <p:nvPr>
            <p:ph type="body" idx="1"/>
          </p:nvPr>
        </p:nvSpPr>
        <p:spPr/>
        <p:txBody>
          <a:bodyPr/>
          <a:lstStyle/>
          <a:p>
            <a:r>
              <a:rPr lang="en-US"/>
              <a:t>Discussion</a:t>
            </a:r>
          </a:p>
          <a:p>
            <a:pPr lvl="1"/>
            <a:r>
              <a:rPr lang="en-US"/>
              <a:t>An extern statement is used to tell the compiler about the existence of a global variable from another file.</a:t>
            </a:r>
          </a:p>
        </p:txBody>
      </p:sp>
      <p:sp>
        <p:nvSpPr>
          <p:cNvPr id="3" name="Slide Image Placeholder 2"/>
          <p:cNvSpPr>
            <a:spLocks noGrp="1" noRot="1" noChangeAspect="1"/>
          </p:cNvSpPr>
          <p:nvPr>
            <p:ph type="sldImg"/>
          </p:nvPr>
        </p:nvSpPr>
        <p:spPr>
          <a:xfrm>
            <a:off x="138113" y="265113"/>
            <a:ext cx="6583362" cy="4938712"/>
          </a:xfrm>
        </p:spPr>
      </p:sp>
      <p:sp>
        <p:nvSpPr>
          <p:cNvPr id="8" name="Footer Placeholder 8"/>
          <p:cNvSpPr>
            <a:spLocks noGrp="1"/>
          </p:cNvSpPr>
          <p:nvPr>
            <p:ph type="ftr" sz="quarter" idx="4"/>
          </p:nvPr>
        </p:nvSpPr>
        <p:spPr>
          <a:xfrm>
            <a:off x="0" y="8703861"/>
            <a:ext cx="2971800" cy="457200"/>
          </a:xfrm>
          <a:prstGeom prst="rect">
            <a:avLst/>
          </a:prstGeom>
        </p:spPr>
        <p:txBody>
          <a:bodyPr vert="horz" lIns="91440" tIns="45720" rIns="91440" bIns="45720" rtlCol="0" anchor="b"/>
          <a:lstStyle>
            <a:lvl1pPr algn="l">
              <a:spcBef>
                <a:spcPct val="50000"/>
              </a:spcBef>
              <a:defRPr sz="1000" b="0" i="0" dirty="0" smtClean="0">
                <a:latin typeface="Segoe UI" pitchFamily="34" charset="0"/>
                <a:ea typeface="Segoe UI" pitchFamily="34" charset="0"/>
                <a:cs typeface="Segoe UI" pitchFamily="34" charset="0"/>
              </a:defRPr>
            </a:lvl1pPr>
          </a:lstStyle>
          <a:p>
            <a:pPr>
              <a:defRPr/>
            </a:pPr>
            <a:r>
              <a:rPr lang="en-US"/>
              <a:t>© Global Knowledge Training LLC</a:t>
            </a:r>
          </a:p>
        </p:txBody>
      </p:sp>
    </p:spTree>
    <p:extLst>
      <p:ext uri="{BB962C8B-B14F-4D97-AF65-F5344CB8AC3E}">
        <p14:creationId xmlns:p14="http://schemas.microsoft.com/office/powerpoint/2010/main" val="3659605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7" name="Rectangle 5"/>
          <p:cNvSpPr>
            <a:spLocks noGrp="1" noChangeArrowheads="1"/>
          </p:cNvSpPr>
          <p:nvPr>
            <p:ph type="body" idx="1"/>
          </p:nvPr>
        </p:nvSpPr>
        <p:spPr/>
        <p:txBody>
          <a:bodyPr/>
          <a:lstStyle/>
          <a:p>
            <a:r>
              <a:rPr lang="en-US"/>
              <a:t>Discussion</a:t>
            </a:r>
          </a:p>
          <a:p>
            <a:pPr lvl="1"/>
            <a:r>
              <a:rPr lang="en-US"/>
              <a:t>Declarations of functions, global variables, etc. may be grouped into a header file for convenient inclusion by client code.  Including the header in the implementation file as well gives the compiler a chance to catch inconsistencies between the declarations of global variables and their definitions. </a:t>
            </a:r>
          </a:p>
        </p:txBody>
      </p:sp>
      <p:sp>
        <p:nvSpPr>
          <p:cNvPr id="3" name="Slide Image Placeholder 2"/>
          <p:cNvSpPr>
            <a:spLocks noGrp="1" noRot="1" noChangeAspect="1"/>
          </p:cNvSpPr>
          <p:nvPr>
            <p:ph type="sldImg"/>
          </p:nvPr>
        </p:nvSpPr>
        <p:spPr>
          <a:xfrm>
            <a:off x="138113" y="265113"/>
            <a:ext cx="6583362" cy="4938712"/>
          </a:xfrm>
        </p:spPr>
      </p:sp>
      <p:sp>
        <p:nvSpPr>
          <p:cNvPr id="8" name="Footer Placeholder 8"/>
          <p:cNvSpPr>
            <a:spLocks noGrp="1"/>
          </p:cNvSpPr>
          <p:nvPr>
            <p:ph type="ftr" sz="quarter" idx="4"/>
          </p:nvPr>
        </p:nvSpPr>
        <p:spPr>
          <a:xfrm>
            <a:off x="0" y="8703861"/>
            <a:ext cx="2971800" cy="457200"/>
          </a:xfrm>
          <a:prstGeom prst="rect">
            <a:avLst/>
          </a:prstGeom>
        </p:spPr>
        <p:txBody>
          <a:bodyPr vert="horz" lIns="91440" tIns="45720" rIns="91440" bIns="45720" rtlCol="0" anchor="b"/>
          <a:lstStyle>
            <a:lvl1pPr algn="l">
              <a:spcBef>
                <a:spcPct val="50000"/>
              </a:spcBef>
              <a:defRPr sz="1000" b="0" i="0" dirty="0" smtClean="0">
                <a:latin typeface="Segoe UI" pitchFamily="34" charset="0"/>
                <a:ea typeface="Segoe UI" pitchFamily="34" charset="0"/>
                <a:cs typeface="Segoe UI" pitchFamily="34" charset="0"/>
              </a:defRPr>
            </a:lvl1pPr>
          </a:lstStyle>
          <a:p>
            <a:pPr>
              <a:defRPr/>
            </a:pPr>
            <a:r>
              <a:rPr lang="en-US"/>
              <a:t>© Global Knowledge Training LLC</a:t>
            </a:r>
          </a:p>
        </p:txBody>
      </p:sp>
    </p:spTree>
    <p:extLst>
      <p:ext uri="{BB962C8B-B14F-4D97-AF65-F5344CB8AC3E}">
        <p14:creationId xmlns:p14="http://schemas.microsoft.com/office/powerpoint/2010/main" val="2950645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1" name="Rectangle 5"/>
          <p:cNvSpPr>
            <a:spLocks noGrp="1" noChangeArrowheads="1"/>
          </p:cNvSpPr>
          <p:nvPr>
            <p:ph type="body" idx="1"/>
          </p:nvPr>
        </p:nvSpPr>
        <p:spPr/>
        <p:txBody>
          <a:bodyPr/>
          <a:lstStyle/>
          <a:p>
            <a:r>
              <a:rPr lang="en-US"/>
              <a:t>Discussion</a:t>
            </a:r>
          </a:p>
          <a:p>
            <a:pPr lvl="1"/>
            <a:r>
              <a:rPr lang="en-US"/>
              <a:t>A class is often divided into a header file with the class definition and a separate source file with the member function implementations.</a:t>
            </a:r>
          </a:p>
        </p:txBody>
      </p:sp>
      <p:sp>
        <p:nvSpPr>
          <p:cNvPr id="3" name="Slide Image Placeholder 2"/>
          <p:cNvSpPr>
            <a:spLocks noGrp="1" noRot="1" noChangeAspect="1"/>
          </p:cNvSpPr>
          <p:nvPr>
            <p:ph type="sldImg"/>
          </p:nvPr>
        </p:nvSpPr>
        <p:spPr>
          <a:xfrm>
            <a:off x="138113" y="265113"/>
            <a:ext cx="6583362" cy="4938712"/>
          </a:xfrm>
        </p:spPr>
      </p:sp>
      <p:sp>
        <p:nvSpPr>
          <p:cNvPr id="8" name="Footer Placeholder 8"/>
          <p:cNvSpPr>
            <a:spLocks noGrp="1"/>
          </p:cNvSpPr>
          <p:nvPr>
            <p:ph type="ftr" sz="quarter" idx="4"/>
          </p:nvPr>
        </p:nvSpPr>
        <p:spPr>
          <a:xfrm>
            <a:off x="0" y="8703861"/>
            <a:ext cx="2971800" cy="457200"/>
          </a:xfrm>
          <a:prstGeom prst="rect">
            <a:avLst/>
          </a:prstGeom>
        </p:spPr>
        <p:txBody>
          <a:bodyPr vert="horz" lIns="91440" tIns="45720" rIns="91440" bIns="45720" rtlCol="0" anchor="b"/>
          <a:lstStyle>
            <a:lvl1pPr algn="l">
              <a:spcBef>
                <a:spcPct val="50000"/>
              </a:spcBef>
              <a:defRPr sz="1000" b="0" i="0" dirty="0" smtClean="0">
                <a:latin typeface="Segoe UI" pitchFamily="34" charset="0"/>
                <a:ea typeface="Segoe UI" pitchFamily="34" charset="0"/>
                <a:cs typeface="Segoe UI" pitchFamily="34" charset="0"/>
              </a:defRPr>
            </a:lvl1pPr>
          </a:lstStyle>
          <a:p>
            <a:pPr>
              <a:defRPr/>
            </a:pPr>
            <a:r>
              <a:rPr lang="en-US"/>
              <a:t>© Global Knowledge Training LLC</a:t>
            </a:r>
          </a:p>
        </p:txBody>
      </p:sp>
    </p:spTree>
    <p:extLst>
      <p:ext uri="{BB962C8B-B14F-4D97-AF65-F5344CB8AC3E}">
        <p14:creationId xmlns:p14="http://schemas.microsoft.com/office/powerpoint/2010/main" val="36151925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5" name="Rectangle 5"/>
          <p:cNvSpPr>
            <a:spLocks noGrp="1" noChangeArrowheads="1"/>
          </p:cNvSpPr>
          <p:nvPr>
            <p:ph type="body" idx="1"/>
          </p:nvPr>
        </p:nvSpPr>
        <p:spPr/>
        <p:txBody>
          <a:bodyPr/>
          <a:lstStyle/>
          <a:p>
            <a:r>
              <a:rPr lang="en-US"/>
              <a:t>Discussion</a:t>
            </a:r>
          </a:p>
          <a:p>
            <a:pPr lvl="1"/>
            <a:r>
              <a:rPr lang="en-US"/>
              <a:t>User defined header files frequently reside in local folders.  Enclosing a filename in double quotes instructs the preprocessor to search the current folder first for the file.  If the file is not found in the current folder then the folders in the standard include path are searched.  Note that compiler settings can also be used to add folders to the standard search path.</a:t>
            </a:r>
          </a:p>
        </p:txBody>
      </p:sp>
      <p:sp>
        <p:nvSpPr>
          <p:cNvPr id="3" name="Slide Image Placeholder 2"/>
          <p:cNvSpPr>
            <a:spLocks noGrp="1" noRot="1" noChangeAspect="1"/>
          </p:cNvSpPr>
          <p:nvPr>
            <p:ph type="sldImg"/>
          </p:nvPr>
        </p:nvSpPr>
        <p:spPr>
          <a:xfrm>
            <a:off x="138113" y="265113"/>
            <a:ext cx="6583362" cy="4938712"/>
          </a:xfrm>
        </p:spPr>
      </p:sp>
      <p:sp>
        <p:nvSpPr>
          <p:cNvPr id="8" name="Footer Placeholder 8"/>
          <p:cNvSpPr>
            <a:spLocks noGrp="1"/>
          </p:cNvSpPr>
          <p:nvPr>
            <p:ph type="ftr" sz="quarter" idx="4"/>
          </p:nvPr>
        </p:nvSpPr>
        <p:spPr>
          <a:xfrm>
            <a:off x="0" y="8703861"/>
            <a:ext cx="2971800" cy="457200"/>
          </a:xfrm>
          <a:prstGeom prst="rect">
            <a:avLst/>
          </a:prstGeom>
        </p:spPr>
        <p:txBody>
          <a:bodyPr vert="horz" lIns="91440" tIns="45720" rIns="91440" bIns="45720" rtlCol="0" anchor="b"/>
          <a:lstStyle>
            <a:lvl1pPr algn="l">
              <a:spcBef>
                <a:spcPct val="50000"/>
              </a:spcBef>
              <a:defRPr sz="1000" b="0" i="0" dirty="0" smtClean="0">
                <a:latin typeface="Segoe UI" pitchFamily="34" charset="0"/>
                <a:ea typeface="Segoe UI" pitchFamily="34" charset="0"/>
                <a:cs typeface="Segoe UI" pitchFamily="34" charset="0"/>
              </a:defRPr>
            </a:lvl1pPr>
          </a:lstStyle>
          <a:p>
            <a:pPr>
              <a:defRPr/>
            </a:pPr>
            <a:r>
              <a:rPr lang="en-US"/>
              <a:t>© Global Knowledge Training LLC</a:t>
            </a:r>
          </a:p>
        </p:txBody>
      </p:sp>
    </p:spTree>
    <p:extLst>
      <p:ext uri="{BB962C8B-B14F-4D97-AF65-F5344CB8AC3E}">
        <p14:creationId xmlns:p14="http://schemas.microsoft.com/office/powerpoint/2010/main" val="2107072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9" name="Rectangle 5"/>
          <p:cNvSpPr>
            <a:spLocks noGrp="1" noChangeArrowheads="1"/>
          </p:cNvSpPr>
          <p:nvPr>
            <p:ph type="body" idx="1"/>
          </p:nvPr>
        </p:nvSpPr>
        <p:spPr/>
        <p:txBody>
          <a:bodyPr/>
          <a:lstStyle/>
          <a:p>
            <a:r>
              <a:rPr lang="en-US"/>
              <a:t>Discussion</a:t>
            </a:r>
          </a:p>
          <a:p>
            <a:pPr lvl="1"/>
            <a:r>
              <a:rPr lang="en-US"/>
              <a:t>Header files often include other header files for definitions they need.</a:t>
            </a:r>
          </a:p>
          <a:p>
            <a:r>
              <a:rPr lang="en-US"/>
              <a:t>References</a:t>
            </a:r>
          </a:p>
          <a:p>
            <a:pPr lvl="1"/>
            <a:r>
              <a:rPr lang="en-US"/>
              <a:t>For discussion of the ramifications of dependencies and how to avoid them, see Item 34: Minimize compilation dependencies between files in [Effective C++, Meyers 98].</a:t>
            </a:r>
          </a:p>
          <a:p>
            <a:pPr lvl="1"/>
            <a:endParaRPr lang="en-US"/>
          </a:p>
        </p:txBody>
      </p:sp>
      <p:sp>
        <p:nvSpPr>
          <p:cNvPr id="3" name="Slide Image Placeholder 2"/>
          <p:cNvSpPr>
            <a:spLocks noGrp="1" noRot="1" noChangeAspect="1"/>
          </p:cNvSpPr>
          <p:nvPr>
            <p:ph type="sldImg"/>
          </p:nvPr>
        </p:nvSpPr>
        <p:spPr>
          <a:xfrm>
            <a:off x="138113" y="265113"/>
            <a:ext cx="6583362" cy="4938712"/>
          </a:xfrm>
        </p:spPr>
      </p:sp>
      <p:sp>
        <p:nvSpPr>
          <p:cNvPr id="8" name="Footer Placeholder 8"/>
          <p:cNvSpPr>
            <a:spLocks noGrp="1"/>
          </p:cNvSpPr>
          <p:nvPr>
            <p:ph type="ftr" sz="quarter" idx="4"/>
          </p:nvPr>
        </p:nvSpPr>
        <p:spPr>
          <a:xfrm>
            <a:off x="0" y="8703861"/>
            <a:ext cx="2971800" cy="457200"/>
          </a:xfrm>
          <a:prstGeom prst="rect">
            <a:avLst/>
          </a:prstGeom>
        </p:spPr>
        <p:txBody>
          <a:bodyPr vert="horz" lIns="91440" tIns="45720" rIns="91440" bIns="45720" rtlCol="0" anchor="b"/>
          <a:lstStyle>
            <a:lvl1pPr algn="l">
              <a:spcBef>
                <a:spcPct val="50000"/>
              </a:spcBef>
              <a:defRPr sz="1000" b="0" i="0" dirty="0" smtClean="0">
                <a:latin typeface="Segoe UI" pitchFamily="34" charset="0"/>
                <a:ea typeface="Segoe UI" pitchFamily="34" charset="0"/>
                <a:cs typeface="Segoe UI" pitchFamily="34" charset="0"/>
              </a:defRPr>
            </a:lvl1pPr>
          </a:lstStyle>
          <a:p>
            <a:pPr>
              <a:defRPr/>
            </a:pPr>
            <a:r>
              <a:rPr lang="en-US"/>
              <a:t>© Global Knowledge Training LLC</a:t>
            </a:r>
          </a:p>
        </p:txBody>
      </p:sp>
    </p:spTree>
    <p:extLst>
      <p:ext uri="{BB962C8B-B14F-4D97-AF65-F5344CB8AC3E}">
        <p14:creationId xmlns:p14="http://schemas.microsoft.com/office/powerpoint/2010/main" val="814279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3" name="Rectangle 5"/>
          <p:cNvSpPr>
            <a:spLocks noGrp="1" noChangeArrowheads="1"/>
          </p:cNvSpPr>
          <p:nvPr>
            <p:ph type="body" idx="1"/>
          </p:nvPr>
        </p:nvSpPr>
        <p:spPr/>
        <p:txBody>
          <a:bodyPr/>
          <a:lstStyle/>
          <a:p>
            <a:r>
              <a:rPr lang="en-US"/>
              <a:t>Discussion</a:t>
            </a:r>
          </a:p>
          <a:p>
            <a:pPr lvl="1"/>
            <a:r>
              <a:rPr lang="en-US"/>
              <a:t>Programmers sometimes inadvertently include a header file more than once into the same source file, especially indirectly through other header files.  If the header file contains a class definition then the compiler will complain that the class is multiply defined.</a:t>
            </a:r>
          </a:p>
        </p:txBody>
      </p:sp>
      <p:sp>
        <p:nvSpPr>
          <p:cNvPr id="3" name="Slide Image Placeholder 2"/>
          <p:cNvSpPr>
            <a:spLocks noGrp="1" noRot="1" noChangeAspect="1"/>
          </p:cNvSpPr>
          <p:nvPr>
            <p:ph type="sldImg"/>
          </p:nvPr>
        </p:nvSpPr>
        <p:spPr>
          <a:xfrm>
            <a:off x="138113" y="265113"/>
            <a:ext cx="6583362" cy="4938712"/>
          </a:xfrm>
        </p:spPr>
      </p:sp>
      <p:sp>
        <p:nvSpPr>
          <p:cNvPr id="8" name="Footer Placeholder 8"/>
          <p:cNvSpPr>
            <a:spLocks noGrp="1"/>
          </p:cNvSpPr>
          <p:nvPr>
            <p:ph type="ftr" sz="quarter" idx="4"/>
          </p:nvPr>
        </p:nvSpPr>
        <p:spPr>
          <a:xfrm>
            <a:off x="0" y="8703861"/>
            <a:ext cx="2971800" cy="457200"/>
          </a:xfrm>
          <a:prstGeom prst="rect">
            <a:avLst/>
          </a:prstGeom>
        </p:spPr>
        <p:txBody>
          <a:bodyPr vert="horz" lIns="91440" tIns="45720" rIns="91440" bIns="45720" rtlCol="0" anchor="b"/>
          <a:lstStyle>
            <a:lvl1pPr algn="l">
              <a:spcBef>
                <a:spcPct val="50000"/>
              </a:spcBef>
              <a:defRPr sz="1000" b="0" i="0" dirty="0" smtClean="0">
                <a:latin typeface="Segoe UI" pitchFamily="34" charset="0"/>
                <a:ea typeface="Segoe UI" pitchFamily="34" charset="0"/>
                <a:cs typeface="Segoe UI" pitchFamily="34" charset="0"/>
              </a:defRPr>
            </a:lvl1pPr>
          </a:lstStyle>
          <a:p>
            <a:pPr>
              <a:defRPr/>
            </a:pPr>
            <a:r>
              <a:rPr lang="en-US"/>
              <a:t>© Global Knowledge Training LLC</a:t>
            </a:r>
          </a:p>
        </p:txBody>
      </p:sp>
    </p:spTree>
    <p:extLst>
      <p:ext uri="{BB962C8B-B14F-4D97-AF65-F5344CB8AC3E}">
        <p14:creationId xmlns:p14="http://schemas.microsoft.com/office/powerpoint/2010/main" val="1953428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7" name="Rectangle 5"/>
          <p:cNvSpPr>
            <a:spLocks noGrp="1" noChangeArrowheads="1"/>
          </p:cNvSpPr>
          <p:nvPr>
            <p:ph type="body" idx="1"/>
          </p:nvPr>
        </p:nvSpPr>
        <p:spPr/>
        <p:txBody>
          <a:bodyPr/>
          <a:lstStyle/>
          <a:p>
            <a:r>
              <a:rPr lang="en-US"/>
              <a:t>Discussion</a:t>
            </a:r>
          </a:p>
          <a:p>
            <a:pPr lvl="1"/>
            <a:r>
              <a:rPr lang="en-US"/>
              <a:t>Multiple definition errors can be prevented by guarding each header file using preprocessor commands.  This technique ensures only one copy of a header file is processed  during each compilation.  Each header file has a flag associated with it, initially undefined, set during the first inclusion, and used to excluded the files contents during subsequent inclusions.</a:t>
            </a:r>
          </a:p>
        </p:txBody>
      </p:sp>
      <p:sp>
        <p:nvSpPr>
          <p:cNvPr id="3" name="Slide Image Placeholder 2"/>
          <p:cNvSpPr>
            <a:spLocks noGrp="1" noRot="1" noChangeAspect="1"/>
          </p:cNvSpPr>
          <p:nvPr>
            <p:ph type="sldImg"/>
          </p:nvPr>
        </p:nvSpPr>
        <p:spPr>
          <a:xfrm>
            <a:off x="138113" y="265113"/>
            <a:ext cx="6583362" cy="4938712"/>
          </a:xfrm>
        </p:spPr>
      </p:sp>
      <p:sp>
        <p:nvSpPr>
          <p:cNvPr id="8" name="Footer Placeholder 8"/>
          <p:cNvSpPr>
            <a:spLocks noGrp="1"/>
          </p:cNvSpPr>
          <p:nvPr>
            <p:ph type="ftr" sz="quarter" idx="4"/>
          </p:nvPr>
        </p:nvSpPr>
        <p:spPr>
          <a:xfrm>
            <a:off x="0" y="8703861"/>
            <a:ext cx="2971800" cy="457200"/>
          </a:xfrm>
          <a:prstGeom prst="rect">
            <a:avLst/>
          </a:prstGeom>
        </p:spPr>
        <p:txBody>
          <a:bodyPr vert="horz" lIns="91440" tIns="45720" rIns="91440" bIns="45720" rtlCol="0" anchor="b"/>
          <a:lstStyle>
            <a:lvl1pPr algn="l">
              <a:spcBef>
                <a:spcPct val="50000"/>
              </a:spcBef>
              <a:defRPr sz="1000" b="0" i="0" dirty="0" smtClean="0">
                <a:latin typeface="Segoe UI" pitchFamily="34" charset="0"/>
                <a:ea typeface="Segoe UI" pitchFamily="34" charset="0"/>
                <a:cs typeface="Segoe UI" pitchFamily="34" charset="0"/>
              </a:defRPr>
            </a:lvl1pPr>
          </a:lstStyle>
          <a:p>
            <a:pPr>
              <a:defRPr/>
            </a:pPr>
            <a:r>
              <a:rPr lang="en-US"/>
              <a:t>© Global Knowledge Training LLC</a:t>
            </a:r>
          </a:p>
        </p:txBody>
      </p:sp>
    </p:spTree>
    <p:extLst>
      <p:ext uri="{BB962C8B-B14F-4D97-AF65-F5344CB8AC3E}">
        <p14:creationId xmlns:p14="http://schemas.microsoft.com/office/powerpoint/2010/main" val="2411545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a:xfrm>
            <a:off x="138113" y="265113"/>
            <a:ext cx="6583362" cy="4938712"/>
          </a:xfrm>
        </p:spPr>
      </p:sp>
      <p:sp>
        <p:nvSpPr>
          <p:cNvPr id="4" name="Notes Placeholder 3"/>
          <p:cNvSpPr>
            <a:spLocks noGrp="1"/>
          </p:cNvSpPr>
          <p:nvPr>
            <p:ph type="body" idx="1"/>
          </p:nvPr>
        </p:nvSpPr>
        <p:spPr/>
        <p:txBody>
          <a:bodyPr/>
          <a:lstStyle/>
          <a:p>
            <a:endParaRPr lang="en-US"/>
          </a:p>
        </p:txBody>
      </p:sp>
      <p:sp>
        <p:nvSpPr>
          <p:cNvPr id="9" name="Footer Placeholder 8"/>
          <p:cNvSpPr>
            <a:spLocks noGrp="1"/>
          </p:cNvSpPr>
          <p:nvPr>
            <p:ph type="ftr" sz="quarter" idx="4"/>
          </p:nvPr>
        </p:nvSpPr>
        <p:spPr>
          <a:xfrm>
            <a:off x="0" y="8703861"/>
            <a:ext cx="2971800" cy="457200"/>
          </a:xfrm>
          <a:prstGeom prst="rect">
            <a:avLst/>
          </a:prstGeom>
        </p:spPr>
        <p:txBody>
          <a:bodyPr vert="horz" lIns="91440" tIns="45720" rIns="91440" bIns="45720" rtlCol="0" anchor="b"/>
          <a:lstStyle>
            <a:lvl1pPr algn="l">
              <a:spcBef>
                <a:spcPct val="50000"/>
              </a:spcBef>
              <a:defRPr sz="1000" b="0" i="0" dirty="0" smtClean="0">
                <a:latin typeface="Segoe UI" pitchFamily="34" charset="0"/>
                <a:ea typeface="Segoe UI" pitchFamily="34" charset="0"/>
                <a:cs typeface="Segoe UI" pitchFamily="34" charset="0"/>
              </a:defRPr>
            </a:lvl1pPr>
          </a:lstStyle>
          <a:p>
            <a:pPr>
              <a:defRPr/>
            </a:pPr>
            <a:r>
              <a:rPr lang="en-US"/>
              <a:t>© Global Knowledge Training LLC</a:t>
            </a:r>
          </a:p>
        </p:txBody>
      </p:sp>
    </p:spTree>
    <p:extLst>
      <p:ext uri="{BB962C8B-B14F-4D97-AF65-F5344CB8AC3E}">
        <p14:creationId xmlns:p14="http://schemas.microsoft.com/office/powerpoint/2010/main" val="483980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1" name="Rectangle 5"/>
          <p:cNvSpPr>
            <a:spLocks noGrp="1" noChangeArrowheads="1"/>
          </p:cNvSpPr>
          <p:nvPr>
            <p:ph type="body" idx="1"/>
          </p:nvPr>
        </p:nvSpPr>
        <p:spPr/>
        <p:txBody>
          <a:bodyPr/>
          <a:lstStyle/>
          <a:p>
            <a:r>
              <a:rPr lang="en-US"/>
              <a:t>Discussion</a:t>
            </a:r>
          </a:p>
          <a:p>
            <a:pPr lvl="1"/>
            <a:r>
              <a:rPr lang="en-US"/>
              <a:t>Namespace source does not have to be contiguous.  This allows for separate files for different parts of a namespace.  Each namespace declaration is said to add to the namespace.</a:t>
            </a:r>
          </a:p>
        </p:txBody>
      </p:sp>
      <p:sp>
        <p:nvSpPr>
          <p:cNvPr id="3" name="Slide Image Placeholder 2"/>
          <p:cNvSpPr>
            <a:spLocks noGrp="1" noRot="1" noChangeAspect="1"/>
          </p:cNvSpPr>
          <p:nvPr>
            <p:ph type="sldImg"/>
          </p:nvPr>
        </p:nvSpPr>
        <p:spPr>
          <a:xfrm>
            <a:off x="138113" y="265113"/>
            <a:ext cx="6583362" cy="4938712"/>
          </a:xfrm>
        </p:spPr>
      </p:sp>
      <p:sp>
        <p:nvSpPr>
          <p:cNvPr id="8" name="Footer Placeholder 8"/>
          <p:cNvSpPr>
            <a:spLocks noGrp="1"/>
          </p:cNvSpPr>
          <p:nvPr>
            <p:ph type="ftr" sz="quarter" idx="4"/>
          </p:nvPr>
        </p:nvSpPr>
        <p:spPr>
          <a:xfrm>
            <a:off x="0" y="8703861"/>
            <a:ext cx="2971800" cy="457200"/>
          </a:xfrm>
          <a:prstGeom prst="rect">
            <a:avLst/>
          </a:prstGeom>
        </p:spPr>
        <p:txBody>
          <a:bodyPr vert="horz" lIns="91440" tIns="45720" rIns="91440" bIns="45720" rtlCol="0" anchor="b"/>
          <a:lstStyle>
            <a:lvl1pPr algn="l">
              <a:spcBef>
                <a:spcPct val="50000"/>
              </a:spcBef>
              <a:defRPr sz="1000" b="0" i="0" dirty="0" smtClean="0">
                <a:latin typeface="Segoe UI" pitchFamily="34" charset="0"/>
                <a:ea typeface="Segoe UI" pitchFamily="34" charset="0"/>
                <a:cs typeface="Segoe UI" pitchFamily="34" charset="0"/>
              </a:defRPr>
            </a:lvl1pPr>
          </a:lstStyle>
          <a:p>
            <a:pPr>
              <a:defRPr/>
            </a:pPr>
            <a:r>
              <a:rPr lang="en-US"/>
              <a:t>© Global Knowledge Training LLC</a:t>
            </a:r>
          </a:p>
        </p:txBody>
      </p:sp>
    </p:spTree>
    <p:extLst>
      <p:ext uri="{BB962C8B-B14F-4D97-AF65-F5344CB8AC3E}">
        <p14:creationId xmlns:p14="http://schemas.microsoft.com/office/powerpoint/2010/main" val="4293720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5" name="Rectangle 5"/>
          <p:cNvSpPr>
            <a:spLocks noGrp="1" noChangeArrowheads="1"/>
          </p:cNvSpPr>
          <p:nvPr>
            <p:ph type="body" idx="1"/>
          </p:nvPr>
        </p:nvSpPr>
        <p:spPr/>
        <p:txBody>
          <a:bodyPr/>
          <a:lstStyle/>
          <a:p>
            <a:r>
              <a:rPr lang="en-US"/>
              <a:t>Discussion</a:t>
            </a:r>
          </a:p>
          <a:p>
            <a:pPr lvl="1"/>
            <a:r>
              <a:rPr lang="en-US"/>
              <a:t>For classes in header/source file pairs, namespace declarations must enclose both the class definition and the member function implementations.</a:t>
            </a:r>
          </a:p>
        </p:txBody>
      </p:sp>
      <p:sp>
        <p:nvSpPr>
          <p:cNvPr id="3" name="Slide Image Placeholder 2"/>
          <p:cNvSpPr>
            <a:spLocks noGrp="1" noRot="1" noChangeAspect="1"/>
          </p:cNvSpPr>
          <p:nvPr>
            <p:ph type="sldImg"/>
          </p:nvPr>
        </p:nvSpPr>
        <p:spPr>
          <a:xfrm>
            <a:off x="138113" y="265113"/>
            <a:ext cx="6583362" cy="4938712"/>
          </a:xfrm>
        </p:spPr>
      </p:sp>
      <p:sp>
        <p:nvSpPr>
          <p:cNvPr id="8" name="Footer Placeholder 8"/>
          <p:cNvSpPr>
            <a:spLocks noGrp="1"/>
          </p:cNvSpPr>
          <p:nvPr>
            <p:ph type="ftr" sz="quarter" idx="4"/>
          </p:nvPr>
        </p:nvSpPr>
        <p:spPr>
          <a:xfrm>
            <a:off x="0" y="8703861"/>
            <a:ext cx="2971800" cy="457200"/>
          </a:xfrm>
          <a:prstGeom prst="rect">
            <a:avLst/>
          </a:prstGeom>
        </p:spPr>
        <p:txBody>
          <a:bodyPr vert="horz" lIns="91440" tIns="45720" rIns="91440" bIns="45720" rtlCol="0" anchor="b"/>
          <a:lstStyle>
            <a:lvl1pPr algn="l">
              <a:spcBef>
                <a:spcPct val="50000"/>
              </a:spcBef>
              <a:defRPr sz="1000" b="0" i="0" dirty="0" smtClean="0">
                <a:latin typeface="Segoe UI" pitchFamily="34" charset="0"/>
                <a:ea typeface="Segoe UI" pitchFamily="34" charset="0"/>
                <a:cs typeface="Segoe UI" pitchFamily="34" charset="0"/>
              </a:defRPr>
            </a:lvl1pPr>
          </a:lstStyle>
          <a:p>
            <a:pPr>
              <a:defRPr/>
            </a:pPr>
            <a:r>
              <a:rPr lang="en-US"/>
              <a:t>© Global Knowledge Training LLC</a:t>
            </a:r>
          </a:p>
        </p:txBody>
      </p:sp>
    </p:spTree>
    <p:extLst>
      <p:ext uri="{BB962C8B-B14F-4D97-AF65-F5344CB8AC3E}">
        <p14:creationId xmlns:p14="http://schemas.microsoft.com/office/powerpoint/2010/main" val="291390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9" name="Rectangle 5"/>
          <p:cNvSpPr>
            <a:spLocks noGrp="1" noChangeArrowheads="1"/>
          </p:cNvSpPr>
          <p:nvPr>
            <p:ph type="body" idx="1"/>
          </p:nvPr>
        </p:nvSpPr>
        <p:spPr/>
        <p:txBody>
          <a:bodyPr/>
          <a:lstStyle/>
          <a:p>
            <a:r>
              <a:rPr lang="en-US"/>
              <a:t>Discussion</a:t>
            </a:r>
          </a:p>
          <a:p>
            <a:pPr lvl="1"/>
            <a:r>
              <a:rPr lang="en-US"/>
              <a:t>On large projects with multiple libraries and namespaces, it can be useful to organize files into subfolders, putting all the header files for a namespace together into a single folder.</a:t>
            </a:r>
          </a:p>
        </p:txBody>
      </p:sp>
      <p:sp>
        <p:nvSpPr>
          <p:cNvPr id="3" name="Slide Image Placeholder 2"/>
          <p:cNvSpPr>
            <a:spLocks noGrp="1" noRot="1" noChangeAspect="1"/>
          </p:cNvSpPr>
          <p:nvPr>
            <p:ph type="sldImg"/>
          </p:nvPr>
        </p:nvSpPr>
        <p:spPr>
          <a:xfrm>
            <a:off x="138113" y="265113"/>
            <a:ext cx="6583362" cy="4938712"/>
          </a:xfrm>
        </p:spPr>
      </p:sp>
      <p:sp>
        <p:nvSpPr>
          <p:cNvPr id="8" name="Footer Placeholder 8"/>
          <p:cNvSpPr>
            <a:spLocks noGrp="1"/>
          </p:cNvSpPr>
          <p:nvPr>
            <p:ph type="ftr" sz="quarter" idx="4"/>
          </p:nvPr>
        </p:nvSpPr>
        <p:spPr>
          <a:xfrm>
            <a:off x="0" y="8703861"/>
            <a:ext cx="2971800" cy="457200"/>
          </a:xfrm>
          <a:prstGeom prst="rect">
            <a:avLst/>
          </a:prstGeom>
        </p:spPr>
        <p:txBody>
          <a:bodyPr vert="horz" lIns="91440" tIns="45720" rIns="91440" bIns="45720" rtlCol="0" anchor="b"/>
          <a:lstStyle>
            <a:lvl1pPr algn="l">
              <a:spcBef>
                <a:spcPct val="50000"/>
              </a:spcBef>
              <a:defRPr sz="1000" b="0" i="0" dirty="0" smtClean="0">
                <a:latin typeface="Segoe UI" pitchFamily="34" charset="0"/>
                <a:ea typeface="Segoe UI" pitchFamily="34" charset="0"/>
                <a:cs typeface="Segoe UI" pitchFamily="34" charset="0"/>
              </a:defRPr>
            </a:lvl1pPr>
          </a:lstStyle>
          <a:p>
            <a:pPr>
              <a:defRPr/>
            </a:pPr>
            <a:r>
              <a:rPr lang="en-US"/>
              <a:t>© Global Knowledge Training LLC</a:t>
            </a:r>
          </a:p>
        </p:txBody>
      </p:sp>
    </p:spTree>
    <p:extLst>
      <p:ext uri="{BB962C8B-B14F-4D97-AF65-F5344CB8AC3E}">
        <p14:creationId xmlns:p14="http://schemas.microsoft.com/office/powerpoint/2010/main" val="1543949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3" name="Rectangle 9"/>
          <p:cNvSpPr>
            <a:spLocks noGrp="1" noChangeArrowheads="1"/>
          </p:cNvSpPr>
          <p:nvPr>
            <p:ph type="body" idx="1"/>
          </p:nvPr>
        </p:nvSpPr>
        <p:spPr/>
        <p:txBody>
          <a:bodyPr/>
          <a:lstStyle/>
          <a:p>
            <a:r>
              <a:rPr lang="en-US"/>
              <a:t>References</a:t>
            </a:r>
          </a:p>
          <a:p>
            <a:pPr lvl="1"/>
            <a:r>
              <a:rPr lang="en-US"/>
              <a:t>For a discussion of using constructors to control the initialization sequence of libraries, see Item 47: Ensure that non-local static objects are initialized before they’re used in [Effective C++, Meyers 98].</a:t>
            </a:r>
          </a:p>
          <a:p>
            <a:pPr lvl="1"/>
            <a:r>
              <a:rPr lang="en-US"/>
              <a:t>For a discussion of what not to use the preprocessor for in C++, see Item 1: Perfer const and inline to #define in [Effective C++, Meyers 98].</a:t>
            </a:r>
          </a:p>
          <a:p>
            <a:pPr lvl="1"/>
            <a:endParaRPr lang="en-US"/>
          </a:p>
          <a:p>
            <a:endParaRPr lang="en-US"/>
          </a:p>
        </p:txBody>
      </p:sp>
      <p:sp>
        <p:nvSpPr>
          <p:cNvPr id="5" name="Slide Image Placeholder 4"/>
          <p:cNvSpPr>
            <a:spLocks noGrp="1" noRot="1" noChangeAspect="1"/>
          </p:cNvSpPr>
          <p:nvPr>
            <p:ph type="sldImg"/>
          </p:nvPr>
        </p:nvSpPr>
        <p:spPr>
          <a:xfrm>
            <a:off x="138113" y="265113"/>
            <a:ext cx="6583362" cy="4938712"/>
          </a:xfrm>
        </p:spPr>
      </p:sp>
      <p:sp>
        <p:nvSpPr>
          <p:cNvPr id="10" name="Footer Placeholder 8"/>
          <p:cNvSpPr>
            <a:spLocks noGrp="1"/>
          </p:cNvSpPr>
          <p:nvPr>
            <p:ph type="ftr" sz="quarter" idx="4"/>
          </p:nvPr>
        </p:nvSpPr>
        <p:spPr>
          <a:xfrm>
            <a:off x="0" y="8703861"/>
            <a:ext cx="2971800" cy="457200"/>
          </a:xfrm>
          <a:prstGeom prst="rect">
            <a:avLst/>
          </a:prstGeom>
        </p:spPr>
        <p:txBody>
          <a:bodyPr vert="horz" lIns="91440" tIns="45720" rIns="91440" bIns="45720" rtlCol="0" anchor="b"/>
          <a:lstStyle>
            <a:lvl1pPr algn="l">
              <a:spcBef>
                <a:spcPct val="50000"/>
              </a:spcBef>
              <a:defRPr sz="1000" b="0" i="0" dirty="0" smtClean="0">
                <a:latin typeface="Segoe UI" pitchFamily="34" charset="0"/>
                <a:ea typeface="Segoe UI" pitchFamily="34" charset="0"/>
                <a:cs typeface="Segoe UI" pitchFamily="34" charset="0"/>
              </a:defRPr>
            </a:lvl1pPr>
          </a:lstStyle>
          <a:p>
            <a:pPr>
              <a:defRPr/>
            </a:pPr>
            <a:r>
              <a:rPr lang="en-US"/>
              <a:t>© Global Knowledge Training LLC</a:t>
            </a:r>
          </a:p>
        </p:txBody>
      </p:sp>
    </p:spTree>
    <p:extLst>
      <p:ext uri="{BB962C8B-B14F-4D97-AF65-F5344CB8AC3E}">
        <p14:creationId xmlns:p14="http://schemas.microsoft.com/office/powerpoint/2010/main" val="3061590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3" name="Rectangle 3"/>
          <p:cNvSpPr>
            <a:spLocks noGrp="1" noChangeArrowheads="1"/>
          </p:cNvSpPr>
          <p:nvPr>
            <p:ph type="body" idx="1"/>
          </p:nvPr>
        </p:nvSpPr>
        <p:spPr/>
        <p:txBody>
          <a:bodyPr/>
          <a:lstStyle/>
          <a:p>
            <a:r>
              <a:rPr lang="en-US"/>
              <a:t>Discussion</a:t>
            </a:r>
          </a:p>
          <a:p>
            <a:pPr lvl="1"/>
            <a:r>
              <a:rPr lang="en-US"/>
              <a:t>The term "compilation" is often used imprecisely to mean the complete process of translating C++ code into machine language.  Technically there are 3 stages:</a:t>
            </a:r>
          </a:p>
          <a:p>
            <a:pPr lvl="1"/>
            <a:r>
              <a:rPr lang="en-US"/>
              <a:t>1. preprocessing</a:t>
            </a:r>
          </a:p>
          <a:p>
            <a:pPr lvl="1"/>
            <a:r>
              <a:rPr lang="en-US"/>
              <a:t>2. compiling</a:t>
            </a:r>
          </a:p>
          <a:p>
            <a:pPr lvl="1"/>
            <a:r>
              <a:rPr lang="en-US"/>
              <a:t>3. linking</a:t>
            </a:r>
          </a:p>
          <a:p>
            <a:pPr lvl="1"/>
            <a:endParaRPr lang="en-US"/>
          </a:p>
          <a:p>
            <a:pPr lvl="1"/>
            <a:r>
              <a:rPr lang="en-US"/>
              <a:t>Preprocessor commands can be easily recognized by the fact that they all start with the # symbol.  Preprocessor commands are officially called "preprocessor directives."</a:t>
            </a:r>
          </a:p>
          <a:p>
            <a:pPr lvl="1"/>
            <a:endParaRPr lang="en-US"/>
          </a:p>
        </p:txBody>
      </p:sp>
      <p:sp>
        <p:nvSpPr>
          <p:cNvPr id="3" name="Slide Image Placeholder 2"/>
          <p:cNvSpPr>
            <a:spLocks noGrp="1" noRot="1" noChangeAspect="1"/>
          </p:cNvSpPr>
          <p:nvPr>
            <p:ph type="sldImg"/>
          </p:nvPr>
        </p:nvSpPr>
        <p:spPr>
          <a:xfrm>
            <a:off x="138113" y="265113"/>
            <a:ext cx="6583362" cy="4938712"/>
          </a:xfrm>
        </p:spPr>
      </p:sp>
      <p:sp>
        <p:nvSpPr>
          <p:cNvPr id="8" name="Footer Placeholder 8"/>
          <p:cNvSpPr>
            <a:spLocks noGrp="1"/>
          </p:cNvSpPr>
          <p:nvPr>
            <p:ph type="ftr" sz="quarter" idx="4"/>
          </p:nvPr>
        </p:nvSpPr>
        <p:spPr>
          <a:xfrm>
            <a:off x="0" y="8703861"/>
            <a:ext cx="2971800" cy="457200"/>
          </a:xfrm>
          <a:prstGeom prst="rect">
            <a:avLst/>
          </a:prstGeom>
        </p:spPr>
        <p:txBody>
          <a:bodyPr vert="horz" lIns="91440" tIns="45720" rIns="91440" bIns="45720" rtlCol="0" anchor="b"/>
          <a:lstStyle>
            <a:lvl1pPr algn="l">
              <a:spcBef>
                <a:spcPct val="50000"/>
              </a:spcBef>
              <a:defRPr sz="1000" b="0" i="0" dirty="0" smtClean="0">
                <a:latin typeface="Segoe UI" pitchFamily="34" charset="0"/>
                <a:ea typeface="Segoe UI" pitchFamily="34" charset="0"/>
                <a:cs typeface="Segoe UI" pitchFamily="34" charset="0"/>
              </a:defRPr>
            </a:lvl1pPr>
          </a:lstStyle>
          <a:p>
            <a:pPr>
              <a:defRPr/>
            </a:pPr>
            <a:r>
              <a:rPr lang="en-US"/>
              <a:t>© Global Knowledge Training LLC</a:t>
            </a:r>
          </a:p>
        </p:txBody>
      </p:sp>
    </p:spTree>
    <p:extLst>
      <p:ext uri="{BB962C8B-B14F-4D97-AF65-F5344CB8AC3E}">
        <p14:creationId xmlns:p14="http://schemas.microsoft.com/office/powerpoint/2010/main" val="1766092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7" name="Rectangle 3"/>
          <p:cNvSpPr>
            <a:spLocks noGrp="1" noChangeArrowheads="1"/>
          </p:cNvSpPr>
          <p:nvPr>
            <p:ph type="body" idx="1"/>
          </p:nvPr>
        </p:nvSpPr>
        <p:spPr/>
        <p:txBody>
          <a:bodyPr/>
          <a:lstStyle/>
          <a:p>
            <a:r>
              <a:rPr lang="en-US"/>
              <a:t>Discussion</a:t>
            </a:r>
          </a:p>
          <a:p>
            <a:pPr lvl="1"/>
            <a:r>
              <a:rPr lang="en-US"/>
              <a:t>The preprocessor can be used to isolate code specific to one version or platform.  The specific code is placed inside an if/endif pair and will only be compiled if the condition is true.</a:t>
            </a:r>
          </a:p>
        </p:txBody>
      </p:sp>
      <p:sp>
        <p:nvSpPr>
          <p:cNvPr id="3" name="Slide Image Placeholder 2"/>
          <p:cNvSpPr>
            <a:spLocks noGrp="1" noRot="1" noChangeAspect="1"/>
          </p:cNvSpPr>
          <p:nvPr>
            <p:ph type="sldImg"/>
          </p:nvPr>
        </p:nvSpPr>
        <p:spPr>
          <a:xfrm>
            <a:off x="138113" y="265113"/>
            <a:ext cx="6583362" cy="4938712"/>
          </a:xfrm>
        </p:spPr>
      </p:sp>
      <p:sp>
        <p:nvSpPr>
          <p:cNvPr id="8" name="Footer Placeholder 8"/>
          <p:cNvSpPr>
            <a:spLocks noGrp="1"/>
          </p:cNvSpPr>
          <p:nvPr>
            <p:ph type="ftr" sz="quarter" idx="4"/>
          </p:nvPr>
        </p:nvSpPr>
        <p:spPr>
          <a:xfrm>
            <a:off x="0" y="8703861"/>
            <a:ext cx="2971800" cy="457200"/>
          </a:xfrm>
          <a:prstGeom prst="rect">
            <a:avLst/>
          </a:prstGeom>
        </p:spPr>
        <p:txBody>
          <a:bodyPr vert="horz" lIns="91440" tIns="45720" rIns="91440" bIns="45720" rtlCol="0" anchor="b"/>
          <a:lstStyle>
            <a:lvl1pPr algn="l">
              <a:spcBef>
                <a:spcPct val="50000"/>
              </a:spcBef>
              <a:defRPr sz="1000" b="0" i="0" dirty="0" smtClean="0">
                <a:latin typeface="Segoe UI" pitchFamily="34" charset="0"/>
                <a:ea typeface="Segoe UI" pitchFamily="34" charset="0"/>
                <a:cs typeface="Segoe UI" pitchFamily="34" charset="0"/>
              </a:defRPr>
            </a:lvl1pPr>
          </a:lstStyle>
          <a:p>
            <a:pPr>
              <a:defRPr/>
            </a:pPr>
            <a:r>
              <a:rPr lang="en-US"/>
              <a:t>© Global Knowledge Training LLC</a:t>
            </a:r>
          </a:p>
        </p:txBody>
      </p:sp>
    </p:spTree>
    <p:extLst>
      <p:ext uri="{BB962C8B-B14F-4D97-AF65-F5344CB8AC3E}">
        <p14:creationId xmlns:p14="http://schemas.microsoft.com/office/powerpoint/2010/main" val="34576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1" name="Rectangle 3"/>
          <p:cNvSpPr>
            <a:spLocks noGrp="1" noChangeArrowheads="1"/>
          </p:cNvSpPr>
          <p:nvPr>
            <p:ph type="body" idx="1"/>
          </p:nvPr>
        </p:nvSpPr>
        <p:spPr/>
        <p:txBody>
          <a:bodyPr/>
          <a:lstStyle/>
          <a:p>
            <a:r>
              <a:rPr lang="en-US"/>
              <a:t>Discussion</a:t>
            </a:r>
          </a:p>
          <a:p>
            <a:pPr lvl="1"/>
            <a:r>
              <a:rPr lang="en-US"/>
              <a:t>Both ifdef and ifndef can be used to test the definition status of a symbol.  A symbol is defined if it has been created using #define.</a:t>
            </a:r>
          </a:p>
          <a:p>
            <a:pPr lvl="1"/>
            <a:r>
              <a:rPr lang="en-US"/>
              <a:t>Note that a symbol is defined whether or not it was given a value.  For example, the following will test true even though a value was not specified:</a:t>
            </a:r>
          </a:p>
          <a:p>
            <a:pPr lvl="1"/>
            <a:endParaRPr lang="en-US"/>
          </a:p>
          <a:p>
            <a:pPr lvl="1"/>
            <a:r>
              <a:rPr lang="en-US"/>
              <a:t>#define DEBUG</a:t>
            </a:r>
          </a:p>
          <a:p>
            <a:pPr lvl="1"/>
            <a:r>
              <a:rPr lang="en-US"/>
              <a:t>...</a:t>
            </a:r>
          </a:p>
          <a:p>
            <a:pPr lvl="1"/>
            <a:r>
              <a:rPr lang="en-US"/>
              <a:t>#ifdef DEBUG</a:t>
            </a:r>
          </a:p>
          <a:p>
            <a:pPr lvl="1"/>
            <a:r>
              <a:rPr lang="en-US"/>
              <a:t>...</a:t>
            </a:r>
          </a:p>
          <a:p>
            <a:pPr lvl="1"/>
            <a:r>
              <a:rPr lang="en-US"/>
              <a:t>#endif</a:t>
            </a:r>
          </a:p>
        </p:txBody>
      </p:sp>
      <p:sp>
        <p:nvSpPr>
          <p:cNvPr id="3" name="Slide Image Placeholder 2"/>
          <p:cNvSpPr>
            <a:spLocks noGrp="1" noRot="1" noChangeAspect="1"/>
          </p:cNvSpPr>
          <p:nvPr>
            <p:ph type="sldImg"/>
          </p:nvPr>
        </p:nvSpPr>
        <p:spPr>
          <a:xfrm>
            <a:off x="138113" y="265113"/>
            <a:ext cx="6583362" cy="4938712"/>
          </a:xfrm>
        </p:spPr>
      </p:sp>
      <p:sp>
        <p:nvSpPr>
          <p:cNvPr id="8" name="Footer Placeholder 8"/>
          <p:cNvSpPr>
            <a:spLocks noGrp="1"/>
          </p:cNvSpPr>
          <p:nvPr>
            <p:ph type="ftr" sz="quarter" idx="4"/>
          </p:nvPr>
        </p:nvSpPr>
        <p:spPr>
          <a:xfrm>
            <a:off x="0" y="8703861"/>
            <a:ext cx="2971800" cy="457200"/>
          </a:xfrm>
          <a:prstGeom prst="rect">
            <a:avLst/>
          </a:prstGeom>
        </p:spPr>
        <p:txBody>
          <a:bodyPr vert="horz" lIns="91440" tIns="45720" rIns="91440" bIns="45720" rtlCol="0" anchor="b"/>
          <a:lstStyle>
            <a:lvl1pPr algn="l">
              <a:spcBef>
                <a:spcPct val="50000"/>
              </a:spcBef>
              <a:defRPr sz="1000" b="0" i="0" dirty="0" smtClean="0">
                <a:latin typeface="Segoe UI" pitchFamily="34" charset="0"/>
                <a:ea typeface="Segoe UI" pitchFamily="34" charset="0"/>
                <a:cs typeface="Segoe UI" pitchFamily="34" charset="0"/>
              </a:defRPr>
            </a:lvl1pPr>
          </a:lstStyle>
          <a:p>
            <a:pPr>
              <a:defRPr/>
            </a:pPr>
            <a:r>
              <a:rPr lang="en-US"/>
              <a:t>© Global Knowledge Training LLC</a:t>
            </a:r>
          </a:p>
        </p:txBody>
      </p:sp>
    </p:spTree>
    <p:extLst>
      <p:ext uri="{BB962C8B-B14F-4D97-AF65-F5344CB8AC3E}">
        <p14:creationId xmlns:p14="http://schemas.microsoft.com/office/powerpoint/2010/main" val="3576127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5" name="Rectangle 3"/>
          <p:cNvSpPr>
            <a:spLocks noGrp="1" noChangeArrowheads="1"/>
          </p:cNvSpPr>
          <p:nvPr>
            <p:ph type="body" idx="1"/>
          </p:nvPr>
        </p:nvSpPr>
        <p:spPr/>
        <p:txBody>
          <a:bodyPr/>
          <a:lstStyle/>
          <a:p>
            <a:r>
              <a:rPr lang="en-US"/>
              <a:t>Discussion</a:t>
            </a:r>
          </a:p>
          <a:p>
            <a:pPr lvl="1"/>
            <a:r>
              <a:rPr lang="en-US"/>
              <a:t>Execution of particular code can be omitted using two methods.  Using the preprocessor completely removes the code from the executable.  Using a flag variable results in larger executable, but permits switch back and forth without recompilation or even at runtime.</a:t>
            </a:r>
          </a:p>
        </p:txBody>
      </p:sp>
      <p:sp>
        <p:nvSpPr>
          <p:cNvPr id="3" name="Slide Image Placeholder 2"/>
          <p:cNvSpPr>
            <a:spLocks noGrp="1" noRot="1" noChangeAspect="1"/>
          </p:cNvSpPr>
          <p:nvPr>
            <p:ph type="sldImg"/>
          </p:nvPr>
        </p:nvSpPr>
        <p:spPr>
          <a:xfrm>
            <a:off x="138113" y="265113"/>
            <a:ext cx="6583362" cy="4938712"/>
          </a:xfrm>
        </p:spPr>
      </p:sp>
      <p:sp>
        <p:nvSpPr>
          <p:cNvPr id="8" name="Footer Placeholder 8"/>
          <p:cNvSpPr>
            <a:spLocks noGrp="1"/>
          </p:cNvSpPr>
          <p:nvPr>
            <p:ph type="ftr" sz="quarter" idx="4"/>
          </p:nvPr>
        </p:nvSpPr>
        <p:spPr>
          <a:xfrm>
            <a:off x="0" y="8703861"/>
            <a:ext cx="2971800" cy="457200"/>
          </a:xfrm>
          <a:prstGeom prst="rect">
            <a:avLst/>
          </a:prstGeom>
        </p:spPr>
        <p:txBody>
          <a:bodyPr vert="horz" lIns="91440" tIns="45720" rIns="91440" bIns="45720" rtlCol="0" anchor="b"/>
          <a:lstStyle>
            <a:lvl1pPr algn="l">
              <a:spcBef>
                <a:spcPct val="50000"/>
              </a:spcBef>
              <a:defRPr sz="1000" b="0" i="0" dirty="0" smtClean="0">
                <a:latin typeface="Segoe UI" pitchFamily="34" charset="0"/>
                <a:ea typeface="Segoe UI" pitchFamily="34" charset="0"/>
                <a:cs typeface="Segoe UI" pitchFamily="34" charset="0"/>
              </a:defRPr>
            </a:lvl1pPr>
          </a:lstStyle>
          <a:p>
            <a:pPr>
              <a:defRPr/>
            </a:pPr>
            <a:r>
              <a:rPr lang="en-US"/>
              <a:t>© Global Knowledge Training LLC</a:t>
            </a:r>
          </a:p>
        </p:txBody>
      </p:sp>
    </p:spTree>
    <p:extLst>
      <p:ext uri="{BB962C8B-B14F-4D97-AF65-F5344CB8AC3E}">
        <p14:creationId xmlns:p14="http://schemas.microsoft.com/office/powerpoint/2010/main" val="3538301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9" name="Rectangle 3"/>
          <p:cNvSpPr>
            <a:spLocks noGrp="1" noChangeArrowheads="1"/>
          </p:cNvSpPr>
          <p:nvPr>
            <p:ph type="body" idx="1"/>
          </p:nvPr>
        </p:nvSpPr>
        <p:spPr/>
        <p:txBody>
          <a:bodyPr/>
          <a:lstStyle/>
          <a:p>
            <a:r>
              <a:rPr lang="en-US"/>
              <a:t>Discussion</a:t>
            </a:r>
          </a:p>
          <a:p>
            <a:pPr lvl="1"/>
            <a:r>
              <a:rPr lang="en-US"/>
              <a:t>The replacement of #define symbols is done by simple textual substitution. The symbol is removed and replaced by the text of the macro.</a:t>
            </a:r>
          </a:p>
          <a:p>
            <a:pPr lvl="1"/>
            <a:r>
              <a:rPr lang="en-US"/>
              <a:t>The replacement is performed by the preprocessor, and thus occurs before the compiler sees the program.  Neither the compiler nor the debugger have any knowledge of the symbol. </a:t>
            </a:r>
          </a:p>
          <a:p>
            <a:pPr lvl="1"/>
            <a:r>
              <a:rPr lang="en-US"/>
              <a:t>The C++ standard defines several macros, such as __FILE__, which is replaced by a string literal with the name of the file being compiled, and __LINE__, which is replaced by an integer constant that is the line number of the line being compiled.  Notice tha there are two underscores, not one, at the beginning and end of these symbols.</a:t>
            </a:r>
          </a:p>
          <a:p>
            <a:pPr lvl="1"/>
            <a:r>
              <a:rPr lang="en-US"/>
              <a:t>A particular compiler may define additonal macros.   For example, Microsoft Visual C++ 9.0 (2008) defines _MSC_VER as 1500, while VC 10.0 (2010) defines it as 1600.  Non-Microsoft compilers don't define that macro. </a:t>
            </a:r>
          </a:p>
        </p:txBody>
      </p:sp>
      <p:sp>
        <p:nvSpPr>
          <p:cNvPr id="3" name="Slide Image Placeholder 2"/>
          <p:cNvSpPr>
            <a:spLocks noGrp="1" noRot="1" noChangeAspect="1"/>
          </p:cNvSpPr>
          <p:nvPr>
            <p:ph type="sldImg"/>
          </p:nvPr>
        </p:nvSpPr>
        <p:spPr>
          <a:xfrm>
            <a:off x="138113" y="265113"/>
            <a:ext cx="6583362" cy="4938712"/>
          </a:xfrm>
        </p:spPr>
      </p:sp>
      <p:sp>
        <p:nvSpPr>
          <p:cNvPr id="8" name="Footer Placeholder 8"/>
          <p:cNvSpPr>
            <a:spLocks noGrp="1"/>
          </p:cNvSpPr>
          <p:nvPr>
            <p:ph type="ftr" sz="quarter" idx="4"/>
          </p:nvPr>
        </p:nvSpPr>
        <p:spPr>
          <a:xfrm>
            <a:off x="0" y="8703861"/>
            <a:ext cx="2971800" cy="457200"/>
          </a:xfrm>
          <a:prstGeom prst="rect">
            <a:avLst/>
          </a:prstGeom>
        </p:spPr>
        <p:txBody>
          <a:bodyPr vert="horz" lIns="91440" tIns="45720" rIns="91440" bIns="45720" rtlCol="0" anchor="b"/>
          <a:lstStyle>
            <a:lvl1pPr algn="l">
              <a:spcBef>
                <a:spcPct val="50000"/>
              </a:spcBef>
              <a:defRPr sz="1000" b="0" i="0" dirty="0" smtClean="0">
                <a:latin typeface="Segoe UI" pitchFamily="34" charset="0"/>
                <a:ea typeface="Segoe UI" pitchFamily="34" charset="0"/>
                <a:cs typeface="Segoe UI" pitchFamily="34" charset="0"/>
              </a:defRPr>
            </a:lvl1pPr>
          </a:lstStyle>
          <a:p>
            <a:pPr>
              <a:defRPr/>
            </a:pPr>
            <a:r>
              <a:rPr lang="en-US"/>
              <a:t>© Global Knowledge Training LLC</a:t>
            </a:r>
          </a:p>
        </p:txBody>
      </p:sp>
    </p:spTree>
    <p:extLst>
      <p:ext uri="{BB962C8B-B14F-4D97-AF65-F5344CB8AC3E}">
        <p14:creationId xmlns:p14="http://schemas.microsoft.com/office/powerpoint/2010/main" val="2265094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3" name="Rectangle 3"/>
          <p:cNvSpPr>
            <a:spLocks noGrp="1" noChangeArrowheads="1"/>
          </p:cNvSpPr>
          <p:nvPr>
            <p:ph type="body" idx="1"/>
          </p:nvPr>
        </p:nvSpPr>
        <p:spPr/>
        <p:txBody>
          <a:bodyPr/>
          <a:lstStyle/>
          <a:p>
            <a:r>
              <a:rPr lang="en-US"/>
              <a:t>Discussion</a:t>
            </a:r>
          </a:p>
          <a:p>
            <a:pPr lvl="1"/>
            <a:r>
              <a:rPr lang="en-US"/>
              <a:t>Macros may take arguments to use in the expansion.</a:t>
            </a:r>
          </a:p>
        </p:txBody>
      </p:sp>
      <p:sp>
        <p:nvSpPr>
          <p:cNvPr id="3" name="Slide Image Placeholder 2"/>
          <p:cNvSpPr>
            <a:spLocks noGrp="1" noRot="1" noChangeAspect="1"/>
          </p:cNvSpPr>
          <p:nvPr>
            <p:ph type="sldImg"/>
          </p:nvPr>
        </p:nvSpPr>
        <p:spPr>
          <a:xfrm>
            <a:off x="138113" y="265113"/>
            <a:ext cx="6583362" cy="4938712"/>
          </a:xfrm>
        </p:spPr>
      </p:sp>
      <p:sp>
        <p:nvSpPr>
          <p:cNvPr id="8" name="Footer Placeholder 8"/>
          <p:cNvSpPr>
            <a:spLocks noGrp="1"/>
          </p:cNvSpPr>
          <p:nvPr>
            <p:ph type="ftr" sz="quarter" idx="4"/>
          </p:nvPr>
        </p:nvSpPr>
        <p:spPr>
          <a:xfrm>
            <a:off x="0" y="8703861"/>
            <a:ext cx="2971800" cy="457200"/>
          </a:xfrm>
          <a:prstGeom prst="rect">
            <a:avLst/>
          </a:prstGeom>
        </p:spPr>
        <p:txBody>
          <a:bodyPr vert="horz" lIns="91440" tIns="45720" rIns="91440" bIns="45720" rtlCol="0" anchor="b"/>
          <a:lstStyle>
            <a:lvl1pPr algn="l">
              <a:spcBef>
                <a:spcPct val="50000"/>
              </a:spcBef>
              <a:defRPr sz="1000" b="0" i="0" dirty="0" smtClean="0">
                <a:latin typeface="Segoe UI" pitchFamily="34" charset="0"/>
                <a:ea typeface="Segoe UI" pitchFamily="34" charset="0"/>
                <a:cs typeface="Segoe UI" pitchFamily="34" charset="0"/>
              </a:defRPr>
            </a:lvl1pPr>
          </a:lstStyle>
          <a:p>
            <a:pPr>
              <a:defRPr/>
            </a:pPr>
            <a:r>
              <a:rPr lang="en-US"/>
              <a:t>© Global Knowledge Training LLC</a:t>
            </a:r>
          </a:p>
        </p:txBody>
      </p:sp>
    </p:spTree>
    <p:extLst>
      <p:ext uri="{BB962C8B-B14F-4D97-AF65-F5344CB8AC3E}">
        <p14:creationId xmlns:p14="http://schemas.microsoft.com/office/powerpoint/2010/main" val="103387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7" name="Rectangle 3"/>
          <p:cNvSpPr>
            <a:spLocks noGrp="1" noChangeArrowheads="1"/>
          </p:cNvSpPr>
          <p:nvPr>
            <p:ph type="body" idx="1"/>
          </p:nvPr>
        </p:nvSpPr>
        <p:spPr/>
        <p:txBody>
          <a:bodyPr/>
          <a:lstStyle/>
          <a:p>
            <a:r>
              <a:rPr lang="en-US"/>
              <a:t>Discussion</a:t>
            </a:r>
          </a:p>
          <a:p>
            <a:pPr lvl="1"/>
            <a:r>
              <a:rPr lang="en-US"/>
              <a:t>Macros can be used to perform fairly complicated code generation in ways that templates can not.  Using macros allows universal application of a coding standard rule.  If the standard changes, only the macro need be updated.</a:t>
            </a:r>
          </a:p>
        </p:txBody>
      </p:sp>
      <p:sp>
        <p:nvSpPr>
          <p:cNvPr id="3" name="Slide Image Placeholder 2"/>
          <p:cNvSpPr>
            <a:spLocks noGrp="1" noRot="1" noChangeAspect="1"/>
          </p:cNvSpPr>
          <p:nvPr>
            <p:ph type="sldImg"/>
          </p:nvPr>
        </p:nvSpPr>
        <p:spPr>
          <a:xfrm>
            <a:off x="138113" y="265113"/>
            <a:ext cx="6583362" cy="4938712"/>
          </a:xfrm>
        </p:spPr>
      </p:sp>
      <p:sp>
        <p:nvSpPr>
          <p:cNvPr id="8" name="Footer Placeholder 8"/>
          <p:cNvSpPr>
            <a:spLocks noGrp="1"/>
          </p:cNvSpPr>
          <p:nvPr>
            <p:ph type="ftr" sz="quarter" idx="4"/>
          </p:nvPr>
        </p:nvSpPr>
        <p:spPr>
          <a:xfrm>
            <a:off x="0" y="8703861"/>
            <a:ext cx="2971800" cy="457200"/>
          </a:xfrm>
          <a:prstGeom prst="rect">
            <a:avLst/>
          </a:prstGeom>
        </p:spPr>
        <p:txBody>
          <a:bodyPr vert="horz" lIns="91440" tIns="45720" rIns="91440" bIns="45720" rtlCol="0" anchor="b"/>
          <a:lstStyle>
            <a:lvl1pPr algn="l">
              <a:spcBef>
                <a:spcPct val="50000"/>
              </a:spcBef>
              <a:defRPr sz="1000" b="0" i="0" dirty="0" smtClean="0">
                <a:latin typeface="Segoe UI" pitchFamily="34" charset="0"/>
                <a:ea typeface="Segoe UI" pitchFamily="34" charset="0"/>
                <a:cs typeface="Segoe UI" pitchFamily="34" charset="0"/>
              </a:defRPr>
            </a:lvl1pPr>
          </a:lstStyle>
          <a:p>
            <a:pPr>
              <a:defRPr/>
            </a:pPr>
            <a:r>
              <a:rPr lang="en-US"/>
              <a:t>© Global Knowledge Training LLC</a:t>
            </a:r>
          </a:p>
        </p:txBody>
      </p:sp>
    </p:spTree>
    <p:extLst>
      <p:ext uri="{BB962C8B-B14F-4D97-AF65-F5344CB8AC3E}">
        <p14:creationId xmlns:p14="http://schemas.microsoft.com/office/powerpoint/2010/main" val="1143022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2"/>
          <p:cNvSpPr>
            <a:spLocks noGrp="1" noChangeArrowheads="1"/>
          </p:cNvSpPr>
          <p:nvPr>
            <p:ph type="ctrTitle"/>
          </p:nvPr>
        </p:nvSpPr>
        <p:spPr>
          <a:xfrm>
            <a:off x="457200" y="2130425"/>
            <a:ext cx="8229600" cy="914400"/>
          </a:xfrm>
          <a:prstGeom prst="rect">
            <a:avLst/>
          </a:prstGeom>
        </p:spPr>
        <p:txBody>
          <a:bodyPr anchor="ctr" anchorCtr="0"/>
          <a:lstStyle>
            <a:lvl1pPr algn="l">
              <a:defRPr sz="4000" b="1">
                <a:solidFill>
                  <a:schemeClr val="tx1"/>
                </a:solidFill>
                <a:latin typeface="+mj-lt"/>
                <a:cs typeface="Arial" pitchFamily="34" charset="0"/>
              </a:defRPr>
            </a:lvl1pPr>
          </a:lstStyle>
          <a:p>
            <a:r>
              <a:rPr lang="en-US" dirty="0"/>
              <a:t>Click to edit Master title style</a:t>
            </a:r>
          </a:p>
        </p:txBody>
      </p:sp>
      <p:sp>
        <p:nvSpPr>
          <p:cNvPr id="12" name="Rectangle 3"/>
          <p:cNvSpPr>
            <a:spLocks noGrp="1" noChangeArrowheads="1"/>
          </p:cNvSpPr>
          <p:nvPr>
            <p:ph type="subTitle" idx="1"/>
          </p:nvPr>
        </p:nvSpPr>
        <p:spPr>
          <a:xfrm>
            <a:off x="457200" y="3048000"/>
            <a:ext cx="8229600" cy="914400"/>
          </a:xfrm>
          <a:prstGeom prst="rect">
            <a:avLst/>
          </a:prstGeom>
        </p:spPr>
        <p:txBody>
          <a:bodyPr anchor="ctr" anchorCtr="0"/>
          <a:lstStyle>
            <a:lvl1pPr marL="0" indent="0">
              <a:buFontTx/>
              <a:buNone/>
              <a:defRPr b="0">
                <a:solidFill>
                  <a:schemeClr val="tx1"/>
                </a:solidFill>
                <a:latin typeface="+mj-lt"/>
                <a:cs typeface="Arial" pitchFamily="34" charset="0"/>
              </a:defRPr>
            </a:lvl1pPr>
          </a:lstStyle>
          <a:p>
            <a:r>
              <a:rPr lang="en-US" dirty="0"/>
              <a:t>Click to edit Master subtitle style</a:t>
            </a:r>
          </a:p>
        </p:txBody>
      </p:sp>
    </p:spTree>
    <p:extLst>
      <p:ext uri="{BB962C8B-B14F-4D97-AF65-F5344CB8AC3E}">
        <p14:creationId xmlns:p14="http://schemas.microsoft.com/office/powerpoint/2010/main" val="100514279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6" name="Rectangle 5"/>
          <p:cNvSpPr/>
          <p:nvPr userDrawn="1"/>
        </p:nvSpPr>
        <p:spPr>
          <a:xfrm>
            <a:off x="578" y="-987"/>
            <a:ext cx="9144000" cy="548640"/>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2" name="Title 1"/>
          <p:cNvSpPr>
            <a:spLocks noGrp="1"/>
          </p:cNvSpPr>
          <p:nvPr>
            <p:ph type="title"/>
          </p:nvPr>
        </p:nvSpPr>
        <p:spPr>
          <a:xfrm>
            <a:off x="242587" y="88667"/>
            <a:ext cx="4559261" cy="369332"/>
          </a:xfrm>
          <a:prstGeom prst="rect">
            <a:avLst/>
          </a:prstGeom>
        </p:spPr>
        <p:txBody>
          <a:bodyPr wrap="none" tIns="0" bIns="0" anchor="ctr" anchorCtr="0">
            <a:spAutoFit/>
          </a:bodyPr>
          <a:lstStyle>
            <a:lvl1pPr algn="l">
              <a:defRPr sz="2400" b="1">
                <a:solidFill>
                  <a:schemeClr val="tx1"/>
                </a:solidFill>
                <a:latin typeface="+mj-lt"/>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242587" y="752649"/>
            <a:ext cx="8503920" cy="1371600"/>
          </a:xfrm>
          <a:prstGeom prst="rect">
            <a:avLst/>
          </a:prstGeom>
        </p:spPr>
        <p:txBody>
          <a:bodyPr/>
          <a:lstStyle>
            <a:lvl1pPr>
              <a:buClr>
                <a:srgbClr val="000000"/>
              </a:buClr>
              <a:defRPr sz="2400" b="0">
                <a:latin typeface="+mn-lt"/>
                <a:cs typeface="Arial" pitchFamily="34" charset="0"/>
              </a:defRPr>
            </a:lvl1pPr>
            <a:lvl2pPr>
              <a:buClr>
                <a:srgbClr val="000000"/>
              </a:buClr>
              <a:defRPr sz="2000" b="0">
                <a:latin typeface="+mn-lt"/>
                <a:cs typeface="Arial" pitchFamily="34" charset="0"/>
              </a:defRPr>
            </a:lvl2pPr>
            <a:lvl3pPr>
              <a:buClr>
                <a:srgbClr val="000000"/>
              </a:buClr>
              <a:defRPr sz="2000" b="0">
                <a:latin typeface="+mn-lt"/>
                <a:cs typeface="Arial" pitchFamily="34" charset="0"/>
              </a:defRPr>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p:txBody>
      </p:sp>
      <p:cxnSp>
        <p:nvCxnSpPr>
          <p:cNvPr id="8" name="Straight Connector 7"/>
          <p:cNvCxnSpPr/>
          <p:nvPr userDrawn="1"/>
        </p:nvCxnSpPr>
        <p:spPr>
          <a:xfrm>
            <a:off x="578" y="543596"/>
            <a:ext cx="9144000" cy="0"/>
          </a:xfrm>
          <a:prstGeom prst="line">
            <a:avLst/>
          </a:prstGeom>
          <a:ln w="5080">
            <a:solidFill>
              <a:schemeClr val="accent5"/>
            </a:solidFill>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222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5041541"/>
      </p:ext>
    </p:extLst>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Compilation</a:t>
            </a:r>
          </a:p>
        </p:txBody>
      </p:sp>
    </p:spTree>
    <p:extLst>
      <p:ext uri="{BB962C8B-B14F-4D97-AF65-F5344CB8AC3E}">
        <p14:creationId xmlns:p14="http://schemas.microsoft.com/office/powerpoint/2010/main" val="4231087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2"/>
          <p:cNvSpPr>
            <a:spLocks noChangeShapeType="1"/>
          </p:cNvSpPr>
          <p:nvPr/>
        </p:nvSpPr>
        <p:spPr bwMode="blackWhite">
          <a:xfrm rot="5400000">
            <a:off x="4161737" y="4427918"/>
            <a:ext cx="711791" cy="0"/>
          </a:xfrm>
          <a:prstGeom prst="line">
            <a:avLst/>
          </a:prstGeom>
          <a:noFill/>
          <a:ln w="12700">
            <a:solidFill>
              <a:schemeClr val="tx1"/>
            </a:solidFill>
            <a:round/>
            <a:headEnd type="non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sz="1674"/>
          </a:p>
        </p:txBody>
      </p:sp>
      <p:sp>
        <p:nvSpPr>
          <p:cNvPr id="22531" name="Line 3"/>
          <p:cNvSpPr>
            <a:spLocks noChangeShapeType="1"/>
          </p:cNvSpPr>
          <p:nvPr/>
        </p:nvSpPr>
        <p:spPr bwMode="blackWhite">
          <a:xfrm rot="5400000">
            <a:off x="4900848" y="3812853"/>
            <a:ext cx="702930" cy="1200593"/>
          </a:xfrm>
          <a:prstGeom prst="line">
            <a:avLst/>
          </a:prstGeom>
          <a:noFill/>
          <a:ln w="12700">
            <a:solidFill>
              <a:schemeClr val="tx1"/>
            </a:solidFill>
            <a:round/>
            <a:headEnd type="non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sz="1674"/>
          </a:p>
        </p:txBody>
      </p:sp>
      <p:sp>
        <p:nvSpPr>
          <p:cNvPr id="22532" name="Line 4"/>
          <p:cNvSpPr>
            <a:spLocks noChangeShapeType="1"/>
          </p:cNvSpPr>
          <p:nvPr/>
        </p:nvSpPr>
        <p:spPr bwMode="blackWhite">
          <a:xfrm rot="16200000" flipH="1">
            <a:off x="3396783" y="3769290"/>
            <a:ext cx="735419" cy="1252279"/>
          </a:xfrm>
          <a:prstGeom prst="line">
            <a:avLst/>
          </a:prstGeom>
          <a:noFill/>
          <a:ln w="12700">
            <a:solidFill>
              <a:schemeClr val="tx1"/>
            </a:solidFill>
            <a:round/>
            <a:headEnd type="non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sz="1674"/>
          </a:p>
        </p:txBody>
      </p:sp>
      <p:sp>
        <p:nvSpPr>
          <p:cNvPr id="22533" name="Line 5"/>
          <p:cNvSpPr>
            <a:spLocks noChangeShapeType="1"/>
          </p:cNvSpPr>
          <p:nvPr/>
        </p:nvSpPr>
        <p:spPr bwMode="blackWhite">
          <a:xfrm rot="5400000">
            <a:off x="4152877" y="3445883"/>
            <a:ext cx="738372" cy="0"/>
          </a:xfrm>
          <a:prstGeom prst="line">
            <a:avLst/>
          </a:prstGeom>
          <a:noFill/>
          <a:ln w="12700">
            <a:solidFill>
              <a:schemeClr val="tx1"/>
            </a:solidFill>
            <a:round/>
            <a:headEnd type="non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sz="1674"/>
          </a:p>
        </p:txBody>
      </p:sp>
      <p:sp>
        <p:nvSpPr>
          <p:cNvPr id="22534" name="Line 6"/>
          <p:cNvSpPr>
            <a:spLocks noChangeShapeType="1"/>
          </p:cNvSpPr>
          <p:nvPr/>
        </p:nvSpPr>
        <p:spPr bwMode="blackWhite">
          <a:xfrm rot="5400000">
            <a:off x="5511482" y="3445883"/>
            <a:ext cx="738372" cy="0"/>
          </a:xfrm>
          <a:prstGeom prst="line">
            <a:avLst/>
          </a:prstGeom>
          <a:noFill/>
          <a:ln w="12700">
            <a:solidFill>
              <a:schemeClr val="tx1"/>
            </a:solidFill>
            <a:round/>
            <a:headEnd type="non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sz="1674"/>
          </a:p>
        </p:txBody>
      </p:sp>
      <p:sp>
        <p:nvSpPr>
          <p:cNvPr id="22535" name="Line 7"/>
          <p:cNvSpPr>
            <a:spLocks noChangeShapeType="1"/>
          </p:cNvSpPr>
          <p:nvPr/>
        </p:nvSpPr>
        <p:spPr bwMode="blackWhite">
          <a:xfrm rot="5400000">
            <a:off x="2761784" y="3445883"/>
            <a:ext cx="738372" cy="0"/>
          </a:xfrm>
          <a:prstGeom prst="line">
            <a:avLst/>
          </a:prstGeom>
          <a:noFill/>
          <a:ln w="12700">
            <a:solidFill>
              <a:schemeClr val="tx1"/>
            </a:solidFill>
            <a:round/>
            <a:headEnd type="non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sz="1674"/>
          </a:p>
        </p:txBody>
      </p:sp>
      <p:sp>
        <p:nvSpPr>
          <p:cNvPr id="22536" name="Rectangle 8"/>
          <p:cNvSpPr>
            <a:spLocks noGrp="1" noChangeArrowheads="1"/>
          </p:cNvSpPr>
          <p:nvPr>
            <p:ph type="title"/>
          </p:nvPr>
        </p:nvSpPr>
        <p:spPr>
          <a:xfrm>
            <a:off x="242587" y="88667"/>
            <a:ext cx="1960793" cy="369332"/>
          </a:xfrm>
        </p:spPr>
        <p:txBody>
          <a:bodyPr/>
          <a:lstStyle/>
          <a:p>
            <a:r>
              <a:rPr lang="en-US" dirty="0"/>
              <a:t>Compilation</a:t>
            </a:r>
          </a:p>
        </p:txBody>
      </p:sp>
      <p:sp>
        <p:nvSpPr>
          <p:cNvPr id="22537" name="Rectangle 9"/>
          <p:cNvSpPr>
            <a:spLocks noGrp="1" noChangeArrowheads="1"/>
          </p:cNvSpPr>
          <p:nvPr>
            <p:ph type="body" idx="1"/>
          </p:nvPr>
        </p:nvSpPr>
        <p:spPr/>
        <p:txBody>
          <a:bodyPr/>
          <a:lstStyle/>
          <a:p>
            <a:r>
              <a:rPr lang="en-US"/>
              <a:t>Code typically divided into many files</a:t>
            </a:r>
          </a:p>
          <a:p>
            <a:pPr lvl="1"/>
            <a:r>
              <a:rPr lang="en-US"/>
              <a:t>related code put into same file</a:t>
            </a:r>
          </a:p>
          <a:p>
            <a:r>
              <a:rPr lang="en-US"/>
              <a:t>Source files compiled to get object files</a:t>
            </a:r>
          </a:p>
          <a:p>
            <a:pPr lvl="1"/>
            <a:r>
              <a:rPr lang="en-US"/>
              <a:t>object files linked to produce executable</a:t>
            </a:r>
          </a:p>
        </p:txBody>
      </p:sp>
      <p:sp>
        <p:nvSpPr>
          <p:cNvPr id="22538" name="AutoShape 10"/>
          <p:cNvSpPr>
            <a:spLocks noChangeArrowheads="1"/>
          </p:cNvSpPr>
          <p:nvPr/>
        </p:nvSpPr>
        <p:spPr bwMode="blackWhite">
          <a:xfrm>
            <a:off x="2612633" y="2951434"/>
            <a:ext cx="1090657" cy="374571"/>
          </a:xfrm>
          <a:prstGeom prst="roundRect">
            <a:avLst>
              <a:gd name="adj" fmla="val 16667"/>
            </a:avLst>
          </a:prstGeom>
          <a:solidFill>
            <a:schemeClr val="bg1"/>
          </a:solidFill>
          <a:ln w="12700">
            <a:noFill/>
            <a:round/>
            <a:headEnd type="none" w="sm" len="sm"/>
            <a:tailEnd type="none" w="sm" len="sm"/>
          </a:ln>
        </p:spPr>
        <p:txBody>
          <a:bodyPr wrap="none" anchor="ctr">
            <a:spAutoFit/>
          </a:bodyPr>
          <a:lstStyle>
            <a:lvl1pPr marL="9525" indent="-9525"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1pPr>
            <a:lvl2pPr marL="742950" indent="-28575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2pPr>
            <a:lvl3pPr marL="11430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3pPr>
            <a:lvl4pPr marL="16002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4pPr>
            <a:lvl5pPr marL="20574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5pPr>
            <a:lvl6pPr marL="25146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6pPr>
            <a:lvl7pPr marL="29718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7pPr>
            <a:lvl8pPr marL="34290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8pPr>
            <a:lvl9pPr marL="38862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9pPr>
          </a:lstStyle>
          <a:p>
            <a:pPr>
              <a:spcAft>
                <a:spcPct val="10000"/>
              </a:spcAft>
            </a:pPr>
            <a:r>
              <a:rPr lang="en-US" sz="1600" b="0">
                <a:latin typeface="+mn-lt"/>
              </a:rPr>
              <a:t>Stock.cpp</a:t>
            </a:r>
          </a:p>
        </p:txBody>
      </p:sp>
      <p:sp>
        <p:nvSpPr>
          <p:cNvPr id="22539" name="AutoShape 11"/>
          <p:cNvSpPr>
            <a:spLocks noChangeArrowheads="1"/>
          </p:cNvSpPr>
          <p:nvPr/>
        </p:nvSpPr>
        <p:spPr bwMode="blackWhite">
          <a:xfrm>
            <a:off x="3912167" y="2951434"/>
            <a:ext cx="1332044" cy="374571"/>
          </a:xfrm>
          <a:prstGeom prst="roundRect">
            <a:avLst>
              <a:gd name="adj" fmla="val 16667"/>
            </a:avLst>
          </a:prstGeom>
          <a:solidFill>
            <a:schemeClr val="bg1"/>
          </a:solidFill>
          <a:ln w="12700">
            <a:noFill/>
            <a:round/>
            <a:headEnd type="none" w="sm" len="sm"/>
            <a:tailEnd type="none" w="sm" len="sm"/>
          </a:ln>
        </p:spPr>
        <p:txBody>
          <a:bodyPr wrap="none" anchor="ctr">
            <a:spAutoFit/>
          </a:bodyPr>
          <a:lstStyle>
            <a:lvl1pPr marL="9525" indent="-9525"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1pPr>
            <a:lvl2pPr marL="742950" indent="-28575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2pPr>
            <a:lvl3pPr marL="11430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3pPr>
            <a:lvl4pPr marL="16002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4pPr>
            <a:lvl5pPr marL="20574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5pPr>
            <a:lvl6pPr marL="25146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6pPr>
            <a:lvl7pPr marL="29718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7pPr>
            <a:lvl8pPr marL="34290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8pPr>
            <a:lvl9pPr marL="38862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9pPr>
          </a:lstStyle>
          <a:p>
            <a:pPr>
              <a:spcAft>
                <a:spcPct val="10000"/>
              </a:spcAft>
            </a:pPr>
            <a:r>
              <a:rPr lang="en-US" sz="1600" b="0">
                <a:latin typeface="+mn-lt"/>
              </a:rPr>
              <a:t>Account.cpp</a:t>
            </a:r>
          </a:p>
        </p:txBody>
      </p:sp>
      <p:sp>
        <p:nvSpPr>
          <p:cNvPr id="22540" name="AutoShape 12"/>
          <p:cNvSpPr>
            <a:spLocks noChangeArrowheads="1"/>
          </p:cNvSpPr>
          <p:nvPr/>
        </p:nvSpPr>
        <p:spPr bwMode="blackWhite">
          <a:xfrm>
            <a:off x="5381528" y="2951434"/>
            <a:ext cx="1047770" cy="374571"/>
          </a:xfrm>
          <a:prstGeom prst="roundRect">
            <a:avLst>
              <a:gd name="adj" fmla="val 16667"/>
            </a:avLst>
          </a:prstGeom>
          <a:solidFill>
            <a:schemeClr val="bg1"/>
          </a:solidFill>
          <a:ln w="12700">
            <a:noFill/>
            <a:round/>
            <a:headEnd type="none" w="sm" len="sm"/>
            <a:tailEnd type="none" w="sm" len="sm"/>
          </a:ln>
        </p:spPr>
        <p:txBody>
          <a:bodyPr wrap="none" anchor="ctr">
            <a:spAutoFit/>
          </a:bodyPr>
          <a:lstStyle>
            <a:lvl1pPr marL="9525" indent="-9525"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1pPr>
            <a:lvl2pPr marL="742950" indent="-28575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2pPr>
            <a:lvl3pPr marL="11430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3pPr>
            <a:lvl4pPr marL="16002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4pPr>
            <a:lvl5pPr marL="20574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5pPr>
            <a:lvl6pPr marL="25146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6pPr>
            <a:lvl7pPr marL="29718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7pPr>
            <a:lvl8pPr marL="34290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8pPr>
            <a:lvl9pPr marL="38862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9pPr>
          </a:lstStyle>
          <a:p>
            <a:pPr>
              <a:spcAft>
                <a:spcPct val="10000"/>
              </a:spcAft>
            </a:pPr>
            <a:r>
              <a:rPr lang="en-US" sz="1600" b="0">
                <a:latin typeface="+mn-lt"/>
              </a:rPr>
              <a:t>Main.cpp</a:t>
            </a:r>
          </a:p>
        </p:txBody>
      </p:sp>
      <p:sp>
        <p:nvSpPr>
          <p:cNvPr id="22541" name="AutoShape 13"/>
          <p:cNvSpPr>
            <a:spLocks noChangeArrowheads="1"/>
          </p:cNvSpPr>
          <p:nvPr/>
        </p:nvSpPr>
        <p:spPr bwMode="blackWhite">
          <a:xfrm>
            <a:off x="2645121" y="3856679"/>
            <a:ext cx="1044471" cy="374571"/>
          </a:xfrm>
          <a:prstGeom prst="roundRect">
            <a:avLst>
              <a:gd name="adj" fmla="val 16667"/>
            </a:avLst>
          </a:prstGeom>
          <a:solidFill>
            <a:schemeClr val="bg1"/>
          </a:solidFill>
          <a:ln w="12700">
            <a:noFill/>
            <a:round/>
            <a:headEnd type="none" w="sm" len="sm"/>
            <a:tailEnd type="none" w="sm" len="sm"/>
          </a:ln>
        </p:spPr>
        <p:txBody>
          <a:bodyPr wrap="none" anchor="ctr">
            <a:spAutoFit/>
          </a:bodyPr>
          <a:lstStyle>
            <a:lvl1pPr marL="9525" indent="-9525"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1pPr>
            <a:lvl2pPr marL="742950" indent="-28575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2pPr>
            <a:lvl3pPr marL="11430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3pPr>
            <a:lvl4pPr marL="16002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4pPr>
            <a:lvl5pPr marL="20574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5pPr>
            <a:lvl6pPr marL="25146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6pPr>
            <a:lvl7pPr marL="29718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7pPr>
            <a:lvl8pPr marL="34290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8pPr>
            <a:lvl9pPr marL="38862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9pPr>
          </a:lstStyle>
          <a:p>
            <a:pPr>
              <a:spcAft>
                <a:spcPct val="10000"/>
              </a:spcAft>
            </a:pPr>
            <a:r>
              <a:rPr lang="en-US" sz="1600" b="0">
                <a:latin typeface="+mn-lt"/>
              </a:rPr>
              <a:t>Stock.obj</a:t>
            </a:r>
          </a:p>
        </p:txBody>
      </p:sp>
      <p:sp>
        <p:nvSpPr>
          <p:cNvPr id="22542" name="AutoShape 14"/>
          <p:cNvSpPr>
            <a:spLocks noChangeArrowheads="1"/>
          </p:cNvSpPr>
          <p:nvPr/>
        </p:nvSpPr>
        <p:spPr bwMode="blackWhite">
          <a:xfrm>
            <a:off x="3912168" y="3856679"/>
            <a:ext cx="1286292" cy="374571"/>
          </a:xfrm>
          <a:prstGeom prst="roundRect">
            <a:avLst>
              <a:gd name="adj" fmla="val 16667"/>
            </a:avLst>
          </a:prstGeom>
          <a:solidFill>
            <a:schemeClr val="bg1"/>
          </a:solidFill>
          <a:ln w="12700">
            <a:noFill/>
            <a:round/>
            <a:headEnd type="none" w="sm" len="sm"/>
            <a:tailEnd type="none" w="sm" len="sm"/>
          </a:ln>
        </p:spPr>
        <p:txBody>
          <a:bodyPr wrap="none" anchor="ctr">
            <a:spAutoFit/>
          </a:bodyPr>
          <a:lstStyle>
            <a:lvl1pPr marL="9525" indent="-9525"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1pPr>
            <a:lvl2pPr marL="742950" indent="-28575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2pPr>
            <a:lvl3pPr marL="11430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3pPr>
            <a:lvl4pPr marL="16002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4pPr>
            <a:lvl5pPr marL="20574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5pPr>
            <a:lvl6pPr marL="25146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6pPr>
            <a:lvl7pPr marL="29718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7pPr>
            <a:lvl8pPr marL="34290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8pPr>
            <a:lvl9pPr marL="38862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9pPr>
          </a:lstStyle>
          <a:p>
            <a:pPr>
              <a:spcAft>
                <a:spcPct val="10000"/>
              </a:spcAft>
            </a:pPr>
            <a:r>
              <a:rPr lang="en-US" sz="1600" b="0">
                <a:latin typeface="+mn-lt"/>
              </a:rPr>
              <a:t>Account.obj</a:t>
            </a:r>
          </a:p>
        </p:txBody>
      </p:sp>
      <p:sp>
        <p:nvSpPr>
          <p:cNvPr id="22543" name="AutoShape 15"/>
          <p:cNvSpPr>
            <a:spLocks noChangeArrowheads="1"/>
          </p:cNvSpPr>
          <p:nvPr/>
        </p:nvSpPr>
        <p:spPr bwMode="blackWhite">
          <a:xfrm>
            <a:off x="5414017" y="3856679"/>
            <a:ext cx="1001584" cy="374571"/>
          </a:xfrm>
          <a:prstGeom prst="roundRect">
            <a:avLst>
              <a:gd name="adj" fmla="val 16667"/>
            </a:avLst>
          </a:prstGeom>
          <a:solidFill>
            <a:schemeClr val="bg1"/>
          </a:solidFill>
          <a:ln w="12700">
            <a:noFill/>
            <a:round/>
            <a:headEnd type="none" w="sm" len="sm"/>
            <a:tailEnd type="none" w="sm" len="sm"/>
          </a:ln>
        </p:spPr>
        <p:txBody>
          <a:bodyPr wrap="none" anchor="ctr">
            <a:spAutoFit/>
          </a:bodyPr>
          <a:lstStyle>
            <a:lvl1pPr marL="9525" indent="-9525"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1pPr>
            <a:lvl2pPr marL="742950" indent="-28575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2pPr>
            <a:lvl3pPr marL="11430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3pPr>
            <a:lvl4pPr marL="16002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4pPr>
            <a:lvl5pPr marL="20574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5pPr>
            <a:lvl6pPr marL="25146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6pPr>
            <a:lvl7pPr marL="29718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7pPr>
            <a:lvl8pPr marL="34290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8pPr>
            <a:lvl9pPr marL="38862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9pPr>
          </a:lstStyle>
          <a:p>
            <a:pPr>
              <a:spcAft>
                <a:spcPct val="10000"/>
              </a:spcAft>
            </a:pPr>
            <a:r>
              <a:rPr lang="en-US" sz="1600" b="0">
                <a:latin typeface="+mn-lt"/>
              </a:rPr>
              <a:t>Main.obj</a:t>
            </a:r>
          </a:p>
        </p:txBody>
      </p:sp>
      <p:sp>
        <p:nvSpPr>
          <p:cNvPr id="22544" name="AutoShape 16"/>
          <p:cNvSpPr>
            <a:spLocks noChangeArrowheads="1"/>
          </p:cNvSpPr>
          <p:nvPr/>
        </p:nvSpPr>
        <p:spPr bwMode="blackWhite">
          <a:xfrm>
            <a:off x="3984528" y="4844620"/>
            <a:ext cx="1097651" cy="374571"/>
          </a:xfrm>
          <a:prstGeom prst="roundRect">
            <a:avLst>
              <a:gd name="adj" fmla="val 16667"/>
            </a:avLst>
          </a:prstGeom>
          <a:solidFill>
            <a:schemeClr val="bg1"/>
          </a:solidFill>
          <a:ln w="12700">
            <a:noFill/>
            <a:round/>
            <a:headEnd type="none" w="sm" len="sm"/>
            <a:tailEnd type="none" w="sm" len="sm"/>
          </a:ln>
        </p:spPr>
        <p:txBody>
          <a:bodyPr wrap="none" anchor="ctr">
            <a:spAutoFit/>
          </a:bodyPr>
          <a:lstStyle>
            <a:lvl1pPr marL="9525" indent="-9525"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1pPr>
            <a:lvl2pPr marL="742950" indent="-28575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2pPr>
            <a:lvl3pPr marL="11430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3pPr>
            <a:lvl4pPr marL="16002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4pPr>
            <a:lvl5pPr marL="20574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5pPr>
            <a:lvl6pPr marL="25146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6pPr>
            <a:lvl7pPr marL="29718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7pPr>
            <a:lvl8pPr marL="34290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8pPr>
            <a:lvl9pPr marL="38862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9pPr>
          </a:lstStyle>
          <a:p>
            <a:pPr>
              <a:spcAft>
                <a:spcPct val="10000"/>
              </a:spcAft>
            </a:pPr>
            <a:r>
              <a:rPr lang="en-US" sz="1600" b="0">
                <a:latin typeface="+mn-lt"/>
              </a:rPr>
              <a:t>Invest.exe</a:t>
            </a:r>
          </a:p>
        </p:txBody>
      </p:sp>
    </p:spTree>
    <p:extLst>
      <p:ext uri="{BB962C8B-B14F-4D97-AF65-F5344CB8AC3E}">
        <p14:creationId xmlns:p14="http://schemas.microsoft.com/office/powerpoint/2010/main" val="65514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6"/>
          <p:cNvSpPr>
            <a:spLocks noGrp="1" noChangeArrowheads="1"/>
          </p:cNvSpPr>
          <p:nvPr>
            <p:ph type="title"/>
          </p:nvPr>
        </p:nvSpPr>
        <p:spPr>
          <a:xfrm>
            <a:off x="242587" y="88667"/>
            <a:ext cx="3266215" cy="369332"/>
          </a:xfrm>
        </p:spPr>
        <p:txBody>
          <a:bodyPr/>
          <a:lstStyle/>
          <a:p>
            <a:r>
              <a:rPr lang="en-US" dirty="0"/>
              <a:t>Separate compilation</a:t>
            </a:r>
          </a:p>
        </p:txBody>
      </p:sp>
      <p:sp>
        <p:nvSpPr>
          <p:cNvPr id="23559" name="Rectangle 7"/>
          <p:cNvSpPr>
            <a:spLocks noGrp="1" noChangeArrowheads="1"/>
          </p:cNvSpPr>
          <p:nvPr>
            <p:ph type="body" idx="1"/>
          </p:nvPr>
        </p:nvSpPr>
        <p:spPr/>
        <p:txBody>
          <a:bodyPr/>
          <a:lstStyle/>
          <a:p>
            <a:r>
              <a:rPr lang="en-US"/>
              <a:t>Files can be compiled separately</a:t>
            </a:r>
          </a:p>
          <a:p>
            <a:pPr lvl="1"/>
            <a:r>
              <a:rPr lang="en-US"/>
              <a:t>only recompile modified files</a:t>
            </a:r>
          </a:p>
        </p:txBody>
      </p:sp>
      <p:sp>
        <p:nvSpPr>
          <p:cNvPr id="15" name="Line 2"/>
          <p:cNvSpPr>
            <a:spLocks noChangeShapeType="1"/>
          </p:cNvSpPr>
          <p:nvPr/>
        </p:nvSpPr>
        <p:spPr bwMode="blackWhite">
          <a:xfrm rot="5400000">
            <a:off x="4161737" y="4427918"/>
            <a:ext cx="711791" cy="0"/>
          </a:xfrm>
          <a:prstGeom prst="line">
            <a:avLst/>
          </a:prstGeom>
          <a:noFill/>
          <a:ln w="12700">
            <a:solidFill>
              <a:schemeClr val="tx1"/>
            </a:solidFill>
            <a:round/>
            <a:headEnd type="non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sz="1674"/>
          </a:p>
        </p:txBody>
      </p:sp>
      <p:sp>
        <p:nvSpPr>
          <p:cNvPr id="16" name="Line 3"/>
          <p:cNvSpPr>
            <a:spLocks noChangeShapeType="1"/>
          </p:cNvSpPr>
          <p:nvPr/>
        </p:nvSpPr>
        <p:spPr bwMode="blackWhite">
          <a:xfrm rot="5400000">
            <a:off x="4900848" y="3812853"/>
            <a:ext cx="702930" cy="1200593"/>
          </a:xfrm>
          <a:prstGeom prst="line">
            <a:avLst/>
          </a:prstGeom>
          <a:noFill/>
          <a:ln w="12700">
            <a:solidFill>
              <a:schemeClr val="tx1"/>
            </a:solidFill>
            <a:round/>
            <a:headEnd type="non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sz="1674"/>
          </a:p>
        </p:txBody>
      </p:sp>
      <p:sp>
        <p:nvSpPr>
          <p:cNvPr id="17" name="Line 4"/>
          <p:cNvSpPr>
            <a:spLocks noChangeShapeType="1"/>
          </p:cNvSpPr>
          <p:nvPr/>
        </p:nvSpPr>
        <p:spPr bwMode="blackWhite">
          <a:xfrm rot="16200000" flipH="1">
            <a:off x="3396783" y="3769290"/>
            <a:ext cx="735419" cy="1252279"/>
          </a:xfrm>
          <a:prstGeom prst="line">
            <a:avLst/>
          </a:prstGeom>
          <a:noFill/>
          <a:ln w="12700">
            <a:solidFill>
              <a:schemeClr val="tx1"/>
            </a:solidFill>
            <a:round/>
            <a:headEnd type="non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sz="1674"/>
          </a:p>
        </p:txBody>
      </p:sp>
      <p:sp>
        <p:nvSpPr>
          <p:cNvPr id="20" name="Line 7"/>
          <p:cNvSpPr>
            <a:spLocks noChangeShapeType="1"/>
          </p:cNvSpPr>
          <p:nvPr/>
        </p:nvSpPr>
        <p:spPr bwMode="blackWhite">
          <a:xfrm rot="5400000">
            <a:off x="2761784" y="3445883"/>
            <a:ext cx="738372" cy="0"/>
          </a:xfrm>
          <a:prstGeom prst="line">
            <a:avLst/>
          </a:prstGeom>
          <a:noFill/>
          <a:ln w="12700">
            <a:solidFill>
              <a:schemeClr val="tx1"/>
            </a:solidFill>
            <a:round/>
            <a:headEnd type="non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sz="1674"/>
          </a:p>
        </p:txBody>
      </p:sp>
      <p:sp>
        <p:nvSpPr>
          <p:cNvPr id="21" name="AutoShape 10"/>
          <p:cNvSpPr>
            <a:spLocks noChangeArrowheads="1"/>
          </p:cNvSpPr>
          <p:nvPr/>
        </p:nvSpPr>
        <p:spPr bwMode="blackWhite">
          <a:xfrm>
            <a:off x="2612633" y="2951434"/>
            <a:ext cx="1090657" cy="374571"/>
          </a:xfrm>
          <a:prstGeom prst="roundRect">
            <a:avLst>
              <a:gd name="adj" fmla="val 16667"/>
            </a:avLst>
          </a:prstGeom>
          <a:solidFill>
            <a:schemeClr val="bg1"/>
          </a:solidFill>
          <a:ln w="12700">
            <a:noFill/>
            <a:round/>
            <a:headEnd type="none" w="sm" len="sm"/>
            <a:tailEnd type="none" w="sm" len="sm"/>
          </a:ln>
        </p:spPr>
        <p:txBody>
          <a:bodyPr wrap="none" anchor="ctr">
            <a:spAutoFit/>
          </a:bodyPr>
          <a:lstStyle>
            <a:lvl1pPr marL="9525" indent="-9525"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1pPr>
            <a:lvl2pPr marL="742950" indent="-28575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2pPr>
            <a:lvl3pPr marL="11430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3pPr>
            <a:lvl4pPr marL="16002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4pPr>
            <a:lvl5pPr marL="20574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5pPr>
            <a:lvl6pPr marL="25146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6pPr>
            <a:lvl7pPr marL="29718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7pPr>
            <a:lvl8pPr marL="34290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8pPr>
            <a:lvl9pPr marL="38862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9pPr>
          </a:lstStyle>
          <a:p>
            <a:pPr>
              <a:spcAft>
                <a:spcPct val="10000"/>
              </a:spcAft>
            </a:pPr>
            <a:r>
              <a:rPr lang="en-US" sz="1600" b="0">
                <a:latin typeface="+mn-lt"/>
              </a:rPr>
              <a:t>Stock.cpp</a:t>
            </a:r>
          </a:p>
        </p:txBody>
      </p:sp>
      <p:sp>
        <p:nvSpPr>
          <p:cNvPr id="24" name="AutoShape 13"/>
          <p:cNvSpPr>
            <a:spLocks noChangeArrowheads="1"/>
          </p:cNvSpPr>
          <p:nvPr/>
        </p:nvSpPr>
        <p:spPr bwMode="blackWhite">
          <a:xfrm>
            <a:off x="2645121" y="3856679"/>
            <a:ext cx="1044471" cy="374571"/>
          </a:xfrm>
          <a:prstGeom prst="roundRect">
            <a:avLst>
              <a:gd name="adj" fmla="val 16667"/>
            </a:avLst>
          </a:prstGeom>
          <a:solidFill>
            <a:schemeClr val="bg1"/>
          </a:solidFill>
          <a:ln w="12700">
            <a:noFill/>
            <a:round/>
            <a:headEnd type="none" w="sm" len="sm"/>
            <a:tailEnd type="none" w="sm" len="sm"/>
          </a:ln>
        </p:spPr>
        <p:txBody>
          <a:bodyPr wrap="none" anchor="ctr">
            <a:spAutoFit/>
          </a:bodyPr>
          <a:lstStyle>
            <a:lvl1pPr marL="9525" indent="-9525"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1pPr>
            <a:lvl2pPr marL="742950" indent="-28575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2pPr>
            <a:lvl3pPr marL="11430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3pPr>
            <a:lvl4pPr marL="16002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4pPr>
            <a:lvl5pPr marL="20574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5pPr>
            <a:lvl6pPr marL="25146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6pPr>
            <a:lvl7pPr marL="29718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7pPr>
            <a:lvl8pPr marL="34290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8pPr>
            <a:lvl9pPr marL="38862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9pPr>
          </a:lstStyle>
          <a:p>
            <a:pPr>
              <a:spcAft>
                <a:spcPct val="10000"/>
              </a:spcAft>
            </a:pPr>
            <a:r>
              <a:rPr lang="en-US" sz="1600" b="0">
                <a:latin typeface="+mn-lt"/>
              </a:rPr>
              <a:t>Stock.obj</a:t>
            </a:r>
          </a:p>
        </p:txBody>
      </p:sp>
      <p:sp>
        <p:nvSpPr>
          <p:cNvPr id="25" name="AutoShape 14"/>
          <p:cNvSpPr>
            <a:spLocks noChangeArrowheads="1"/>
          </p:cNvSpPr>
          <p:nvPr/>
        </p:nvSpPr>
        <p:spPr bwMode="blackWhite">
          <a:xfrm>
            <a:off x="3912168" y="3856679"/>
            <a:ext cx="1286292" cy="374571"/>
          </a:xfrm>
          <a:prstGeom prst="roundRect">
            <a:avLst>
              <a:gd name="adj" fmla="val 16667"/>
            </a:avLst>
          </a:prstGeom>
          <a:solidFill>
            <a:schemeClr val="bg1"/>
          </a:solidFill>
          <a:ln w="12700">
            <a:noFill/>
            <a:round/>
            <a:headEnd type="none" w="sm" len="sm"/>
            <a:tailEnd type="none" w="sm" len="sm"/>
          </a:ln>
        </p:spPr>
        <p:txBody>
          <a:bodyPr wrap="none" anchor="ctr">
            <a:spAutoFit/>
          </a:bodyPr>
          <a:lstStyle>
            <a:lvl1pPr marL="9525" indent="-9525"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1pPr>
            <a:lvl2pPr marL="742950" indent="-28575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2pPr>
            <a:lvl3pPr marL="11430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3pPr>
            <a:lvl4pPr marL="16002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4pPr>
            <a:lvl5pPr marL="20574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5pPr>
            <a:lvl6pPr marL="25146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6pPr>
            <a:lvl7pPr marL="29718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7pPr>
            <a:lvl8pPr marL="34290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8pPr>
            <a:lvl9pPr marL="38862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9pPr>
          </a:lstStyle>
          <a:p>
            <a:pPr>
              <a:spcAft>
                <a:spcPct val="10000"/>
              </a:spcAft>
            </a:pPr>
            <a:r>
              <a:rPr lang="en-US" sz="1600" b="0">
                <a:latin typeface="+mn-lt"/>
              </a:rPr>
              <a:t>Account.obj</a:t>
            </a:r>
          </a:p>
        </p:txBody>
      </p:sp>
      <p:sp>
        <p:nvSpPr>
          <p:cNvPr id="26" name="AutoShape 15"/>
          <p:cNvSpPr>
            <a:spLocks noChangeArrowheads="1"/>
          </p:cNvSpPr>
          <p:nvPr/>
        </p:nvSpPr>
        <p:spPr bwMode="blackWhite">
          <a:xfrm>
            <a:off x="5414017" y="3856679"/>
            <a:ext cx="1001584" cy="374571"/>
          </a:xfrm>
          <a:prstGeom prst="roundRect">
            <a:avLst>
              <a:gd name="adj" fmla="val 16667"/>
            </a:avLst>
          </a:prstGeom>
          <a:solidFill>
            <a:schemeClr val="bg1"/>
          </a:solidFill>
          <a:ln w="12700">
            <a:noFill/>
            <a:round/>
            <a:headEnd type="none" w="sm" len="sm"/>
            <a:tailEnd type="none" w="sm" len="sm"/>
          </a:ln>
        </p:spPr>
        <p:txBody>
          <a:bodyPr wrap="none" anchor="ctr">
            <a:spAutoFit/>
          </a:bodyPr>
          <a:lstStyle>
            <a:lvl1pPr marL="9525" indent="-9525"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1pPr>
            <a:lvl2pPr marL="742950" indent="-28575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2pPr>
            <a:lvl3pPr marL="11430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3pPr>
            <a:lvl4pPr marL="16002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4pPr>
            <a:lvl5pPr marL="20574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5pPr>
            <a:lvl6pPr marL="25146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6pPr>
            <a:lvl7pPr marL="29718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7pPr>
            <a:lvl8pPr marL="34290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8pPr>
            <a:lvl9pPr marL="38862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9pPr>
          </a:lstStyle>
          <a:p>
            <a:pPr>
              <a:spcAft>
                <a:spcPct val="10000"/>
              </a:spcAft>
            </a:pPr>
            <a:r>
              <a:rPr lang="en-US" sz="1600" b="0">
                <a:latin typeface="+mn-lt"/>
              </a:rPr>
              <a:t>Main.obj</a:t>
            </a:r>
          </a:p>
        </p:txBody>
      </p:sp>
      <p:sp>
        <p:nvSpPr>
          <p:cNvPr id="27" name="AutoShape 16"/>
          <p:cNvSpPr>
            <a:spLocks noChangeArrowheads="1"/>
          </p:cNvSpPr>
          <p:nvPr/>
        </p:nvSpPr>
        <p:spPr bwMode="blackWhite">
          <a:xfrm>
            <a:off x="3984528" y="4844620"/>
            <a:ext cx="1097651" cy="374571"/>
          </a:xfrm>
          <a:prstGeom prst="roundRect">
            <a:avLst>
              <a:gd name="adj" fmla="val 16667"/>
            </a:avLst>
          </a:prstGeom>
          <a:solidFill>
            <a:schemeClr val="bg1"/>
          </a:solidFill>
          <a:ln w="12700">
            <a:noFill/>
            <a:round/>
            <a:headEnd type="none" w="sm" len="sm"/>
            <a:tailEnd type="none" w="sm" len="sm"/>
          </a:ln>
        </p:spPr>
        <p:txBody>
          <a:bodyPr wrap="none" anchor="ctr">
            <a:spAutoFit/>
          </a:bodyPr>
          <a:lstStyle>
            <a:lvl1pPr marL="9525" indent="-9525"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1pPr>
            <a:lvl2pPr marL="742950" indent="-28575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2pPr>
            <a:lvl3pPr marL="11430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3pPr>
            <a:lvl4pPr marL="16002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4pPr>
            <a:lvl5pPr marL="20574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5pPr>
            <a:lvl6pPr marL="25146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6pPr>
            <a:lvl7pPr marL="29718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7pPr>
            <a:lvl8pPr marL="34290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8pPr>
            <a:lvl9pPr marL="38862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9pPr>
          </a:lstStyle>
          <a:p>
            <a:pPr>
              <a:spcAft>
                <a:spcPct val="10000"/>
              </a:spcAft>
            </a:pPr>
            <a:r>
              <a:rPr lang="en-US" sz="1600" b="0">
                <a:latin typeface="+mn-lt"/>
              </a:rPr>
              <a:t>Invest.exe</a:t>
            </a:r>
          </a:p>
        </p:txBody>
      </p:sp>
    </p:spTree>
    <p:extLst>
      <p:ext uri="{BB962C8B-B14F-4D97-AF65-F5344CB8AC3E}">
        <p14:creationId xmlns:p14="http://schemas.microsoft.com/office/powerpoint/2010/main" val="149934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42587" y="88667"/>
            <a:ext cx="2534220" cy="369332"/>
          </a:xfrm>
        </p:spPr>
        <p:txBody>
          <a:bodyPr/>
          <a:lstStyle/>
          <a:p>
            <a:r>
              <a:rPr lang="en-US" dirty="0"/>
              <a:t>Cross references</a:t>
            </a:r>
          </a:p>
        </p:txBody>
      </p:sp>
      <p:sp>
        <p:nvSpPr>
          <p:cNvPr id="24579" name="Rectangle 3"/>
          <p:cNvSpPr>
            <a:spLocks noGrp="1" noChangeArrowheads="1"/>
          </p:cNvSpPr>
          <p:nvPr>
            <p:ph type="body" idx="1"/>
          </p:nvPr>
        </p:nvSpPr>
        <p:spPr/>
        <p:txBody>
          <a:bodyPr/>
          <a:lstStyle/>
          <a:p>
            <a:r>
              <a:rPr lang="en-US" dirty="0"/>
              <a:t>Code may refer to functions in other files, client uses prototypes so the compiler will allow the call</a:t>
            </a:r>
          </a:p>
        </p:txBody>
      </p:sp>
      <p:sp>
        <p:nvSpPr>
          <p:cNvPr id="12" name="Rectangle 11"/>
          <p:cNvSpPr/>
          <p:nvPr/>
        </p:nvSpPr>
        <p:spPr>
          <a:xfrm>
            <a:off x="2278269" y="2435145"/>
            <a:ext cx="2084225" cy="2308324"/>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dirty="0">
                <a:solidFill>
                  <a:srgbClr val="000000"/>
                </a:solidFill>
                <a:highlight>
                  <a:srgbClr val="FFFFFF"/>
                </a:highlight>
                <a:latin typeface="Consolas" panose="020B0609020204030204" pitchFamily="49" charset="0"/>
              </a:rPr>
              <a:t>void process();</a:t>
            </a:r>
          </a:p>
          <a:p>
            <a:endParaRPr lang="en-US"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main()</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process();</a:t>
            </a:r>
          </a:p>
          <a:p>
            <a:r>
              <a:rPr lang="en-US" dirty="0">
                <a:solidFill>
                  <a:srgbClr val="000000"/>
                </a:solidFill>
                <a:highlight>
                  <a:srgbClr val="FFFFFF"/>
                </a:highlight>
                <a:latin typeface="Consolas" panose="020B0609020204030204" pitchFamily="49" charset="0"/>
              </a:rPr>
              <a:t>}</a:t>
            </a:r>
          </a:p>
        </p:txBody>
      </p:sp>
      <p:sp>
        <p:nvSpPr>
          <p:cNvPr id="13" name="Rectangle 12"/>
          <p:cNvSpPr/>
          <p:nvPr/>
        </p:nvSpPr>
        <p:spPr>
          <a:xfrm>
            <a:off x="4731546" y="2435145"/>
            <a:ext cx="1957587" cy="1200329"/>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dirty="0">
                <a:solidFill>
                  <a:srgbClr val="000000"/>
                </a:solidFill>
                <a:highlight>
                  <a:srgbClr val="FFFFFF"/>
                </a:highlight>
                <a:latin typeface="Consolas" panose="020B0609020204030204" pitchFamily="49" charset="0"/>
              </a:rPr>
              <a:t>void process()</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p>
        </p:txBody>
      </p:sp>
      <p:cxnSp>
        <p:nvCxnSpPr>
          <p:cNvPr id="14" name="Straight Arrow Connector 13"/>
          <p:cNvCxnSpPr/>
          <p:nvPr/>
        </p:nvCxnSpPr>
        <p:spPr>
          <a:xfrm>
            <a:off x="1771689" y="2632127"/>
            <a:ext cx="4572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58938" y="2462577"/>
            <a:ext cx="1078052" cy="338554"/>
          </a:xfrm>
          <a:prstGeom prst="rect">
            <a:avLst/>
          </a:prstGeom>
          <a:noFill/>
        </p:spPr>
        <p:txBody>
          <a:bodyPr wrap="none" rtlCol="0">
            <a:spAutoFit/>
          </a:bodyPr>
          <a:lstStyle/>
          <a:p>
            <a:r>
              <a:rPr lang="en-US" sz="1600" dirty="0">
                <a:latin typeface="+mj-lt"/>
                <a:cs typeface="Arial" pitchFamily="34" charset="0"/>
              </a:rPr>
              <a:t>prototype</a:t>
            </a:r>
          </a:p>
        </p:txBody>
      </p:sp>
      <p:sp>
        <p:nvSpPr>
          <p:cNvPr id="16" name="TextBox 15"/>
          <p:cNvSpPr txBox="1"/>
          <p:nvPr/>
        </p:nvSpPr>
        <p:spPr>
          <a:xfrm>
            <a:off x="3280146" y="2127090"/>
            <a:ext cx="1082348" cy="338554"/>
          </a:xfrm>
          <a:prstGeom prst="rect">
            <a:avLst/>
          </a:prstGeom>
          <a:noFill/>
        </p:spPr>
        <p:txBody>
          <a:bodyPr wrap="none" rtlCol="0">
            <a:spAutoFit/>
          </a:bodyPr>
          <a:lstStyle/>
          <a:p>
            <a:r>
              <a:rPr lang="en-US" sz="1600" b="1" dirty="0">
                <a:latin typeface="Consolas" panose="020B0609020204030204" pitchFamily="49" charset="0"/>
                <a:cs typeface="Consolas" panose="020B0609020204030204" pitchFamily="49" charset="0"/>
              </a:rPr>
              <a:t>Main.cpp</a:t>
            </a:r>
          </a:p>
        </p:txBody>
      </p:sp>
      <p:sp>
        <p:nvSpPr>
          <p:cNvPr id="17" name="TextBox 16"/>
          <p:cNvSpPr txBox="1"/>
          <p:nvPr/>
        </p:nvSpPr>
        <p:spPr>
          <a:xfrm>
            <a:off x="5606785" y="2127090"/>
            <a:ext cx="1082348" cy="338554"/>
          </a:xfrm>
          <a:prstGeom prst="rect">
            <a:avLst/>
          </a:prstGeom>
          <a:noFill/>
        </p:spPr>
        <p:txBody>
          <a:bodyPr wrap="none" rtlCol="0">
            <a:spAutoFit/>
          </a:bodyPr>
          <a:lstStyle/>
          <a:p>
            <a:r>
              <a:rPr lang="en-US" sz="1600" b="1" dirty="0">
                <a:latin typeface="Consolas" panose="020B0609020204030204" pitchFamily="49" charset="0"/>
                <a:cs typeface="Consolas" panose="020B0609020204030204" pitchFamily="49" charset="0"/>
              </a:rPr>
              <a:t>Util.cpp</a:t>
            </a:r>
          </a:p>
        </p:txBody>
      </p:sp>
    </p:spTree>
    <p:extLst>
      <p:ext uri="{BB962C8B-B14F-4D97-AF65-F5344CB8AC3E}">
        <p14:creationId xmlns:p14="http://schemas.microsoft.com/office/powerpoint/2010/main" val="1150728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42587" y="88667"/>
            <a:ext cx="2489721" cy="369332"/>
          </a:xfrm>
        </p:spPr>
        <p:txBody>
          <a:bodyPr/>
          <a:lstStyle/>
          <a:p>
            <a:r>
              <a:rPr lang="en-US" dirty="0"/>
              <a:t>Global variables</a:t>
            </a:r>
          </a:p>
        </p:txBody>
      </p:sp>
      <p:sp>
        <p:nvSpPr>
          <p:cNvPr id="25603" name="Rectangle 3"/>
          <p:cNvSpPr>
            <a:spLocks noGrp="1" noChangeArrowheads="1"/>
          </p:cNvSpPr>
          <p:nvPr>
            <p:ph type="body" idx="1"/>
          </p:nvPr>
        </p:nvSpPr>
        <p:spPr/>
        <p:txBody>
          <a:bodyPr/>
          <a:lstStyle/>
          <a:p>
            <a:r>
              <a:rPr lang="en-US"/>
              <a:t>Use extern to refer to a global variable in another file</a:t>
            </a:r>
          </a:p>
        </p:txBody>
      </p:sp>
      <p:sp>
        <p:nvSpPr>
          <p:cNvPr id="12" name="Rectangle 11"/>
          <p:cNvSpPr/>
          <p:nvPr/>
        </p:nvSpPr>
        <p:spPr>
          <a:xfrm>
            <a:off x="2214471" y="2112155"/>
            <a:ext cx="2717411" cy="3693319"/>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dirty="0">
                <a:solidFill>
                  <a:srgbClr val="000000"/>
                </a:solidFill>
                <a:highlight>
                  <a:srgbClr val="FFFFFF"/>
                </a:highlight>
                <a:latin typeface="Consolas" panose="020B0609020204030204" pitchFamily="49" charset="0"/>
              </a:rPr>
              <a:t>extern </a:t>
            </a:r>
            <a:r>
              <a:rPr lang="en-US" dirty="0" err="1">
                <a:solidFill>
                  <a:srgbClr val="000000"/>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version;</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void process();</a:t>
            </a:r>
          </a:p>
          <a:p>
            <a:endParaRPr lang="en-US"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main()</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if (version &gt; 105)</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process();</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p>
        </p:txBody>
      </p:sp>
      <p:sp>
        <p:nvSpPr>
          <p:cNvPr id="13" name="Rectangle 12"/>
          <p:cNvSpPr/>
          <p:nvPr/>
        </p:nvSpPr>
        <p:spPr>
          <a:xfrm>
            <a:off x="5287650" y="2112155"/>
            <a:ext cx="1957587" cy="175432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dirty="0" err="1">
                <a:solidFill>
                  <a:srgbClr val="000000"/>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version;</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void process()</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p>
        </p:txBody>
      </p:sp>
      <p:cxnSp>
        <p:nvCxnSpPr>
          <p:cNvPr id="14" name="Straight Arrow Connector 13"/>
          <p:cNvCxnSpPr/>
          <p:nvPr/>
        </p:nvCxnSpPr>
        <p:spPr>
          <a:xfrm>
            <a:off x="1711081" y="2322514"/>
            <a:ext cx="4572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038687" y="2153237"/>
            <a:ext cx="748538" cy="338554"/>
          </a:xfrm>
          <a:prstGeom prst="rect">
            <a:avLst/>
          </a:prstGeom>
          <a:noFill/>
        </p:spPr>
        <p:txBody>
          <a:bodyPr wrap="none" rtlCol="0">
            <a:spAutoFit/>
          </a:bodyPr>
          <a:lstStyle/>
          <a:p>
            <a:r>
              <a:rPr lang="en-US" sz="1600" dirty="0">
                <a:latin typeface="+mj-lt"/>
                <a:cs typeface="Arial" pitchFamily="34" charset="0"/>
              </a:rPr>
              <a:t>extern</a:t>
            </a:r>
          </a:p>
        </p:txBody>
      </p:sp>
      <p:sp>
        <p:nvSpPr>
          <p:cNvPr id="16" name="TextBox 15"/>
          <p:cNvSpPr txBox="1"/>
          <p:nvPr/>
        </p:nvSpPr>
        <p:spPr>
          <a:xfrm>
            <a:off x="6162889" y="1814683"/>
            <a:ext cx="1082348" cy="338554"/>
          </a:xfrm>
          <a:prstGeom prst="rect">
            <a:avLst/>
          </a:prstGeom>
          <a:noFill/>
        </p:spPr>
        <p:txBody>
          <a:bodyPr wrap="none" rtlCol="0">
            <a:spAutoFit/>
          </a:bodyPr>
          <a:lstStyle/>
          <a:p>
            <a:r>
              <a:rPr lang="en-US" sz="1600" b="1" dirty="0">
                <a:latin typeface="Consolas" panose="020B0609020204030204" pitchFamily="49" charset="0"/>
                <a:cs typeface="Consolas" panose="020B0609020204030204" pitchFamily="49" charset="0"/>
              </a:rPr>
              <a:t>Util.cpp</a:t>
            </a:r>
          </a:p>
        </p:txBody>
      </p:sp>
      <p:sp>
        <p:nvSpPr>
          <p:cNvPr id="17" name="TextBox 16"/>
          <p:cNvSpPr txBox="1"/>
          <p:nvPr/>
        </p:nvSpPr>
        <p:spPr>
          <a:xfrm>
            <a:off x="3869552" y="1814683"/>
            <a:ext cx="1082348" cy="338554"/>
          </a:xfrm>
          <a:prstGeom prst="rect">
            <a:avLst/>
          </a:prstGeom>
          <a:noFill/>
        </p:spPr>
        <p:txBody>
          <a:bodyPr wrap="none" rtlCol="0">
            <a:spAutoFit/>
          </a:bodyPr>
          <a:lstStyle/>
          <a:p>
            <a:r>
              <a:rPr lang="en-US" sz="1600" b="1" dirty="0">
                <a:latin typeface="Consolas" panose="020B0609020204030204" pitchFamily="49" charset="0"/>
                <a:cs typeface="Consolas" panose="020B0609020204030204" pitchFamily="49" charset="0"/>
              </a:rPr>
              <a:t>Main.cpp</a:t>
            </a:r>
          </a:p>
        </p:txBody>
      </p:sp>
    </p:spTree>
    <p:extLst>
      <p:ext uri="{BB962C8B-B14F-4D97-AF65-F5344CB8AC3E}">
        <p14:creationId xmlns:p14="http://schemas.microsoft.com/office/powerpoint/2010/main" val="320667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42587" y="88667"/>
            <a:ext cx="1912703" cy="369332"/>
          </a:xfrm>
        </p:spPr>
        <p:txBody>
          <a:bodyPr/>
          <a:lstStyle/>
          <a:p>
            <a:r>
              <a:rPr lang="en-US" dirty="0"/>
              <a:t>Header files</a:t>
            </a:r>
          </a:p>
        </p:txBody>
      </p:sp>
      <p:sp>
        <p:nvSpPr>
          <p:cNvPr id="26627" name="Rectangle 3"/>
          <p:cNvSpPr>
            <a:spLocks noGrp="1" noChangeArrowheads="1"/>
          </p:cNvSpPr>
          <p:nvPr>
            <p:ph type="body" idx="1"/>
          </p:nvPr>
        </p:nvSpPr>
        <p:spPr/>
        <p:txBody>
          <a:bodyPr/>
          <a:lstStyle/>
          <a:p>
            <a:r>
              <a:rPr lang="en-US" dirty="0"/>
              <a:t>Header files can contain common declarations</a:t>
            </a:r>
          </a:p>
        </p:txBody>
      </p:sp>
      <p:sp>
        <p:nvSpPr>
          <p:cNvPr id="15" name="Rectangle 14"/>
          <p:cNvSpPr/>
          <p:nvPr/>
        </p:nvSpPr>
        <p:spPr>
          <a:xfrm>
            <a:off x="5273445" y="3470630"/>
            <a:ext cx="2337499" cy="2308324"/>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dirty="0">
                <a:solidFill>
                  <a:srgbClr val="000000"/>
                </a:solidFill>
                <a:highlight>
                  <a:srgbClr val="FFFFFF"/>
                </a:highlight>
                <a:latin typeface="Consolas" panose="020B0609020204030204" pitchFamily="49" charset="0"/>
              </a:rPr>
              <a:t>#include "</a:t>
            </a:r>
            <a:r>
              <a:rPr lang="en-US" dirty="0" err="1">
                <a:solidFill>
                  <a:srgbClr val="000000"/>
                </a:solidFill>
                <a:highlight>
                  <a:srgbClr val="FFFFFF"/>
                </a:highlight>
                <a:latin typeface="Consolas" panose="020B0609020204030204" pitchFamily="49" charset="0"/>
              </a:rPr>
              <a:t>Util.h</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version;</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void process()</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p>
        </p:txBody>
      </p:sp>
      <p:sp>
        <p:nvSpPr>
          <p:cNvPr id="16" name="Rectangle 15"/>
          <p:cNvSpPr/>
          <p:nvPr/>
        </p:nvSpPr>
        <p:spPr>
          <a:xfrm>
            <a:off x="5020170" y="2107624"/>
            <a:ext cx="2590774" cy="92333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r>
              <a:rPr lang="sv-SE" dirty="0">
                <a:solidFill>
                  <a:srgbClr val="000000"/>
                </a:solidFill>
                <a:highlight>
                  <a:srgbClr val="FFFFFF"/>
                </a:highlight>
                <a:latin typeface="Consolas" panose="020B0609020204030204" pitchFamily="49" charset="0"/>
              </a:rPr>
              <a:t>extern int version;</a:t>
            </a:r>
          </a:p>
          <a:p>
            <a:endParaRPr lang="sv-SE" dirty="0">
              <a:solidFill>
                <a:srgbClr val="000000"/>
              </a:solidFill>
              <a:highlight>
                <a:srgbClr val="FFFFFF"/>
              </a:highlight>
              <a:latin typeface="Consolas" panose="020B0609020204030204" pitchFamily="49" charset="0"/>
            </a:endParaRPr>
          </a:p>
          <a:p>
            <a:r>
              <a:rPr lang="sv-SE" dirty="0">
                <a:solidFill>
                  <a:srgbClr val="000000"/>
                </a:solidFill>
                <a:highlight>
                  <a:srgbClr val="FFFFFF"/>
                </a:highlight>
                <a:latin typeface="Consolas" panose="020B0609020204030204" pitchFamily="49" charset="0"/>
              </a:rPr>
              <a:t>void process();</a:t>
            </a:r>
            <a:endParaRPr lang="en-US" dirty="0">
              <a:solidFill>
                <a:srgbClr val="000000"/>
              </a:solidFill>
              <a:highlight>
                <a:srgbClr val="FFFFFF"/>
              </a:highlight>
              <a:latin typeface="Consolas" panose="020B0609020204030204" pitchFamily="49" charset="0"/>
            </a:endParaRPr>
          </a:p>
        </p:txBody>
      </p:sp>
      <p:sp>
        <p:nvSpPr>
          <p:cNvPr id="18" name="TextBox 17"/>
          <p:cNvSpPr txBox="1"/>
          <p:nvPr/>
        </p:nvSpPr>
        <p:spPr>
          <a:xfrm>
            <a:off x="376043" y="2122322"/>
            <a:ext cx="837089" cy="338554"/>
          </a:xfrm>
          <a:prstGeom prst="rect">
            <a:avLst/>
          </a:prstGeom>
          <a:noFill/>
        </p:spPr>
        <p:txBody>
          <a:bodyPr wrap="none" rtlCol="0">
            <a:spAutoFit/>
          </a:bodyPr>
          <a:lstStyle/>
          <a:p>
            <a:r>
              <a:rPr lang="en-US" sz="1600" dirty="0">
                <a:latin typeface="+mj-lt"/>
                <a:cs typeface="Arial" pitchFamily="34" charset="0"/>
              </a:rPr>
              <a:t>include</a:t>
            </a:r>
          </a:p>
        </p:txBody>
      </p:sp>
      <p:sp>
        <p:nvSpPr>
          <p:cNvPr id="19" name="TextBox 18"/>
          <p:cNvSpPr txBox="1"/>
          <p:nvPr/>
        </p:nvSpPr>
        <p:spPr>
          <a:xfrm>
            <a:off x="6753017" y="1811200"/>
            <a:ext cx="857927" cy="338554"/>
          </a:xfrm>
          <a:prstGeom prst="rect">
            <a:avLst/>
          </a:prstGeom>
          <a:noFill/>
        </p:spPr>
        <p:txBody>
          <a:bodyPr wrap="none" rtlCol="0">
            <a:spAutoFit/>
          </a:bodyPr>
          <a:lstStyle/>
          <a:p>
            <a:r>
              <a:rPr lang="en-US" sz="1600" b="1" dirty="0" err="1">
                <a:latin typeface="Consolas" panose="020B0609020204030204" pitchFamily="49" charset="0"/>
                <a:cs typeface="Consolas" panose="020B0609020204030204" pitchFamily="49" charset="0"/>
              </a:rPr>
              <a:t>Util.h</a:t>
            </a:r>
            <a:endParaRPr lang="en-US" sz="1600" b="1" dirty="0">
              <a:latin typeface="Consolas" panose="020B0609020204030204" pitchFamily="49" charset="0"/>
              <a:cs typeface="Consolas" panose="020B0609020204030204" pitchFamily="49" charset="0"/>
            </a:endParaRPr>
          </a:p>
        </p:txBody>
      </p:sp>
      <p:sp>
        <p:nvSpPr>
          <p:cNvPr id="21" name="TextBox 20"/>
          <p:cNvSpPr txBox="1"/>
          <p:nvPr/>
        </p:nvSpPr>
        <p:spPr>
          <a:xfrm>
            <a:off x="6528596" y="3172506"/>
            <a:ext cx="1082348" cy="338554"/>
          </a:xfrm>
          <a:prstGeom prst="rect">
            <a:avLst/>
          </a:prstGeom>
          <a:noFill/>
        </p:spPr>
        <p:txBody>
          <a:bodyPr wrap="none" rtlCol="0">
            <a:spAutoFit/>
          </a:bodyPr>
          <a:lstStyle/>
          <a:p>
            <a:r>
              <a:rPr lang="en-US" sz="1600" b="1" dirty="0">
                <a:latin typeface="Consolas" panose="020B0609020204030204" pitchFamily="49" charset="0"/>
                <a:cs typeface="Consolas" panose="020B0609020204030204" pitchFamily="49" charset="0"/>
              </a:rPr>
              <a:t>Util.cpp</a:t>
            </a:r>
          </a:p>
        </p:txBody>
      </p:sp>
      <p:sp>
        <p:nvSpPr>
          <p:cNvPr id="23" name="Rectangle 22"/>
          <p:cNvSpPr/>
          <p:nvPr/>
        </p:nvSpPr>
        <p:spPr>
          <a:xfrm>
            <a:off x="1653509" y="2107624"/>
            <a:ext cx="2717411" cy="286232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dirty="0">
                <a:solidFill>
                  <a:srgbClr val="000000"/>
                </a:solidFill>
                <a:highlight>
                  <a:srgbClr val="FFFFFF"/>
                </a:highlight>
                <a:latin typeface="Consolas" panose="020B0609020204030204" pitchFamily="49" charset="0"/>
              </a:rPr>
              <a:t>#include "</a:t>
            </a:r>
            <a:r>
              <a:rPr lang="en-US" dirty="0" err="1">
                <a:solidFill>
                  <a:srgbClr val="000000"/>
                </a:solidFill>
                <a:highlight>
                  <a:srgbClr val="FFFFFF"/>
                </a:highlight>
                <a:latin typeface="Consolas" panose="020B0609020204030204" pitchFamily="49" charset="0"/>
              </a:rPr>
              <a:t>Util.h</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main()</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if (version &gt; 105)</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process();</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p>
        </p:txBody>
      </p:sp>
      <p:sp>
        <p:nvSpPr>
          <p:cNvPr id="24" name="TextBox 23"/>
          <p:cNvSpPr txBox="1"/>
          <p:nvPr/>
        </p:nvSpPr>
        <p:spPr>
          <a:xfrm>
            <a:off x="3288572" y="1811200"/>
            <a:ext cx="1082348" cy="338554"/>
          </a:xfrm>
          <a:prstGeom prst="rect">
            <a:avLst/>
          </a:prstGeom>
          <a:noFill/>
        </p:spPr>
        <p:txBody>
          <a:bodyPr wrap="none" rtlCol="0">
            <a:spAutoFit/>
          </a:bodyPr>
          <a:lstStyle/>
          <a:p>
            <a:r>
              <a:rPr lang="en-US" sz="1600" b="1" dirty="0">
                <a:latin typeface="Consolas" panose="020B0609020204030204" pitchFamily="49" charset="0"/>
                <a:cs typeface="Consolas" panose="020B0609020204030204" pitchFamily="49" charset="0"/>
              </a:rPr>
              <a:t>Main.cpp</a:t>
            </a:r>
          </a:p>
        </p:txBody>
      </p:sp>
      <p:cxnSp>
        <p:nvCxnSpPr>
          <p:cNvPr id="17" name="Straight Arrow Connector 16"/>
          <p:cNvCxnSpPr/>
          <p:nvPr/>
        </p:nvCxnSpPr>
        <p:spPr>
          <a:xfrm>
            <a:off x="1152644" y="2284700"/>
            <a:ext cx="4572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6145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42587" y="88667"/>
            <a:ext cx="2817181" cy="369332"/>
          </a:xfrm>
        </p:spPr>
        <p:txBody>
          <a:bodyPr/>
          <a:lstStyle/>
          <a:p>
            <a:r>
              <a:rPr lang="en-US" dirty="0"/>
              <a:t>Class organization</a:t>
            </a:r>
          </a:p>
        </p:txBody>
      </p:sp>
      <p:sp>
        <p:nvSpPr>
          <p:cNvPr id="27651" name="Rectangle 3"/>
          <p:cNvSpPr>
            <a:spLocks noGrp="1" noChangeArrowheads="1"/>
          </p:cNvSpPr>
          <p:nvPr>
            <p:ph type="body" idx="1"/>
          </p:nvPr>
        </p:nvSpPr>
        <p:spPr/>
        <p:txBody>
          <a:bodyPr/>
          <a:lstStyle/>
          <a:p>
            <a:r>
              <a:rPr lang="en-US"/>
              <a:t>Classes often organized into header/source file pairs</a:t>
            </a:r>
          </a:p>
          <a:p>
            <a:pPr lvl="1"/>
            <a:r>
              <a:rPr lang="en-US"/>
              <a:t>include class header files where needed</a:t>
            </a:r>
          </a:p>
        </p:txBody>
      </p:sp>
      <p:sp>
        <p:nvSpPr>
          <p:cNvPr id="12" name="Rectangle 11"/>
          <p:cNvSpPr/>
          <p:nvPr/>
        </p:nvSpPr>
        <p:spPr>
          <a:xfrm>
            <a:off x="5787118" y="3509116"/>
            <a:ext cx="2464136" cy="313932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dirty="0">
                <a:solidFill>
                  <a:srgbClr val="000000"/>
                </a:solidFill>
                <a:highlight>
                  <a:srgbClr val="FFFFFF"/>
                </a:highlight>
                <a:latin typeface="Consolas" panose="020B0609020204030204" pitchFamily="49" charset="0"/>
              </a:rPr>
              <a:t>#include "</a:t>
            </a:r>
            <a:r>
              <a:rPr lang="en-US" dirty="0" err="1">
                <a:solidFill>
                  <a:srgbClr val="000000"/>
                </a:solidFill>
                <a:highlight>
                  <a:srgbClr val="FFFFFF"/>
                </a:highlight>
                <a:latin typeface="Consolas" panose="020B0609020204030204" pitchFamily="49" charset="0"/>
              </a:rPr>
              <a:t>Stock.h</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void Stock::buy()</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void Stock::sell()</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p>
        </p:txBody>
      </p:sp>
      <p:sp>
        <p:nvSpPr>
          <p:cNvPr id="14" name="Rectangle 13"/>
          <p:cNvSpPr/>
          <p:nvPr/>
        </p:nvSpPr>
        <p:spPr>
          <a:xfrm>
            <a:off x="6293667" y="1663678"/>
            <a:ext cx="1957587" cy="147732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dirty="0">
                <a:solidFill>
                  <a:srgbClr val="000000"/>
                </a:solidFill>
                <a:highlight>
                  <a:srgbClr val="FFFFFF"/>
                </a:highlight>
                <a:latin typeface="Consolas" panose="020B0609020204030204" pitchFamily="49" charset="0"/>
              </a:rPr>
              <a:t>class Stock</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void buy();</a:t>
            </a:r>
          </a:p>
          <a:p>
            <a:r>
              <a:rPr lang="en-US" dirty="0">
                <a:solidFill>
                  <a:srgbClr val="000000"/>
                </a:solidFill>
                <a:highlight>
                  <a:srgbClr val="FFFFFF"/>
                </a:highlight>
                <a:latin typeface="Consolas" panose="020B0609020204030204" pitchFamily="49" charset="0"/>
              </a:rPr>
              <a:t>  void sell();</a:t>
            </a:r>
          </a:p>
          <a:p>
            <a:r>
              <a:rPr lang="en-US" dirty="0">
                <a:solidFill>
                  <a:srgbClr val="000000"/>
                </a:solidFill>
                <a:highlight>
                  <a:srgbClr val="FFFFFF"/>
                </a:highlight>
                <a:latin typeface="Consolas" panose="020B0609020204030204" pitchFamily="49" charset="0"/>
              </a:rPr>
              <a:t>};</a:t>
            </a:r>
          </a:p>
        </p:txBody>
      </p:sp>
      <p:sp>
        <p:nvSpPr>
          <p:cNvPr id="15" name="TextBox 14"/>
          <p:cNvSpPr txBox="1"/>
          <p:nvPr/>
        </p:nvSpPr>
        <p:spPr>
          <a:xfrm>
            <a:off x="7281117" y="1366832"/>
            <a:ext cx="970137" cy="338554"/>
          </a:xfrm>
          <a:prstGeom prst="rect">
            <a:avLst/>
          </a:prstGeom>
          <a:noFill/>
        </p:spPr>
        <p:txBody>
          <a:bodyPr wrap="none" rtlCol="0">
            <a:spAutoFit/>
          </a:bodyPr>
          <a:lstStyle/>
          <a:p>
            <a:r>
              <a:rPr lang="en-US" sz="1600" b="1" dirty="0" err="1">
                <a:latin typeface="Consolas" panose="020B0609020204030204" pitchFamily="49" charset="0"/>
                <a:cs typeface="Consolas" panose="020B0609020204030204" pitchFamily="49" charset="0"/>
              </a:rPr>
              <a:t>Stock.h</a:t>
            </a:r>
            <a:endParaRPr lang="en-US" sz="1600" b="1" dirty="0">
              <a:latin typeface="Consolas" panose="020B0609020204030204" pitchFamily="49" charset="0"/>
              <a:cs typeface="Consolas" panose="020B0609020204030204" pitchFamily="49" charset="0"/>
            </a:endParaRPr>
          </a:p>
        </p:txBody>
      </p:sp>
      <p:sp>
        <p:nvSpPr>
          <p:cNvPr id="16" name="TextBox 15"/>
          <p:cNvSpPr txBox="1"/>
          <p:nvPr/>
        </p:nvSpPr>
        <p:spPr>
          <a:xfrm>
            <a:off x="7056696" y="3205014"/>
            <a:ext cx="1194558" cy="338554"/>
          </a:xfrm>
          <a:prstGeom prst="rect">
            <a:avLst/>
          </a:prstGeom>
          <a:noFill/>
        </p:spPr>
        <p:txBody>
          <a:bodyPr wrap="none" rtlCol="0">
            <a:spAutoFit/>
          </a:bodyPr>
          <a:lstStyle/>
          <a:p>
            <a:r>
              <a:rPr lang="en-US" sz="1600" b="1" dirty="0">
                <a:latin typeface="Consolas" panose="020B0609020204030204" pitchFamily="49" charset="0"/>
                <a:cs typeface="Consolas" panose="020B0609020204030204" pitchFamily="49" charset="0"/>
              </a:rPr>
              <a:t>Stock.cpp</a:t>
            </a:r>
          </a:p>
        </p:txBody>
      </p:sp>
      <p:sp>
        <p:nvSpPr>
          <p:cNvPr id="19" name="Rectangle 18"/>
          <p:cNvSpPr/>
          <p:nvPr/>
        </p:nvSpPr>
        <p:spPr>
          <a:xfrm>
            <a:off x="1529510" y="2527905"/>
            <a:ext cx="2464136" cy="203132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dirty="0">
                <a:solidFill>
                  <a:srgbClr val="000000"/>
                </a:solidFill>
                <a:highlight>
                  <a:srgbClr val="FFFFFF"/>
                </a:highlight>
                <a:latin typeface="Consolas" panose="020B0609020204030204" pitchFamily="49" charset="0"/>
              </a:rPr>
              <a:t>#include "</a:t>
            </a:r>
            <a:r>
              <a:rPr lang="en-US" dirty="0" err="1">
                <a:solidFill>
                  <a:srgbClr val="000000"/>
                </a:solidFill>
                <a:highlight>
                  <a:srgbClr val="FFFFFF"/>
                </a:highlight>
                <a:latin typeface="Consolas" panose="020B0609020204030204" pitchFamily="49" charset="0"/>
              </a:rPr>
              <a:t>Stock.h</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main()</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Stock </a:t>
            </a:r>
            <a:r>
              <a:rPr lang="en-US" dirty="0" err="1">
                <a:solidFill>
                  <a:srgbClr val="000000"/>
                </a:solidFill>
                <a:highlight>
                  <a:srgbClr val="FFFFFF"/>
                </a:highlight>
                <a:latin typeface="Consolas" panose="020B0609020204030204" pitchFamily="49" charset="0"/>
              </a:rPr>
              <a:t>ibm</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p>
        </p:txBody>
      </p:sp>
      <p:sp>
        <p:nvSpPr>
          <p:cNvPr id="20" name="TextBox 19"/>
          <p:cNvSpPr txBox="1"/>
          <p:nvPr/>
        </p:nvSpPr>
        <p:spPr>
          <a:xfrm>
            <a:off x="2911298" y="2216783"/>
            <a:ext cx="1082348" cy="338554"/>
          </a:xfrm>
          <a:prstGeom prst="rect">
            <a:avLst/>
          </a:prstGeom>
          <a:noFill/>
        </p:spPr>
        <p:txBody>
          <a:bodyPr wrap="none" rtlCol="0">
            <a:spAutoFit/>
          </a:bodyPr>
          <a:lstStyle/>
          <a:p>
            <a:r>
              <a:rPr lang="en-US" sz="1600" b="1" dirty="0">
                <a:latin typeface="Consolas" panose="020B0609020204030204" pitchFamily="49" charset="0"/>
                <a:cs typeface="Consolas" panose="020B0609020204030204" pitchFamily="49" charset="0"/>
              </a:rPr>
              <a:t>Main.cpp</a:t>
            </a:r>
          </a:p>
        </p:txBody>
      </p:sp>
    </p:spTree>
    <p:extLst>
      <p:ext uri="{BB962C8B-B14F-4D97-AF65-F5344CB8AC3E}">
        <p14:creationId xmlns:p14="http://schemas.microsoft.com/office/powerpoint/2010/main" val="3510331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42587" y="88667"/>
            <a:ext cx="2749471" cy="369332"/>
          </a:xfrm>
        </p:spPr>
        <p:txBody>
          <a:bodyPr/>
          <a:lstStyle/>
          <a:p>
            <a:r>
              <a:rPr lang="en-US" dirty="0"/>
              <a:t>Local include files</a:t>
            </a:r>
          </a:p>
        </p:txBody>
      </p:sp>
      <p:sp>
        <p:nvSpPr>
          <p:cNvPr id="28675" name="Rectangle 3"/>
          <p:cNvSpPr>
            <a:spLocks noGrp="1" noChangeArrowheads="1"/>
          </p:cNvSpPr>
          <p:nvPr>
            <p:ph type="body" idx="1"/>
          </p:nvPr>
        </p:nvSpPr>
        <p:spPr/>
        <p:txBody>
          <a:bodyPr/>
          <a:lstStyle/>
          <a:p>
            <a:r>
              <a:rPr lang="en-US"/>
              <a:t>Double quotes add current folder to search</a:t>
            </a:r>
          </a:p>
          <a:p>
            <a:pPr lvl="1"/>
            <a:r>
              <a:rPr lang="en-US"/>
              <a:t>standard search path checked if file not found</a:t>
            </a:r>
          </a:p>
          <a:p>
            <a:endParaRPr lang="en-US"/>
          </a:p>
        </p:txBody>
      </p:sp>
      <p:sp>
        <p:nvSpPr>
          <p:cNvPr id="10" name="Rectangle 9"/>
          <p:cNvSpPr/>
          <p:nvPr/>
        </p:nvSpPr>
        <p:spPr>
          <a:xfrm>
            <a:off x="3339932" y="2508938"/>
            <a:ext cx="2464136" cy="2308324"/>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dirty="0">
                <a:solidFill>
                  <a:srgbClr val="000000"/>
                </a:solidFill>
                <a:highlight>
                  <a:srgbClr val="FFFFFF"/>
                </a:highlight>
                <a:latin typeface="Consolas" panose="020B0609020204030204" pitchFamily="49" charset="0"/>
              </a:rPr>
              <a:t>#include "</a:t>
            </a:r>
            <a:r>
              <a:rPr lang="en-US" dirty="0" err="1">
                <a:solidFill>
                  <a:srgbClr val="000000"/>
                </a:solidFill>
                <a:highlight>
                  <a:srgbClr val="FFFFFF"/>
                </a:highlight>
                <a:latin typeface="Consolas" panose="020B0609020204030204" pitchFamily="49" charset="0"/>
              </a:rPr>
              <a:t>Stock.h</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main()</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Stock s;</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p>
        </p:txBody>
      </p:sp>
      <p:cxnSp>
        <p:nvCxnSpPr>
          <p:cNvPr id="11" name="Straight Arrow Connector 10"/>
          <p:cNvCxnSpPr/>
          <p:nvPr/>
        </p:nvCxnSpPr>
        <p:spPr>
          <a:xfrm>
            <a:off x="2834476" y="2696135"/>
            <a:ext cx="4572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55658" y="2527226"/>
            <a:ext cx="1856598" cy="338554"/>
          </a:xfrm>
          <a:prstGeom prst="rect">
            <a:avLst/>
          </a:prstGeom>
          <a:noFill/>
        </p:spPr>
        <p:txBody>
          <a:bodyPr wrap="none" rtlCol="0">
            <a:spAutoFit/>
          </a:bodyPr>
          <a:lstStyle/>
          <a:p>
            <a:r>
              <a:rPr lang="en-US" sz="1600" dirty="0">
                <a:latin typeface="+mj-lt"/>
                <a:cs typeface="Arial" pitchFamily="34" charset="0"/>
              </a:rPr>
              <a:t>use double quotes</a:t>
            </a:r>
          </a:p>
        </p:txBody>
      </p:sp>
      <p:sp>
        <p:nvSpPr>
          <p:cNvPr id="14" name="TextBox 13"/>
          <p:cNvSpPr txBox="1"/>
          <p:nvPr/>
        </p:nvSpPr>
        <p:spPr>
          <a:xfrm>
            <a:off x="4720588" y="2213483"/>
            <a:ext cx="1082348" cy="338554"/>
          </a:xfrm>
          <a:prstGeom prst="rect">
            <a:avLst/>
          </a:prstGeom>
          <a:noFill/>
        </p:spPr>
        <p:txBody>
          <a:bodyPr wrap="none" rtlCol="0">
            <a:spAutoFit/>
          </a:bodyPr>
          <a:lstStyle/>
          <a:p>
            <a:r>
              <a:rPr lang="en-US" sz="1600" b="1" dirty="0">
                <a:latin typeface="Consolas" panose="020B0609020204030204" pitchFamily="49" charset="0"/>
                <a:cs typeface="Consolas" panose="020B0609020204030204" pitchFamily="49" charset="0"/>
              </a:rPr>
              <a:t>Main.cpp</a:t>
            </a:r>
          </a:p>
        </p:txBody>
      </p:sp>
    </p:spTree>
    <p:extLst>
      <p:ext uri="{BB962C8B-B14F-4D97-AF65-F5344CB8AC3E}">
        <p14:creationId xmlns:p14="http://schemas.microsoft.com/office/powerpoint/2010/main" val="3462945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42587" y="88667"/>
            <a:ext cx="2202847" cy="369332"/>
          </a:xfrm>
        </p:spPr>
        <p:txBody>
          <a:bodyPr/>
          <a:lstStyle/>
          <a:p>
            <a:r>
              <a:rPr lang="en-US" dirty="0"/>
              <a:t>Dependencies</a:t>
            </a:r>
          </a:p>
        </p:txBody>
      </p:sp>
      <p:sp>
        <p:nvSpPr>
          <p:cNvPr id="29699" name="Rectangle 3"/>
          <p:cNvSpPr>
            <a:spLocks noGrp="1" noChangeArrowheads="1"/>
          </p:cNvSpPr>
          <p:nvPr>
            <p:ph type="body" idx="1"/>
          </p:nvPr>
        </p:nvSpPr>
        <p:spPr/>
        <p:txBody>
          <a:bodyPr/>
          <a:lstStyle/>
          <a:p>
            <a:r>
              <a:rPr lang="en-US" dirty="0"/>
              <a:t>Header files often have dependencies on other headers</a:t>
            </a:r>
          </a:p>
        </p:txBody>
      </p:sp>
      <p:sp>
        <p:nvSpPr>
          <p:cNvPr id="16" name="Rectangle 15"/>
          <p:cNvSpPr/>
          <p:nvPr/>
        </p:nvSpPr>
        <p:spPr>
          <a:xfrm>
            <a:off x="6240725" y="4002178"/>
            <a:ext cx="2464136" cy="203132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dirty="0">
                <a:solidFill>
                  <a:srgbClr val="000000"/>
                </a:solidFill>
                <a:highlight>
                  <a:srgbClr val="FFFFFF"/>
                </a:highlight>
                <a:latin typeface="Consolas" panose="020B0609020204030204" pitchFamily="49" charset="0"/>
              </a:rPr>
              <a:t>#include "</a:t>
            </a:r>
            <a:r>
              <a:rPr lang="en-US" dirty="0" err="1">
                <a:solidFill>
                  <a:srgbClr val="000000"/>
                </a:solidFill>
                <a:highlight>
                  <a:srgbClr val="FFFFFF"/>
                </a:highlight>
                <a:latin typeface="Consolas" panose="020B0609020204030204" pitchFamily="49" charset="0"/>
              </a:rPr>
              <a:t>Point.h</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class Circle</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Point center;</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radius;</a:t>
            </a:r>
          </a:p>
          <a:p>
            <a:r>
              <a:rPr lang="en-US" dirty="0">
                <a:solidFill>
                  <a:srgbClr val="000000"/>
                </a:solidFill>
                <a:highlight>
                  <a:srgbClr val="FFFFFF"/>
                </a:highlight>
                <a:latin typeface="Consolas" panose="020B0609020204030204" pitchFamily="49" charset="0"/>
              </a:rPr>
              <a:t>};</a:t>
            </a:r>
          </a:p>
        </p:txBody>
      </p:sp>
      <p:sp>
        <p:nvSpPr>
          <p:cNvPr id="17" name="Rectangle 16"/>
          <p:cNvSpPr/>
          <p:nvPr/>
        </p:nvSpPr>
        <p:spPr>
          <a:xfrm>
            <a:off x="7127185" y="2200778"/>
            <a:ext cx="1577676" cy="147732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dirty="0">
                <a:solidFill>
                  <a:srgbClr val="000000"/>
                </a:solidFill>
                <a:highlight>
                  <a:srgbClr val="FFFFFF"/>
                </a:highlight>
                <a:latin typeface="Consolas" panose="020B0609020204030204" pitchFamily="49" charset="0"/>
              </a:rPr>
              <a:t>class Point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x;</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y;</a:t>
            </a:r>
          </a:p>
          <a:p>
            <a:r>
              <a:rPr lang="en-US" dirty="0">
                <a:solidFill>
                  <a:srgbClr val="000000"/>
                </a:solidFill>
                <a:highlight>
                  <a:srgbClr val="FFFFFF"/>
                </a:highlight>
                <a:latin typeface="Consolas" panose="020B0609020204030204" pitchFamily="49" charset="0"/>
              </a:rPr>
              <a:t>};</a:t>
            </a:r>
          </a:p>
        </p:txBody>
      </p:sp>
      <p:sp>
        <p:nvSpPr>
          <p:cNvPr id="18" name="Rectangle 17"/>
          <p:cNvSpPr/>
          <p:nvPr/>
        </p:nvSpPr>
        <p:spPr>
          <a:xfrm>
            <a:off x="1761159" y="2124249"/>
            <a:ext cx="2590774" cy="2308324"/>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r>
              <a:rPr lang="fr-FR" dirty="0">
                <a:solidFill>
                  <a:srgbClr val="000000"/>
                </a:solidFill>
                <a:highlight>
                  <a:srgbClr val="FFFFFF"/>
                </a:highlight>
                <a:latin typeface="Consolas" panose="020B0609020204030204" pitchFamily="49" charset="0"/>
              </a:rPr>
              <a:t>#</a:t>
            </a:r>
            <a:r>
              <a:rPr lang="fr-FR" dirty="0" err="1">
                <a:solidFill>
                  <a:srgbClr val="000000"/>
                </a:solidFill>
                <a:highlight>
                  <a:srgbClr val="FFFFFF"/>
                </a:highlight>
                <a:latin typeface="Consolas" panose="020B0609020204030204" pitchFamily="49" charset="0"/>
              </a:rPr>
              <a:t>include</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Circle.h</a:t>
            </a:r>
            <a:r>
              <a:rPr lang="fr-FR" dirty="0">
                <a:solidFill>
                  <a:srgbClr val="000000"/>
                </a:solidFill>
                <a:highlight>
                  <a:srgbClr val="FFFFFF"/>
                </a:highlight>
                <a:latin typeface="Consolas" panose="020B0609020204030204" pitchFamily="49" charset="0"/>
              </a:rPr>
              <a:t>"</a:t>
            </a:r>
          </a:p>
          <a:p>
            <a:endParaRPr lang="fr-FR" dirty="0">
              <a:solidFill>
                <a:srgbClr val="000000"/>
              </a:solidFill>
              <a:highlight>
                <a:srgbClr val="FFFFFF"/>
              </a:highlight>
              <a:latin typeface="Consolas" panose="020B0609020204030204" pitchFamily="49" charset="0"/>
            </a:endParaRPr>
          </a:p>
          <a:p>
            <a:r>
              <a:rPr lang="fr-FR" dirty="0" err="1">
                <a:solidFill>
                  <a:srgbClr val="000000"/>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main()</a:t>
            </a:r>
          </a:p>
          <a:p>
            <a:r>
              <a:rPr lang="fr-FR" dirty="0">
                <a:solidFill>
                  <a:srgbClr val="000000"/>
                </a:solidFill>
                <a:highlight>
                  <a:srgbClr val="FFFFFF"/>
                </a:highlight>
                <a:latin typeface="Consolas" panose="020B0609020204030204" pitchFamily="49" charset="0"/>
              </a:rPr>
              <a:t>{</a:t>
            </a:r>
          </a:p>
          <a:p>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Circle</a:t>
            </a:r>
            <a:r>
              <a:rPr lang="fr-FR" dirty="0">
                <a:solidFill>
                  <a:srgbClr val="000000"/>
                </a:solidFill>
                <a:highlight>
                  <a:srgbClr val="FFFFFF"/>
                </a:highlight>
                <a:latin typeface="Consolas" panose="020B0609020204030204" pitchFamily="49" charset="0"/>
              </a:rPr>
              <a:t> c;</a:t>
            </a:r>
          </a:p>
          <a:p>
            <a:r>
              <a:rPr lang="fr-FR" dirty="0">
                <a:solidFill>
                  <a:srgbClr val="000000"/>
                </a:solidFill>
                <a:highlight>
                  <a:srgbClr val="FFFFFF"/>
                </a:highlight>
                <a:latin typeface="Consolas" panose="020B0609020204030204" pitchFamily="49" charset="0"/>
              </a:rPr>
              <a:t>  </a:t>
            </a:r>
          </a:p>
          <a:p>
            <a:r>
              <a:rPr lang="fr-FR" dirty="0">
                <a:solidFill>
                  <a:srgbClr val="000000"/>
                </a:solidFill>
                <a:highlight>
                  <a:srgbClr val="FFFFFF"/>
                </a:highlight>
                <a:latin typeface="Consolas" panose="020B0609020204030204" pitchFamily="49" charset="0"/>
              </a:rPr>
              <a:t>  ...</a:t>
            </a:r>
          </a:p>
          <a:p>
            <a:r>
              <a:rPr lang="fr-FR" dirty="0">
                <a:solidFill>
                  <a:srgbClr val="000000"/>
                </a:solidFill>
                <a:highlight>
                  <a:srgbClr val="FFFFFF"/>
                </a:highlight>
                <a:latin typeface="Consolas" panose="020B0609020204030204" pitchFamily="49" charset="0"/>
              </a:rPr>
              <a:t>}</a:t>
            </a:r>
          </a:p>
        </p:txBody>
      </p:sp>
      <p:cxnSp>
        <p:nvCxnSpPr>
          <p:cNvPr id="19" name="Straight Arrow Connector 18"/>
          <p:cNvCxnSpPr/>
          <p:nvPr/>
        </p:nvCxnSpPr>
        <p:spPr>
          <a:xfrm>
            <a:off x="1260143" y="2311674"/>
            <a:ext cx="4572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737805" y="4186607"/>
            <a:ext cx="4572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12671" y="4011322"/>
            <a:ext cx="1292341" cy="338554"/>
          </a:xfrm>
          <a:prstGeom prst="rect">
            <a:avLst/>
          </a:prstGeom>
          <a:noFill/>
        </p:spPr>
        <p:txBody>
          <a:bodyPr wrap="none" rtlCol="0">
            <a:spAutoFit/>
          </a:bodyPr>
          <a:lstStyle/>
          <a:p>
            <a:r>
              <a:rPr lang="en-US" sz="1600" dirty="0">
                <a:latin typeface="+mj-lt"/>
                <a:cs typeface="Arial" pitchFamily="34" charset="0"/>
              </a:rPr>
              <a:t>dependency</a:t>
            </a:r>
          </a:p>
        </p:txBody>
      </p:sp>
      <p:sp>
        <p:nvSpPr>
          <p:cNvPr id="22" name="TextBox 21"/>
          <p:cNvSpPr txBox="1"/>
          <p:nvPr/>
        </p:nvSpPr>
        <p:spPr>
          <a:xfrm>
            <a:off x="356452" y="1897521"/>
            <a:ext cx="1013419" cy="830997"/>
          </a:xfrm>
          <a:prstGeom prst="rect">
            <a:avLst/>
          </a:prstGeom>
          <a:noFill/>
        </p:spPr>
        <p:txBody>
          <a:bodyPr wrap="none" rtlCol="0">
            <a:spAutoFit/>
          </a:bodyPr>
          <a:lstStyle/>
          <a:p>
            <a:r>
              <a:rPr lang="en-US" sz="1600" b="1" dirty="0">
                <a:latin typeface="Consolas" panose="020B0609020204030204" pitchFamily="49" charset="0"/>
                <a:cs typeface="Consolas" panose="020B0609020204030204" pitchFamily="49" charset="0"/>
              </a:rPr>
              <a:t>Point</a:t>
            </a:r>
          </a:p>
          <a:p>
            <a:r>
              <a:rPr lang="en-US" sz="1600" dirty="0">
                <a:latin typeface="+mj-lt"/>
                <a:cs typeface="Arial" pitchFamily="34" charset="0"/>
              </a:rPr>
              <a:t>included</a:t>
            </a:r>
          </a:p>
          <a:p>
            <a:r>
              <a:rPr lang="en-US" sz="1600" dirty="0">
                <a:latin typeface="+mj-lt"/>
                <a:cs typeface="Arial" pitchFamily="34" charset="0"/>
              </a:rPr>
              <a:t>indirectly</a:t>
            </a:r>
          </a:p>
        </p:txBody>
      </p:sp>
      <p:sp>
        <p:nvSpPr>
          <p:cNvPr id="23" name="TextBox 22"/>
          <p:cNvSpPr txBox="1"/>
          <p:nvPr/>
        </p:nvSpPr>
        <p:spPr>
          <a:xfrm>
            <a:off x="7622513" y="3700200"/>
            <a:ext cx="1082348" cy="338554"/>
          </a:xfrm>
          <a:prstGeom prst="rect">
            <a:avLst/>
          </a:prstGeom>
          <a:noFill/>
        </p:spPr>
        <p:txBody>
          <a:bodyPr wrap="none" rtlCol="0">
            <a:spAutoFit/>
          </a:bodyPr>
          <a:lstStyle/>
          <a:p>
            <a:r>
              <a:rPr lang="en-US" sz="1600" b="1" dirty="0" err="1">
                <a:latin typeface="Consolas" panose="020B0609020204030204" pitchFamily="49" charset="0"/>
                <a:cs typeface="Consolas" panose="020B0609020204030204" pitchFamily="49" charset="0"/>
              </a:rPr>
              <a:t>Circle.h</a:t>
            </a:r>
            <a:endParaRPr lang="en-US" sz="1600" b="1" dirty="0">
              <a:latin typeface="Consolas" panose="020B0609020204030204" pitchFamily="49" charset="0"/>
              <a:cs typeface="Consolas" panose="020B0609020204030204" pitchFamily="49" charset="0"/>
            </a:endParaRPr>
          </a:p>
        </p:txBody>
      </p:sp>
      <p:sp>
        <p:nvSpPr>
          <p:cNvPr id="24" name="TextBox 23"/>
          <p:cNvSpPr txBox="1"/>
          <p:nvPr/>
        </p:nvSpPr>
        <p:spPr>
          <a:xfrm>
            <a:off x="7734724" y="1898800"/>
            <a:ext cx="970137" cy="338554"/>
          </a:xfrm>
          <a:prstGeom prst="rect">
            <a:avLst/>
          </a:prstGeom>
          <a:noFill/>
        </p:spPr>
        <p:txBody>
          <a:bodyPr wrap="none" rtlCol="0">
            <a:spAutoFit/>
          </a:bodyPr>
          <a:lstStyle/>
          <a:p>
            <a:r>
              <a:rPr lang="en-US" sz="1600" b="1" dirty="0" err="1">
                <a:latin typeface="Consolas" panose="020B0609020204030204" pitchFamily="49" charset="0"/>
                <a:cs typeface="Consolas" panose="020B0609020204030204" pitchFamily="49" charset="0"/>
              </a:rPr>
              <a:t>Point.h</a:t>
            </a:r>
            <a:endParaRPr lang="en-US" sz="1600" b="1" dirty="0">
              <a:latin typeface="Consolas" panose="020B0609020204030204" pitchFamily="49" charset="0"/>
              <a:cs typeface="Consolas" panose="020B0609020204030204" pitchFamily="49" charset="0"/>
            </a:endParaRPr>
          </a:p>
        </p:txBody>
      </p:sp>
      <p:sp>
        <p:nvSpPr>
          <p:cNvPr id="26" name="TextBox 25"/>
          <p:cNvSpPr txBox="1"/>
          <p:nvPr/>
        </p:nvSpPr>
        <p:spPr>
          <a:xfrm>
            <a:off x="3269585" y="1817964"/>
            <a:ext cx="1082348" cy="338554"/>
          </a:xfrm>
          <a:prstGeom prst="rect">
            <a:avLst/>
          </a:prstGeom>
          <a:noFill/>
        </p:spPr>
        <p:txBody>
          <a:bodyPr wrap="none" rtlCol="0">
            <a:spAutoFit/>
          </a:bodyPr>
          <a:lstStyle/>
          <a:p>
            <a:r>
              <a:rPr lang="en-US" sz="1600" b="1" dirty="0">
                <a:latin typeface="Consolas" panose="020B0609020204030204" pitchFamily="49" charset="0"/>
                <a:cs typeface="Consolas" panose="020B0609020204030204" pitchFamily="49" charset="0"/>
              </a:rPr>
              <a:t>Main.cpp</a:t>
            </a:r>
          </a:p>
        </p:txBody>
      </p:sp>
    </p:spTree>
    <p:extLst>
      <p:ext uri="{BB962C8B-B14F-4D97-AF65-F5344CB8AC3E}">
        <p14:creationId xmlns:p14="http://schemas.microsoft.com/office/powerpoint/2010/main" val="4114144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42587" y="88667"/>
            <a:ext cx="2784737" cy="369332"/>
          </a:xfrm>
        </p:spPr>
        <p:txBody>
          <a:bodyPr/>
          <a:lstStyle/>
          <a:p>
            <a:r>
              <a:rPr lang="en-US" dirty="0"/>
              <a:t>Multiple inclusion</a:t>
            </a:r>
          </a:p>
        </p:txBody>
      </p:sp>
      <p:sp>
        <p:nvSpPr>
          <p:cNvPr id="30723" name="Rectangle 3"/>
          <p:cNvSpPr>
            <a:spLocks noGrp="1" noChangeArrowheads="1"/>
          </p:cNvSpPr>
          <p:nvPr>
            <p:ph type="body" idx="1"/>
          </p:nvPr>
        </p:nvSpPr>
        <p:spPr/>
        <p:txBody>
          <a:bodyPr/>
          <a:lstStyle/>
          <a:p>
            <a:r>
              <a:rPr lang="en-US"/>
              <a:t>Multiple inclusion may cause errors</a:t>
            </a:r>
          </a:p>
          <a:p>
            <a:pPr lvl="1"/>
            <a:r>
              <a:rPr lang="en-US"/>
              <a:t>defining a class twice, for example</a:t>
            </a:r>
          </a:p>
        </p:txBody>
      </p:sp>
      <p:sp>
        <p:nvSpPr>
          <p:cNvPr id="16" name="Rectangle 15"/>
          <p:cNvSpPr/>
          <p:nvPr/>
        </p:nvSpPr>
        <p:spPr>
          <a:xfrm>
            <a:off x="1642485" y="2375539"/>
            <a:ext cx="2590774" cy="286232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dirty="0">
                <a:solidFill>
                  <a:srgbClr val="000000"/>
                </a:solidFill>
                <a:highlight>
                  <a:srgbClr val="FFFFFF"/>
                </a:highlight>
                <a:latin typeface="Consolas" panose="020B0609020204030204" pitchFamily="49" charset="0"/>
              </a:rPr>
              <a:t>#include "</a:t>
            </a:r>
            <a:r>
              <a:rPr lang="en-US" dirty="0" err="1">
                <a:solidFill>
                  <a:srgbClr val="000000"/>
                </a:solidFill>
                <a:highlight>
                  <a:srgbClr val="FFFFFF"/>
                </a:highlight>
                <a:latin typeface="Consolas" panose="020B0609020204030204" pitchFamily="49" charset="0"/>
              </a:rPr>
              <a:t>Point.h</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#include "</a:t>
            </a:r>
            <a:r>
              <a:rPr lang="en-US" dirty="0" err="1">
                <a:solidFill>
                  <a:srgbClr val="000000"/>
                </a:solidFill>
                <a:highlight>
                  <a:srgbClr val="FFFFFF"/>
                </a:highlight>
                <a:latin typeface="Consolas" panose="020B0609020204030204" pitchFamily="49" charset="0"/>
              </a:rPr>
              <a:t>Circle.h</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main()</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Point  p;</a:t>
            </a:r>
          </a:p>
          <a:p>
            <a:r>
              <a:rPr lang="en-US" dirty="0">
                <a:solidFill>
                  <a:srgbClr val="000000"/>
                </a:solidFill>
                <a:highlight>
                  <a:srgbClr val="FFFFFF"/>
                </a:highlight>
                <a:latin typeface="Consolas" panose="020B0609020204030204" pitchFamily="49" charset="0"/>
              </a:rPr>
              <a:t>  Circle c;</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p>
        </p:txBody>
      </p:sp>
      <p:cxnSp>
        <p:nvCxnSpPr>
          <p:cNvPr id="17" name="Straight Arrow Connector 16"/>
          <p:cNvCxnSpPr/>
          <p:nvPr/>
        </p:nvCxnSpPr>
        <p:spPr>
          <a:xfrm>
            <a:off x="1142836" y="2842439"/>
            <a:ext cx="4572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8448" y="2432718"/>
            <a:ext cx="1272208" cy="830997"/>
          </a:xfrm>
          <a:prstGeom prst="rect">
            <a:avLst/>
          </a:prstGeom>
          <a:noFill/>
        </p:spPr>
        <p:txBody>
          <a:bodyPr wrap="none" rtlCol="0">
            <a:spAutoFit/>
          </a:bodyPr>
          <a:lstStyle/>
          <a:p>
            <a:r>
              <a:rPr lang="en-US" sz="1600" dirty="0">
                <a:latin typeface="+mj-lt"/>
                <a:cs typeface="Arial" pitchFamily="34" charset="0"/>
              </a:rPr>
              <a:t>error, </a:t>
            </a:r>
            <a:r>
              <a:rPr lang="en-US" sz="1600" b="1" dirty="0">
                <a:latin typeface="Consolas" panose="020B0609020204030204" pitchFamily="49" charset="0"/>
                <a:cs typeface="Consolas" panose="020B0609020204030204" pitchFamily="49" charset="0"/>
              </a:rPr>
              <a:t>Point</a:t>
            </a:r>
          </a:p>
          <a:p>
            <a:r>
              <a:rPr lang="en-US" sz="1600" dirty="0">
                <a:latin typeface="+mj-lt"/>
                <a:cs typeface="Arial" pitchFamily="34" charset="0"/>
              </a:rPr>
              <a:t>multiply</a:t>
            </a:r>
          </a:p>
          <a:p>
            <a:r>
              <a:rPr lang="en-US" sz="1600" dirty="0">
                <a:latin typeface="+mj-lt"/>
                <a:cs typeface="Arial" pitchFamily="34" charset="0"/>
              </a:rPr>
              <a:t>defined</a:t>
            </a:r>
          </a:p>
        </p:txBody>
      </p:sp>
      <p:sp>
        <p:nvSpPr>
          <p:cNvPr id="21" name="TextBox 20"/>
          <p:cNvSpPr txBox="1"/>
          <p:nvPr/>
        </p:nvSpPr>
        <p:spPr>
          <a:xfrm>
            <a:off x="3150911" y="2070684"/>
            <a:ext cx="1082348" cy="338554"/>
          </a:xfrm>
          <a:prstGeom prst="rect">
            <a:avLst/>
          </a:prstGeom>
          <a:noFill/>
        </p:spPr>
        <p:txBody>
          <a:bodyPr wrap="none" rtlCol="0">
            <a:spAutoFit/>
          </a:bodyPr>
          <a:lstStyle/>
          <a:p>
            <a:r>
              <a:rPr lang="en-US" sz="1600" b="1" dirty="0">
                <a:latin typeface="Consolas" panose="020B0609020204030204" pitchFamily="49" charset="0"/>
                <a:cs typeface="Consolas" panose="020B0609020204030204" pitchFamily="49" charset="0"/>
              </a:rPr>
              <a:t>Main.cpp</a:t>
            </a:r>
          </a:p>
        </p:txBody>
      </p:sp>
      <p:sp>
        <p:nvSpPr>
          <p:cNvPr id="22" name="Rectangle 21"/>
          <p:cNvSpPr/>
          <p:nvPr/>
        </p:nvSpPr>
        <p:spPr>
          <a:xfrm>
            <a:off x="6240725" y="4002178"/>
            <a:ext cx="2464136" cy="203132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dirty="0">
                <a:solidFill>
                  <a:srgbClr val="000000"/>
                </a:solidFill>
                <a:highlight>
                  <a:srgbClr val="FFFFFF"/>
                </a:highlight>
                <a:latin typeface="Consolas" panose="020B0609020204030204" pitchFamily="49" charset="0"/>
              </a:rPr>
              <a:t>#include "</a:t>
            </a:r>
            <a:r>
              <a:rPr lang="en-US" dirty="0" err="1">
                <a:solidFill>
                  <a:srgbClr val="000000"/>
                </a:solidFill>
                <a:highlight>
                  <a:srgbClr val="FFFFFF"/>
                </a:highlight>
                <a:latin typeface="Consolas" panose="020B0609020204030204" pitchFamily="49" charset="0"/>
              </a:rPr>
              <a:t>Point.h</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class Circle</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Point center;</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radius;</a:t>
            </a:r>
          </a:p>
          <a:p>
            <a:r>
              <a:rPr lang="en-US" dirty="0">
                <a:solidFill>
                  <a:srgbClr val="000000"/>
                </a:solidFill>
                <a:highlight>
                  <a:srgbClr val="FFFFFF"/>
                </a:highlight>
                <a:latin typeface="Consolas" panose="020B0609020204030204" pitchFamily="49" charset="0"/>
              </a:rPr>
              <a:t>};</a:t>
            </a:r>
          </a:p>
        </p:txBody>
      </p:sp>
      <p:sp>
        <p:nvSpPr>
          <p:cNvPr id="23" name="Rectangle 22"/>
          <p:cNvSpPr/>
          <p:nvPr/>
        </p:nvSpPr>
        <p:spPr>
          <a:xfrm>
            <a:off x="7127185" y="2200778"/>
            <a:ext cx="1577676" cy="147732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dirty="0">
                <a:solidFill>
                  <a:srgbClr val="000000"/>
                </a:solidFill>
                <a:highlight>
                  <a:srgbClr val="FFFFFF"/>
                </a:highlight>
                <a:latin typeface="Consolas" panose="020B0609020204030204" pitchFamily="49" charset="0"/>
              </a:rPr>
              <a:t>class Point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x;</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y;</a:t>
            </a:r>
          </a:p>
          <a:p>
            <a:r>
              <a:rPr lang="en-US" dirty="0">
                <a:solidFill>
                  <a:srgbClr val="000000"/>
                </a:solidFill>
                <a:highlight>
                  <a:srgbClr val="FFFFFF"/>
                </a:highlight>
                <a:latin typeface="Consolas" panose="020B0609020204030204" pitchFamily="49" charset="0"/>
              </a:rPr>
              <a:t>};</a:t>
            </a:r>
          </a:p>
        </p:txBody>
      </p:sp>
      <p:cxnSp>
        <p:nvCxnSpPr>
          <p:cNvPr id="24" name="Straight Arrow Connector 23"/>
          <p:cNvCxnSpPr/>
          <p:nvPr/>
        </p:nvCxnSpPr>
        <p:spPr>
          <a:xfrm>
            <a:off x="5737805" y="4186607"/>
            <a:ext cx="4572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512671" y="4011322"/>
            <a:ext cx="1292341" cy="338554"/>
          </a:xfrm>
          <a:prstGeom prst="rect">
            <a:avLst/>
          </a:prstGeom>
          <a:noFill/>
        </p:spPr>
        <p:txBody>
          <a:bodyPr wrap="none" rtlCol="0">
            <a:spAutoFit/>
          </a:bodyPr>
          <a:lstStyle/>
          <a:p>
            <a:r>
              <a:rPr lang="en-US" sz="1600" dirty="0">
                <a:latin typeface="+mj-lt"/>
                <a:cs typeface="Arial" pitchFamily="34" charset="0"/>
              </a:rPr>
              <a:t>dependency</a:t>
            </a:r>
          </a:p>
        </p:txBody>
      </p:sp>
      <p:sp>
        <p:nvSpPr>
          <p:cNvPr id="26" name="TextBox 25"/>
          <p:cNvSpPr txBox="1"/>
          <p:nvPr/>
        </p:nvSpPr>
        <p:spPr>
          <a:xfrm>
            <a:off x="7622513" y="3700200"/>
            <a:ext cx="1082348" cy="338554"/>
          </a:xfrm>
          <a:prstGeom prst="rect">
            <a:avLst/>
          </a:prstGeom>
          <a:noFill/>
        </p:spPr>
        <p:txBody>
          <a:bodyPr wrap="none" rtlCol="0">
            <a:spAutoFit/>
          </a:bodyPr>
          <a:lstStyle/>
          <a:p>
            <a:r>
              <a:rPr lang="en-US" sz="1600" b="1" dirty="0" err="1">
                <a:latin typeface="Consolas" panose="020B0609020204030204" pitchFamily="49" charset="0"/>
                <a:cs typeface="Consolas" panose="020B0609020204030204" pitchFamily="49" charset="0"/>
              </a:rPr>
              <a:t>Circle.h</a:t>
            </a:r>
            <a:endParaRPr lang="en-US" sz="1600" b="1" dirty="0">
              <a:latin typeface="Consolas" panose="020B0609020204030204" pitchFamily="49" charset="0"/>
              <a:cs typeface="Consolas" panose="020B0609020204030204" pitchFamily="49" charset="0"/>
            </a:endParaRPr>
          </a:p>
        </p:txBody>
      </p:sp>
      <p:sp>
        <p:nvSpPr>
          <p:cNvPr id="27" name="TextBox 26"/>
          <p:cNvSpPr txBox="1"/>
          <p:nvPr/>
        </p:nvSpPr>
        <p:spPr>
          <a:xfrm>
            <a:off x="7734724" y="1898800"/>
            <a:ext cx="970137" cy="338554"/>
          </a:xfrm>
          <a:prstGeom prst="rect">
            <a:avLst/>
          </a:prstGeom>
          <a:noFill/>
        </p:spPr>
        <p:txBody>
          <a:bodyPr wrap="none" rtlCol="0">
            <a:spAutoFit/>
          </a:bodyPr>
          <a:lstStyle/>
          <a:p>
            <a:r>
              <a:rPr lang="en-US" sz="1600" b="1" dirty="0" err="1">
                <a:latin typeface="Consolas" panose="020B0609020204030204" pitchFamily="49" charset="0"/>
                <a:cs typeface="Consolas" panose="020B0609020204030204" pitchFamily="49" charset="0"/>
              </a:rPr>
              <a:t>Point.h</a:t>
            </a: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87989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42587" y="88667"/>
            <a:ext cx="3294876" cy="369332"/>
          </a:xfrm>
        </p:spPr>
        <p:txBody>
          <a:bodyPr/>
          <a:lstStyle/>
          <a:p>
            <a:r>
              <a:rPr lang="en-US" dirty="0"/>
              <a:t>Guarding header files</a:t>
            </a:r>
          </a:p>
        </p:txBody>
      </p:sp>
      <p:sp>
        <p:nvSpPr>
          <p:cNvPr id="31747" name="Rectangle 3"/>
          <p:cNvSpPr>
            <a:spLocks noGrp="1" noChangeArrowheads="1"/>
          </p:cNvSpPr>
          <p:nvPr>
            <p:ph type="body" idx="1"/>
          </p:nvPr>
        </p:nvSpPr>
        <p:spPr/>
        <p:txBody>
          <a:bodyPr/>
          <a:lstStyle/>
          <a:p>
            <a:r>
              <a:rPr lang="en-US"/>
              <a:t>Each header given unique symbol</a:t>
            </a:r>
          </a:p>
          <a:p>
            <a:pPr lvl="1"/>
            <a:r>
              <a:rPr lang="en-US"/>
              <a:t>undefined in first pass</a:t>
            </a:r>
          </a:p>
          <a:p>
            <a:pPr lvl="1"/>
            <a:r>
              <a:rPr lang="en-US"/>
              <a:t>defined in subsequent passes</a:t>
            </a:r>
          </a:p>
        </p:txBody>
      </p:sp>
      <p:sp>
        <p:nvSpPr>
          <p:cNvPr id="15" name="Rectangle 14"/>
          <p:cNvSpPr/>
          <p:nvPr/>
        </p:nvSpPr>
        <p:spPr>
          <a:xfrm>
            <a:off x="5972833" y="2375539"/>
            <a:ext cx="2337499" cy="313932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ifndef</a:t>
            </a:r>
            <a:r>
              <a:rPr lang="en-US" dirty="0">
                <a:solidFill>
                  <a:srgbClr val="000000"/>
                </a:solidFill>
                <a:highlight>
                  <a:srgbClr val="FFFFFF"/>
                </a:highlight>
                <a:latin typeface="Consolas" panose="020B0609020204030204" pitchFamily="49" charset="0"/>
              </a:rPr>
              <a:t> POINT_H</a:t>
            </a:r>
          </a:p>
          <a:p>
            <a:r>
              <a:rPr lang="en-US" dirty="0">
                <a:solidFill>
                  <a:srgbClr val="000000"/>
                </a:solidFill>
                <a:highlight>
                  <a:srgbClr val="FFFFFF"/>
                </a:highlight>
                <a:latin typeface="Consolas" panose="020B0609020204030204" pitchFamily="49" charset="0"/>
              </a:rPr>
              <a:t>#define POINT_H</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class Point</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x;</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y;</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endif</a:t>
            </a:r>
            <a:r>
              <a:rPr lang="en-US" dirty="0">
                <a:solidFill>
                  <a:srgbClr val="000000"/>
                </a:solidFill>
                <a:highlight>
                  <a:srgbClr val="FFFFFF"/>
                </a:highlight>
                <a:latin typeface="Consolas" panose="020B0609020204030204" pitchFamily="49" charset="0"/>
              </a:rPr>
              <a:t> // POINT_H</a:t>
            </a:r>
          </a:p>
        </p:txBody>
      </p:sp>
      <p:cxnSp>
        <p:nvCxnSpPr>
          <p:cNvPr id="16" name="Straight Arrow Connector 15"/>
          <p:cNvCxnSpPr/>
          <p:nvPr/>
        </p:nvCxnSpPr>
        <p:spPr>
          <a:xfrm>
            <a:off x="5463522" y="2580944"/>
            <a:ext cx="4572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826206" y="2411667"/>
            <a:ext cx="714170" cy="338554"/>
          </a:xfrm>
          <a:prstGeom prst="rect">
            <a:avLst/>
          </a:prstGeom>
          <a:noFill/>
        </p:spPr>
        <p:txBody>
          <a:bodyPr wrap="none" rtlCol="0">
            <a:spAutoFit/>
          </a:bodyPr>
          <a:lstStyle/>
          <a:p>
            <a:r>
              <a:rPr lang="en-US" sz="1600" dirty="0">
                <a:latin typeface="+mj-lt"/>
                <a:cs typeface="Arial" pitchFamily="34" charset="0"/>
              </a:rPr>
              <a:t>guard</a:t>
            </a:r>
          </a:p>
        </p:txBody>
      </p:sp>
      <p:sp>
        <p:nvSpPr>
          <p:cNvPr id="19" name="TextBox 18"/>
          <p:cNvSpPr txBox="1"/>
          <p:nvPr/>
        </p:nvSpPr>
        <p:spPr>
          <a:xfrm>
            <a:off x="238529" y="2434222"/>
            <a:ext cx="957313" cy="830997"/>
          </a:xfrm>
          <a:prstGeom prst="rect">
            <a:avLst/>
          </a:prstGeom>
          <a:noFill/>
        </p:spPr>
        <p:txBody>
          <a:bodyPr wrap="none" rtlCol="0">
            <a:spAutoFit/>
          </a:bodyPr>
          <a:lstStyle/>
          <a:p>
            <a:r>
              <a:rPr lang="en-US" sz="1600" b="1" dirty="0">
                <a:latin typeface="Consolas" panose="020B0609020204030204" pitchFamily="49" charset="0"/>
                <a:cs typeface="Consolas" panose="020B0609020204030204" pitchFamily="49" charset="0"/>
              </a:rPr>
              <a:t>Point</a:t>
            </a:r>
          </a:p>
          <a:p>
            <a:r>
              <a:rPr lang="en-US" sz="1600" dirty="0">
                <a:latin typeface="+mj-lt"/>
                <a:cs typeface="Arial" pitchFamily="34" charset="0"/>
              </a:rPr>
              <a:t>included</a:t>
            </a:r>
          </a:p>
          <a:p>
            <a:r>
              <a:rPr lang="en-US" sz="1600" dirty="0">
                <a:latin typeface="+mj-lt"/>
                <a:cs typeface="Arial" pitchFamily="34" charset="0"/>
              </a:rPr>
              <a:t>once</a:t>
            </a:r>
          </a:p>
        </p:txBody>
      </p:sp>
      <p:sp>
        <p:nvSpPr>
          <p:cNvPr id="21" name="TextBox 20"/>
          <p:cNvSpPr txBox="1"/>
          <p:nvPr/>
        </p:nvSpPr>
        <p:spPr>
          <a:xfrm>
            <a:off x="7340195" y="2070684"/>
            <a:ext cx="970137" cy="338554"/>
          </a:xfrm>
          <a:prstGeom prst="rect">
            <a:avLst/>
          </a:prstGeom>
          <a:noFill/>
        </p:spPr>
        <p:txBody>
          <a:bodyPr wrap="none" rtlCol="0">
            <a:spAutoFit/>
          </a:bodyPr>
          <a:lstStyle/>
          <a:p>
            <a:r>
              <a:rPr lang="en-US" sz="1600" b="1" dirty="0" err="1">
                <a:latin typeface="Consolas" panose="020B0609020204030204" pitchFamily="49" charset="0"/>
                <a:cs typeface="Consolas" panose="020B0609020204030204" pitchFamily="49" charset="0"/>
              </a:rPr>
              <a:t>Point.h</a:t>
            </a:r>
            <a:endParaRPr lang="en-US" sz="1600" b="1" dirty="0">
              <a:latin typeface="Consolas" panose="020B0609020204030204" pitchFamily="49" charset="0"/>
              <a:cs typeface="Consolas" panose="020B0609020204030204" pitchFamily="49" charset="0"/>
            </a:endParaRPr>
          </a:p>
        </p:txBody>
      </p:sp>
      <p:sp>
        <p:nvSpPr>
          <p:cNvPr id="23" name="Rectangle 22"/>
          <p:cNvSpPr/>
          <p:nvPr/>
        </p:nvSpPr>
        <p:spPr>
          <a:xfrm>
            <a:off x="1642485" y="2375539"/>
            <a:ext cx="2590774" cy="203132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dirty="0">
                <a:solidFill>
                  <a:srgbClr val="000000"/>
                </a:solidFill>
                <a:highlight>
                  <a:srgbClr val="FFFFFF"/>
                </a:highlight>
                <a:latin typeface="Consolas" panose="020B0609020204030204" pitchFamily="49" charset="0"/>
              </a:rPr>
              <a:t>#include "</a:t>
            </a:r>
            <a:r>
              <a:rPr lang="en-US" dirty="0" err="1">
                <a:solidFill>
                  <a:srgbClr val="000000"/>
                </a:solidFill>
                <a:highlight>
                  <a:srgbClr val="FFFFFF"/>
                </a:highlight>
                <a:latin typeface="Consolas" panose="020B0609020204030204" pitchFamily="49" charset="0"/>
              </a:rPr>
              <a:t>Point.h</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#include "</a:t>
            </a:r>
            <a:r>
              <a:rPr lang="en-US" dirty="0" err="1">
                <a:solidFill>
                  <a:srgbClr val="000000"/>
                </a:solidFill>
                <a:highlight>
                  <a:srgbClr val="FFFFFF"/>
                </a:highlight>
                <a:latin typeface="Consolas" panose="020B0609020204030204" pitchFamily="49" charset="0"/>
              </a:rPr>
              <a:t>Circle.h</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main()</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p:txBody>
      </p:sp>
      <p:cxnSp>
        <p:nvCxnSpPr>
          <p:cNvPr id="24" name="Straight Arrow Connector 23"/>
          <p:cNvCxnSpPr/>
          <p:nvPr/>
        </p:nvCxnSpPr>
        <p:spPr>
          <a:xfrm>
            <a:off x="1142836" y="2842439"/>
            <a:ext cx="4572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150911" y="2070684"/>
            <a:ext cx="1082348" cy="338554"/>
          </a:xfrm>
          <a:prstGeom prst="rect">
            <a:avLst/>
          </a:prstGeom>
          <a:noFill/>
        </p:spPr>
        <p:txBody>
          <a:bodyPr wrap="none" rtlCol="0">
            <a:spAutoFit/>
          </a:bodyPr>
          <a:lstStyle/>
          <a:p>
            <a:r>
              <a:rPr lang="en-US" sz="1600" b="1" dirty="0">
                <a:latin typeface="Consolas" panose="020B0609020204030204" pitchFamily="49" charset="0"/>
                <a:cs typeface="Consolas" panose="020B0609020204030204" pitchFamily="49" charset="0"/>
              </a:rPr>
              <a:t>Main.cpp</a:t>
            </a:r>
          </a:p>
        </p:txBody>
      </p:sp>
    </p:spTree>
    <p:extLst>
      <p:ext uri="{BB962C8B-B14F-4D97-AF65-F5344CB8AC3E}">
        <p14:creationId xmlns:p14="http://schemas.microsoft.com/office/powerpoint/2010/main" val="2275552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242587" y="88667"/>
            <a:ext cx="1685270" cy="369332"/>
          </a:xfrm>
        </p:spPr>
        <p:txBody>
          <a:bodyPr/>
          <a:lstStyle/>
          <a:p>
            <a:r>
              <a:rPr lang="en-US" dirty="0"/>
              <a:t>Objectives</a:t>
            </a:r>
          </a:p>
        </p:txBody>
      </p:sp>
      <p:sp>
        <p:nvSpPr>
          <p:cNvPr id="14339" name="Rectangle 5"/>
          <p:cNvSpPr>
            <a:spLocks noGrp="1" noChangeArrowheads="1"/>
          </p:cNvSpPr>
          <p:nvPr>
            <p:ph type="body" idx="1"/>
          </p:nvPr>
        </p:nvSpPr>
        <p:spPr/>
        <p:txBody>
          <a:bodyPr/>
          <a:lstStyle/>
          <a:p>
            <a:r>
              <a:rPr lang="en-US"/>
              <a:t>Introduce</a:t>
            </a:r>
          </a:p>
          <a:p>
            <a:pPr lvl="1"/>
            <a:r>
              <a:rPr lang="en-US"/>
              <a:t>preprocessor</a:t>
            </a:r>
          </a:p>
          <a:p>
            <a:pPr lvl="1"/>
            <a:r>
              <a:rPr lang="en-US"/>
              <a:t>separate compilation</a:t>
            </a:r>
          </a:p>
          <a:p>
            <a:r>
              <a:rPr lang="en-US"/>
              <a:t>Examine issues of code organization</a:t>
            </a:r>
          </a:p>
          <a:p>
            <a:endParaRPr lang="en-US"/>
          </a:p>
        </p:txBody>
      </p:sp>
    </p:spTree>
    <p:extLst>
      <p:ext uri="{BB962C8B-B14F-4D97-AF65-F5344CB8AC3E}">
        <p14:creationId xmlns:p14="http://schemas.microsoft.com/office/powerpoint/2010/main" val="2809512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42587" y="88667"/>
            <a:ext cx="3202736" cy="369332"/>
          </a:xfrm>
        </p:spPr>
        <p:txBody>
          <a:bodyPr/>
          <a:lstStyle/>
          <a:p>
            <a:r>
              <a:rPr lang="en-US" dirty="0"/>
              <a:t>Namespace partition</a:t>
            </a:r>
          </a:p>
        </p:txBody>
      </p:sp>
      <p:sp>
        <p:nvSpPr>
          <p:cNvPr id="32771" name="Rectangle 3"/>
          <p:cNvSpPr>
            <a:spLocks noGrp="1" noChangeArrowheads="1"/>
          </p:cNvSpPr>
          <p:nvPr>
            <p:ph type="body" idx="1"/>
          </p:nvPr>
        </p:nvSpPr>
        <p:spPr/>
        <p:txBody>
          <a:bodyPr/>
          <a:lstStyle/>
          <a:p>
            <a:r>
              <a:rPr lang="en-US"/>
              <a:t>Namespaces may be in parts</a:t>
            </a:r>
          </a:p>
          <a:p>
            <a:pPr lvl="1"/>
            <a:r>
              <a:rPr lang="en-US"/>
              <a:t>can spread contents across multiple files</a:t>
            </a:r>
          </a:p>
        </p:txBody>
      </p:sp>
      <p:sp>
        <p:nvSpPr>
          <p:cNvPr id="12" name="Rectangle 11"/>
          <p:cNvSpPr/>
          <p:nvPr/>
        </p:nvSpPr>
        <p:spPr>
          <a:xfrm>
            <a:off x="3352169" y="2578314"/>
            <a:ext cx="2464136" cy="258532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dirty="0">
                <a:solidFill>
                  <a:srgbClr val="000000"/>
                </a:solidFill>
                <a:highlight>
                  <a:srgbClr val="FFFFFF"/>
                </a:highlight>
                <a:latin typeface="Consolas" panose="020B0609020204030204" pitchFamily="49" charset="0"/>
              </a:rPr>
              <a:t>namespace Finance </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class Account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 </a:t>
            </a:r>
          </a:p>
          <a:p>
            <a:r>
              <a:rPr lang="en-US" dirty="0">
                <a:solidFill>
                  <a:srgbClr val="000000"/>
                </a:solidFill>
                <a:highlight>
                  <a:srgbClr val="FFFFFF"/>
                </a:highlight>
                <a:latin typeface="Consolas" panose="020B0609020204030204" pitchFamily="49" charset="0"/>
              </a:rPr>
              <a:t>  };</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p:txBody>
      </p:sp>
      <p:sp>
        <p:nvSpPr>
          <p:cNvPr id="13" name="Rectangle 12"/>
          <p:cNvSpPr/>
          <p:nvPr/>
        </p:nvSpPr>
        <p:spPr>
          <a:xfrm>
            <a:off x="6031331" y="2578314"/>
            <a:ext cx="2464136" cy="258532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dirty="0">
                <a:solidFill>
                  <a:srgbClr val="000000"/>
                </a:solidFill>
                <a:highlight>
                  <a:srgbClr val="FFFFFF"/>
                </a:highlight>
                <a:latin typeface="Consolas" panose="020B0609020204030204" pitchFamily="49" charset="0"/>
              </a:rPr>
              <a:t>namespace Finance </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class Client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 </a:t>
            </a:r>
          </a:p>
          <a:p>
            <a:r>
              <a:rPr lang="en-US" dirty="0">
                <a:solidFill>
                  <a:srgbClr val="000000"/>
                </a:solidFill>
                <a:highlight>
                  <a:srgbClr val="FFFFFF"/>
                </a:highlight>
                <a:latin typeface="Consolas" panose="020B0609020204030204" pitchFamily="49" charset="0"/>
              </a:rPr>
              <a:t>  };</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p:txBody>
      </p:sp>
      <p:sp>
        <p:nvSpPr>
          <p:cNvPr id="14" name="Rectangle 13"/>
          <p:cNvSpPr/>
          <p:nvPr/>
        </p:nvSpPr>
        <p:spPr>
          <a:xfrm>
            <a:off x="673006" y="2578314"/>
            <a:ext cx="2464136" cy="258532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dirty="0">
                <a:solidFill>
                  <a:srgbClr val="000000"/>
                </a:solidFill>
                <a:highlight>
                  <a:srgbClr val="FFFFFF"/>
                </a:highlight>
                <a:latin typeface="Consolas" panose="020B0609020204030204" pitchFamily="49" charset="0"/>
              </a:rPr>
              <a:t>namespace Finance </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class Stock </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 </a:t>
            </a:r>
          </a:p>
          <a:p>
            <a:r>
              <a:rPr lang="en-US" dirty="0">
                <a:solidFill>
                  <a:srgbClr val="000000"/>
                </a:solidFill>
                <a:highlight>
                  <a:srgbClr val="FFFFFF"/>
                </a:highlight>
                <a:latin typeface="Consolas" panose="020B0609020204030204" pitchFamily="49" charset="0"/>
              </a:rPr>
              <a:t>  };</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p:txBody>
      </p:sp>
      <p:sp>
        <p:nvSpPr>
          <p:cNvPr id="15" name="TextBox 14"/>
          <p:cNvSpPr txBox="1"/>
          <p:nvPr/>
        </p:nvSpPr>
        <p:spPr>
          <a:xfrm>
            <a:off x="2167005" y="2285480"/>
            <a:ext cx="970137" cy="338554"/>
          </a:xfrm>
          <a:prstGeom prst="rect">
            <a:avLst/>
          </a:prstGeom>
          <a:noFill/>
        </p:spPr>
        <p:txBody>
          <a:bodyPr wrap="none" rtlCol="0">
            <a:spAutoFit/>
          </a:bodyPr>
          <a:lstStyle/>
          <a:p>
            <a:r>
              <a:rPr lang="en-US" sz="1600" b="1" dirty="0" err="1">
                <a:latin typeface="Consolas" panose="020B0609020204030204" pitchFamily="49" charset="0"/>
                <a:cs typeface="Consolas" panose="020B0609020204030204" pitchFamily="49" charset="0"/>
              </a:rPr>
              <a:t>Stock.h</a:t>
            </a:r>
            <a:endParaRPr lang="en-US" sz="1600" b="1" dirty="0">
              <a:latin typeface="Consolas" panose="020B0609020204030204" pitchFamily="49" charset="0"/>
              <a:cs typeface="Consolas" panose="020B0609020204030204" pitchFamily="49" charset="0"/>
            </a:endParaRPr>
          </a:p>
        </p:txBody>
      </p:sp>
      <p:sp>
        <p:nvSpPr>
          <p:cNvPr id="16" name="TextBox 15"/>
          <p:cNvSpPr txBox="1"/>
          <p:nvPr/>
        </p:nvSpPr>
        <p:spPr>
          <a:xfrm>
            <a:off x="4621747" y="2285480"/>
            <a:ext cx="1194558" cy="338554"/>
          </a:xfrm>
          <a:prstGeom prst="rect">
            <a:avLst/>
          </a:prstGeom>
          <a:noFill/>
        </p:spPr>
        <p:txBody>
          <a:bodyPr wrap="none" rtlCol="0">
            <a:spAutoFit/>
          </a:bodyPr>
          <a:lstStyle/>
          <a:p>
            <a:r>
              <a:rPr lang="en-US" sz="1600" b="1" dirty="0" err="1">
                <a:latin typeface="Consolas" panose="020B0609020204030204" pitchFamily="49" charset="0"/>
                <a:cs typeface="Consolas" panose="020B0609020204030204" pitchFamily="49" charset="0"/>
              </a:rPr>
              <a:t>Account.h</a:t>
            </a:r>
            <a:endParaRPr lang="en-US" sz="1600" b="1" dirty="0">
              <a:latin typeface="Consolas" panose="020B0609020204030204" pitchFamily="49" charset="0"/>
              <a:cs typeface="Consolas" panose="020B0609020204030204" pitchFamily="49" charset="0"/>
            </a:endParaRPr>
          </a:p>
        </p:txBody>
      </p:sp>
      <p:sp>
        <p:nvSpPr>
          <p:cNvPr id="17" name="TextBox 16"/>
          <p:cNvSpPr txBox="1"/>
          <p:nvPr/>
        </p:nvSpPr>
        <p:spPr>
          <a:xfrm>
            <a:off x="7413119" y="2285480"/>
            <a:ext cx="1082348" cy="338554"/>
          </a:xfrm>
          <a:prstGeom prst="rect">
            <a:avLst/>
          </a:prstGeom>
          <a:noFill/>
        </p:spPr>
        <p:txBody>
          <a:bodyPr wrap="none" rtlCol="0">
            <a:spAutoFit/>
          </a:bodyPr>
          <a:lstStyle/>
          <a:p>
            <a:r>
              <a:rPr lang="en-US" sz="1600" b="1" dirty="0" err="1">
                <a:latin typeface="Consolas" panose="020B0609020204030204" pitchFamily="49" charset="0"/>
                <a:cs typeface="Consolas" panose="020B0609020204030204" pitchFamily="49" charset="0"/>
              </a:rPr>
              <a:t>Client.h</a:t>
            </a: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51569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42587" y="88667"/>
            <a:ext cx="4717125" cy="369332"/>
          </a:xfrm>
        </p:spPr>
        <p:txBody>
          <a:bodyPr/>
          <a:lstStyle/>
          <a:p>
            <a:r>
              <a:rPr lang="en-US" dirty="0"/>
              <a:t>Namespace headers and source</a:t>
            </a:r>
          </a:p>
        </p:txBody>
      </p:sp>
      <p:sp>
        <p:nvSpPr>
          <p:cNvPr id="33795" name="Rectangle 3"/>
          <p:cNvSpPr>
            <a:spLocks noGrp="1" noChangeArrowheads="1"/>
          </p:cNvSpPr>
          <p:nvPr>
            <p:ph type="body" idx="1"/>
          </p:nvPr>
        </p:nvSpPr>
        <p:spPr/>
        <p:txBody>
          <a:bodyPr/>
          <a:lstStyle/>
          <a:p>
            <a:r>
              <a:rPr lang="en-US"/>
              <a:t>Can separate namespace code into headers and source</a:t>
            </a:r>
          </a:p>
          <a:p>
            <a:pPr lvl="1"/>
            <a:r>
              <a:rPr lang="en-US"/>
              <a:t>implementations must be inside namespace</a:t>
            </a:r>
          </a:p>
        </p:txBody>
      </p:sp>
      <p:sp>
        <p:nvSpPr>
          <p:cNvPr id="10" name="Rectangle 9"/>
          <p:cNvSpPr/>
          <p:nvPr/>
        </p:nvSpPr>
        <p:spPr>
          <a:xfrm>
            <a:off x="5150913" y="2063662"/>
            <a:ext cx="2717411" cy="424731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dirty="0">
                <a:solidFill>
                  <a:srgbClr val="000000"/>
                </a:solidFill>
                <a:highlight>
                  <a:srgbClr val="FFFFFF"/>
                </a:highlight>
                <a:latin typeface="Consolas" panose="020B0609020204030204" pitchFamily="49" charset="0"/>
              </a:rPr>
              <a:t>#include "</a:t>
            </a:r>
            <a:r>
              <a:rPr lang="en-US" dirty="0" err="1">
                <a:solidFill>
                  <a:srgbClr val="000000"/>
                </a:solidFill>
                <a:highlight>
                  <a:srgbClr val="FFFFFF"/>
                </a:highlight>
                <a:latin typeface="Consolas" panose="020B0609020204030204" pitchFamily="49" charset="0"/>
              </a:rPr>
              <a:t>Stock.h</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namespace Finance </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void Stock::buy()</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void Stock::sell()</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p>
        </p:txBody>
      </p:sp>
      <p:sp>
        <p:nvSpPr>
          <p:cNvPr id="11" name="Rectangle 10"/>
          <p:cNvSpPr/>
          <p:nvPr/>
        </p:nvSpPr>
        <p:spPr>
          <a:xfrm>
            <a:off x="1159657" y="2063662"/>
            <a:ext cx="3350597" cy="397031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ifndef</a:t>
            </a:r>
            <a:r>
              <a:rPr lang="en-US" dirty="0">
                <a:solidFill>
                  <a:srgbClr val="000000"/>
                </a:solidFill>
                <a:highlight>
                  <a:srgbClr val="FFFFFF"/>
                </a:highlight>
                <a:latin typeface="Consolas" panose="020B0609020204030204" pitchFamily="49" charset="0"/>
              </a:rPr>
              <a:t> FINANCE_STOCK_H</a:t>
            </a:r>
          </a:p>
          <a:p>
            <a:r>
              <a:rPr lang="en-US" dirty="0">
                <a:solidFill>
                  <a:srgbClr val="000000"/>
                </a:solidFill>
                <a:highlight>
                  <a:srgbClr val="FFFFFF"/>
                </a:highlight>
                <a:latin typeface="Consolas" panose="020B0609020204030204" pitchFamily="49" charset="0"/>
              </a:rPr>
              <a:t>#define FINANCE_STOCK_H</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namespace Finance </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class Stock</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 </a:t>
            </a:r>
          </a:p>
          <a:p>
            <a:r>
              <a:rPr lang="en-US" dirty="0">
                <a:solidFill>
                  <a:srgbClr val="000000"/>
                </a:solidFill>
                <a:highlight>
                  <a:srgbClr val="FFFFFF"/>
                </a:highlight>
                <a:latin typeface="Consolas" panose="020B0609020204030204" pitchFamily="49" charset="0"/>
              </a:rPr>
              <a:t>  };</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endif</a:t>
            </a:r>
            <a:r>
              <a:rPr lang="en-US" dirty="0">
                <a:solidFill>
                  <a:srgbClr val="000000"/>
                </a:solidFill>
                <a:highlight>
                  <a:srgbClr val="FFFFFF"/>
                </a:highlight>
                <a:latin typeface="Consolas" panose="020B0609020204030204" pitchFamily="49" charset="0"/>
              </a:rPr>
              <a:t> // FINANCE_STOCK_H</a:t>
            </a:r>
          </a:p>
        </p:txBody>
      </p:sp>
      <p:sp>
        <p:nvSpPr>
          <p:cNvPr id="12" name="TextBox 11"/>
          <p:cNvSpPr txBox="1"/>
          <p:nvPr/>
        </p:nvSpPr>
        <p:spPr>
          <a:xfrm>
            <a:off x="3540117" y="1754053"/>
            <a:ext cx="970137" cy="338554"/>
          </a:xfrm>
          <a:prstGeom prst="rect">
            <a:avLst/>
          </a:prstGeom>
          <a:noFill/>
        </p:spPr>
        <p:txBody>
          <a:bodyPr wrap="none" rtlCol="0">
            <a:spAutoFit/>
          </a:bodyPr>
          <a:lstStyle/>
          <a:p>
            <a:r>
              <a:rPr lang="en-US" sz="1600" b="1" dirty="0" err="1">
                <a:latin typeface="Consolas" panose="020B0609020204030204" pitchFamily="49" charset="0"/>
                <a:cs typeface="Consolas" panose="020B0609020204030204" pitchFamily="49" charset="0"/>
              </a:rPr>
              <a:t>Stock.h</a:t>
            </a:r>
            <a:endParaRPr lang="en-US" sz="1600" b="1" dirty="0">
              <a:latin typeface="Consolas" panose="020B0609020204030204" pitchFamily="49" charset="0"/>
              <a:cs typeface="Consolas" panose="020B0609020204030204" pitchFamily="49" charset="0"/>
            </a:endParaRPr>
          </a:p>
        </p:txBody>
      </p:sp>
      <p:sp>
        <p:nvSpPr>
          <p:cNvPr id="13" name="TextBox 12"/>
          <p:cNvSpPr txBox="1"/>
          <p:nvPr/>
        </p:nvSpPr>
        <p:spPr>
          <a:xfrm>
            <a:off x="6673766" y="1754053"/>
            <a:ext cx="1194558" cy="338554"/>
          </a:xfrm>
          <a:prstGeom prst="rect">
            <a:avLst/>
          </a:prstGeom>
          <a:noFill/>
        </p:spPr>
        <p:txBody>
          <a:bodyPr wrap="none" rtlCol="0">
            <a:spAutoFit/>
          </a:bodyPr>
          <a:lstStyle/>
          <a:p>
            <a:r>
              <a:rPr lang="en-US" sz="1600" b="1" dirty="0">
                <a:latin typeface="Consolas" panose="020B0609020204030204" pitchFamily="49" charset="0"/>
                <a:cs typeface="Consolas" panose="020B0609020204030204" pitchFamily="49" charset="0"/>
              </a:rPr>
              <a:t>Stock.cpp</a:t>
            </a:r>
          </a:p>
        </p:txBody>
      </p:sp>
    </p:spTree>
    <p:extLst>
      <p:ext uri="{BB962C8B-B14F-4D97-AF65-F5344CB8AC3E}">
        <p14:creationId xmlns:p14="http://schemas.microsoft.com/office/powerpoint/2010/main" val="1078582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42587" y="88667"/>
            <a:ext cx="3822650" cy="369332"/>
          </a:xfrm>
        </p:spPr>
        <p:txBody>
          <a:bodyPr/>
          <a:lstStyle/>
          <a:p>
            <a:r>
              <a:rPr lang="en-US" dirty="0"/>
              <a:t>Hierarchical organization</a:t>
            </a:r>
          </a:p>
        </p:txBody>
      </p:sp>
      <p:sp>
        <p:nvSpPr>
          <p:cNvPr id="34819" name="Rectangle 3"/>
          <p:cNvSpPr>
            <a:spLocks noGrp="1" noChangeArrowheads="1"/>
          </p:cNvSpPr>
          <p:nvPr>
            <p:ph type="body" idx="1"/>
          </p:nvPr>
        </p:nvSpPr>
        <p:spPr/>
        <p:txBody>
          <a:bodyPr/>
          <a:lstStyle/>
          <a:p>
            <a:r>
              <a:rPr lang="en-US" dirty="0"/>
              <a:t>Can use subfolders for entire libraries</a:t>
            </a:r>
          </a:p>
          <a:p>
            <a:pPr lvl="1"/>
            <a:r>
              <a:rPr lang="en-US" dirty="0"/>
              <a:t>common to mirror namespaces</a:t>
            </a:r>
          </a:p>
        </p:txBody>
      </p:sp>
      <p:sp>
        <p:nvSpPr>
          <p:cNvPr id="7" name="Rectangle 6"/>
          <p:cNvSpPr/>
          <p:nvPr/>
        </p:nvSpPr>
        <p:spPr>
          <a:xfrm>
            <a:off x="2706746" y="2098423"/>
            <a:ext cx="3730508" cy="286232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dirty="0">
                <a:solidFill>
                  <a:srgbClr val="000000"/>
                </a:solidFill>
                <a:highlight>
                  <a:srgbClr val="FFFFFF"/>
                </a:highlight>
                <a:latin typeface="Consolas" panose="020B0609020204030204" pitchFamily="49" charset="0"/>
              </a:rPr>
              <a:t>#include "Finance/</a:t>
            </a:r>
            <a:r>
              <a:rPr lang="en-US" dirty="0" err="1">
                <a:solidFill>
                  <a:srgbClr val="000000"/>
                </a:solidFill>
                <a:highlight>
                  <a:srgbClr val="FFFFFF"/>
                </a:highlight>
                <a:latin typeface="Consolas" panose="020B0609020204030204" pitchFamily="49" charset="0"/>
              </a:rPr>
              <a:t>Stock.h</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#include "Finance/</a:t>
            </a:r>
            <a:r>
              <a:rPr lang="en-US" dirty="0" err="1">
                <a:solidFill>
                  <a:srgbClr val="000000"/>
                </a:solidFill>
                <a:highlight>
                  <a:srgbClr val="FFFFFF"/>
                </a:highlight>
                <a:latin typeface="Consolas" panose="020B0609020204030204" pitchFamily="49" charset="0"/>
              </a:rPr>
              <a:t>Account.h</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#include "</a:t>
            </a:r>
            <a:r>
              <a:rPr lang="en-US" dirty="0" err="1">
                <a:solidFill>
                  <a:srgbClr val="000000"/>
                </a:solidFill>
                <a:highlight>
                  <a:srgbClr val="FFFFFF"/>
                </a:highlight>
                <a:latin typeface="Consolas" panose="020B0609020204030204" pitchFamily="49" charset="0"/>
              </a:rPr>
              <a:t>Db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History.h</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#include "</a:t>
            </a:r>
            <a:r>
              <a:rPr lang="en-US" dirty="0" err="1">
                <a:solidFill>
                  <a:srgbClr val="000000"/>
                </a:solidFill>
                <a:highlight>
                  <a:srgbClr val="FFFFFF"/>
                </a:highlight>
                <a:latin typeface="Consolas" panose="020B0609020204030204" pitchFamily="49" charset="0"/>
              </a:rPr>
              <a:t>Db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Record.h</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main()</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1468338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a:xfrm>
            <a:off x="242587" y="88667"/>
            <a:ext cx="1572354" cy="369332"/>
          </a:xfrm>
        </p:spPr>
        <p:txBody>
          <a:bodyPr/>
          <a:lstStyle/>
          <a:p>
            <a:r>
              <a:rPr lang="en-US" dirty="0"/>
              <a:t>Summary</a:t>
            </a:r>
          </a:p>
        </p:txBody>
      </p:sp>
      <p:sp>
        <p:nvSpPr>
          <p:cNvPr id="35843" name="Rectangle 5"/>
          <p:cNvSpPr>
            <a:spLocks noGrp="1" noChangeArrowheads="1"/>
          </p:cNvSpPr>
          <p:nvPr>
            <p:ph type="body" idx="1"/>
          </p:nvPr>
        </p:nvSpPr>
        <p:spPr/>
        <p:txBody>
          <a:bodyPr/>
          <a:lstStyle/>
          <a:p>
            <a:r>
              <a:rPr lang="en-US"/>
              <a:t>Preprocessor commands modify source before compilation</a:t>
            </a:r>
          </a:p>
          <a:p>
            <a:pPr lvl="1"/>
            <a:r>
              <a:rPr lang="en-US"/>
              <a:t>remove/select code</a:t>
            </a:r>
          </a:p>
          <a:p>
            <a:pPr lvl="1"/>
            <a:r>
              <a:rPr lang="en-US"/>
              <a:t>generate code</a:t>
            </a:r>
          </a:p>
          <a:p>
            <a:r>
              <a:rPr lang="en-US"/>
              <a:t>Code may be partitioned into multiple files</a:t>
            </a:r>
          </a:p>
          <a:p>
            <a:r>
              <a:rPr lang="en-US"/>
              <a:t>Include files used to hold definitions</a:t>
            </a:r>
          </a:p>
          <a:p>
            <a:pPr lvl="1"/>
            <a:r>
              <a:rPr lang="en-US"/>
              <a:t>classes</a:t>
            </a:r>
          </a:p>
          <a:p>
            <a:pPr lvl="1"/>
            <a:r>
              <a:rPr lang="en-US"/>
              <a:t>function prototypes</a:t>
            </a:r>
          </a:p>
          <a:p>
            <a:pPr lvl="1"/>
            <a:r>
              <a:rPr lang="en-US"/>
              <a:t>extern</a:t>
            </a:r>
          </a:p>
          <a:p>
            <a:r>
              <a:rPr lang="en-US"/>
              <a:t>Guards prevent multiple inclusion</a:t>
            </a:r>
          </a:p>
        </p:txBody>
      </p:sp>
    </p:spTree>
    <p:extLst>
      <p:ext uri="{BB962C8B-B14F-4D97-AF65-F5344CB8AC3E}">
        <p14:creationId xmlns:p14="http://schemas.microsoft.com/office/powerpoint/2010/main" val="3840057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42587" y="88667"/>
            <a:ext cx="2208425" cy="369332"/>
          </a:xfrm>
        </p:spPr>
        <p:txBody>
          <a:bodyPr/>
          <a:lstStyle/>
          <a:p>
            <a:r>
              <a:rPr lang="en-US" dirty="0"/>
              <a:t>Preprocessing</a:t>
            </a:r>
          </a:p>
        </p:txBody>
      </p:sp>
      <p:sp>
        <p:nvSpPr>
          <p:cNvPr id="15363" name="Rectangle 3"/>
          <p:cNvSpPr>
            <a:spLocks noGrp="1" noChangeArrowheads="1"/>
          </p:cNvSpPr>
          <p:nvPr>
            <p:ph type="body" idx="1"/>
          </p:nvPr>
        </p:nvSpPr>
        <p:spPr/>
        <p:txBody>
          <a:bodyPr/>
          <a:lstStyle/>
          <a:p>
            <a:r>
              <a:rPr lang="en-US" i="1" dirty="0"/>
              <a:t>Preprocessing</a:t>
            </a:r>
            <a:r>
              <a:rPr lang="en-US" dirty="0"/>
              <a:t> is the first stage of source-code translation</a:t>
            </a:r>
          </a:p>
          <a:p>
            <a:pPr lvl="1"/>
            <a:r>
              <a:rPr lang="en-US" dirty="0"/>
              <a:t>performed before compilation</a:t>
            </a:r>
          </a:p>
          <a:p>
            <a:pPr lvl="1"/>
            <a:r>
              <a:rPr lang="en-US" dirty="0"/>
              <a:t>provides many useful services: #include, #define, #if, etc.</a:t>
            </a:r>
          </a:p>
        </p:txBody>
      </p:sp>
      <p:sp>
        <p:nvSpPr>
          <p:cNvPr id="15364" name="Rectangle 4"/>
          <p:cNvSpPr>
            <a:spLocks noChangeArrowheads="1"/>
          </p:cNvSpPr>
          <p:nvPr/>
        </p:nvSpPr>
        <p:spPr bwMode="blackWhite">
          <a:xfrm>
            <a:off x="2195791" y="2747585"/>
            <a:ext cx="1359328" cy="757249"/>
          </a:xfrm>
          <a:prstGeom prst="rect">
            <a:avLst/>
          </a:prstGeom>
          <a:solidFill>
            <a:schemeClr val="bg1"/>
          </a:solidFill>
          <a:ln w="12700">
            <a:noFill/>
            <a:miter lim="800000"/>
            <a:headEnd/>
            <a:tailEnd/>
          </a:ln>
        </p:spPr>
        <p:txBody>
          <a:bodyPr wrap="none" lIns="91558" tIns="45779" rIns="91558" bIns="45779" anchor="ctr">
            <a:spAutoFit/>
          </a:bodyPr>
          <a:lstStyle>
            <a:lvl1pPr defTabSz="1055688">
              <a:defRPr sz="2400" b="1">
                <a:solidFill>
                  <a:schemeClr val="tx1"/>
                </a:solidFill>
                <a:latin typeface="Arial" panose="020B0604020202020204" pitchFamily="34" charset="0"/>
                <a:ea typeface="ＭＳ Ｐゴシック" panose="020B0600070205080204" pitchFamily="34" charset="-128"/>
              </a:defRPr>
            </a:lvl1pPr>
            <a:lvl2pPr marL="742950" indent="-285750" defTabSz="1055688">
              <a:defRPr sz="2400" b="1">
                <a:solidFill>
                  <a:schemeClr val="tx1"/>
                </a:solidFill>
                <a:latin typeface="Arial" panose="020B0604020202020204" pitchFamily="34" charset="0"/>
                <a:ea typeface="ＭＳ Ｐゴシック" panose="020B0600070205080204" pitchFamily="34" charset="-128"/>
              </a:defRPr>
            </a:lvl2pPr>
            <a:lvl3pPr marL="1143000" indent="-228600" defTabSz="1055688">
              <a:defRPr sz="2400" b="1">
                <a:solidFill>
                  <a:schemeClr val="tx1"/>
                </a:solidFill>
                <a:latin typeface="Arial" panose="020B0604020202020204" pitchFamily="34" charset="0"/>
                <a:ea typeface="ＭＳ Ｐゴシック" panose="020B0600070205080204" pitchFamily="34" charset="-128"/>
              </a:defRPr>
            </a:lvl3pPr>
            <a:lvl4pPr marL="1600200" indent="-228600" defTabSz="1055688">
              <a:defRPr sz="2400" b="1">
                <a:solidFill>
                  <a:schemeClr val="tx1"/>
                </a:solidFill>
                <a:latin typeface="Arial" panose="020B0604020202020204" pitchFamily="34" charset="0"/>
                <a:ea typeface="ＭＳ Ｐゴシック" panose="020B0600070205080204" pitchFamily="34" charset="-128"/>
              </a:defRPr>
            </a:lvl4pPr>
            <a:lvl5pPr marL="2057400" indent="-228600" defTabSz="1055688">
              <a:defRPr sz="2400" b="1">
                <a:solidFill>
                  <a:schemeClr val="tx1"/>
                </a:solidFill>
                <a:latin typeface="Arial" panose="020B0604020202020204" pitchFamily="34" charset="0"/>
                <a:ea typeface="ＭＳ Ｐゴシック" panose="020B0600070205080204" pitchFamily="34" charset="-128"/>
              </a:defRPr>
            </a:lvl5pPr>
            <a:lvl6pPr marL="2514600" indent="-228600" defTabSz="1055688"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defTabSz="1055688"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defTabSz="1055688"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defTabSz="1055688"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sz="1600" b="0">
              <a:latin typeface="+mn-lt"/>
            </a:endParaRPr>
          </a:p>
          <a:p>
            <a:pPr>
              <a:lnSpc>
                <a:spcPct val="90000"/>
              </a:lnSpc>
            </a:pPr>
            <a:r>
              <a:rPr lang="en-US" sz="1600" b="0">
                <a:latin typeface="+mn-lt"/>
              </a:rPr>
              <a:t>preprocessor</a:t>
            </a:r>
          </a:p>
          <a:p>
            <a:pPr>
              <a:lnSpc>
                <a:spcPct val="90000"/>
              </a:lnSpc>
            </a:pPr>
            <a:endParaRPr lang="en-US" sz="1600" b="0">
              <a:latin typeface="+mn-lt"/>
            </a:endParaRPr>
          </a:p>
        </p:txBody>
      </p:sp>
      <p:sp>
        <p:nvSpPr>
          <p:cNvPr id="15365" name="AutoShape 5"/>
          <p:cNvSpPr>
            <a:spLocks noChangeArrowheads="1"/>
          </p:cNvSpPr>
          <p:nvPr/>
        </p:nvSpPr>
        <p:spPr bwMode="blackWhite">
          <a:xfrm>
            <a:off x="814854" y="2816337"/>
            <a:ext cx="867195" cy="619744"/>
          </a:xfrm>
          <a:prstGeom prst="roundRect">
            <a:avLst>
              <a:gd name="adj" fmla="val 16667"/>
            </a:avLst>
          </a:prstGeom>
          <a:solidFill>
            <a:schemeClr val="bg1"/>
          </a:solidFill>
          <a:ln w="12700">
            <a:solidFill>
              <a:schemeClr val="tx1"/>
            </a:solidFill>
            <a:round/>
            <a:headEnd type="none" w="sm" len="sm"/>
            <a:tailEnd type="none" w="sm" len="sm"/>
          </a:ln>
        </p:spPr>
        <p:txBody>
          <a:bodyPr wrap="none">
            <a:spAutoFit/>
          </a:bodyPr>
          <a:lstStyle>
            <a:lvl1pPr marL="9525" indent="-9525"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1pPr>
            <a:lvl2pPr marL="742950" indent="-28575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2pPr>
            <a:lvl3pPr marL="11430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3pPr>
            <a:lvl4pPr marL="16002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4pPr>
            <a:lvl5pPr marL="20574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5pPr>
            <a:lvl6pPr marL="25146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6pPr>
            <a:lvl7pPr marL="29718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7pPr>
            <a:lvl8pPr marL="34290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8pPr>
            <a:lvl9pPr marL="38862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9pPr>
          </a:lstStyle>
          <a:p>
            <a:pPr algn="ctr">
              <a:lnSpc>
                <a:spcPct val="95000"/>
              </a:lnSpc>
            </a:pPr>
            <a:r>
              <a:rPr lang="en-US" sz="1600" b="0">
                <a:latin typeface="+mn-lt"/>
              </a:rPr>
              <a:t>source</a:t>
            </a:r>
          </a:p>
          <a:p>
            <a:pPr algn="ctr">
              <a:lnSpc>
                <a:spcPct val="95000"/>
              </a:lnSpc>
            </a:pPr>
            <a:r>
              <a:rPr lang="en-US" sz="1600" b="0">
                <a:latin typeface="+mn-lt"/>
              </a:rPr>
              <a:t>file</a:t>
            </a:r>
          </a:p>
        </p:txBody>
      </p:sp>
      <p:sp>
        <p:nvSpPr>
          <p:cNvPr id="15366" name="AutoShape 6"/>
          <p:cNvSpPr>
            <a:spLocks noChangeArrowheads="1"/>
          </p:cNvSpPr>
          <p:nvPr/>
        </p:nvSpPr>
        <p:spPr bwMode="blackWhite">
          <a:xfrm>
            <a:off x="4068861" y="2816337"/>
            <a:ext cx="1380231" cy="619744"/>
          </a:xfrm>
          <a:prstGeom prst="roundRect">
            <a:avLst>
              <a:gd name="adj" fmla="val 16667"/>
            </a:avLst>
          </a:prstGeom>
          <a:solidFill>
            <a:schemeClr val="bg1"/>
          </a:solidFill>
          <a:ln w="12700">
            <a:solidFill>
              <a:schemeClr val="tx1"/>
            </a:solidFill>
            <a:round/>
            <a:headEnd type="none" w="sm" len="sm"/>
            <a:tailEnd type="none" w="sm" len="sm"/>
          </a:ln>
        </p:spPr>
        <p:txBody>
          <a:bodyPr wrap="none">
            <a:spAutoFit/>
          </a:bodyPr>
          <a:lstStyle>
            <a:lvl1pPr marL="9525" indent="-9525"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1pPr>
            <a:lvl2pPr marL="742950" indent="-28575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2pPr>
            <a:lvl3pPr marL="11430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3pPr>
            <a:lvl4pPr marL="16002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4pPr>
            <a:lvl5pPr marL="20574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5pPr>
            <a:lvl6pPr marL="25146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6pPr>
            <a:lvl7pPr marL="29718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7pPr>
            <a:lvl8pPr marL="34290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8pPr>
            <a:lvl9pPr marL="38862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9pPr>
          </a:lstStyle>
          <a:p>
            <a:pPr algn="ctr">
              <a:lnSpc>
                <a:spcPct val="95000"/>
              </a:lnSpc>
            </a:pPr>
            <a:r>
              <a:rPr lang="en-US" sz="1600" b="0">
                <a:latin typeface="+mn-lt"/>
              </a:rPr>
              <a:t>intermediate</a:t>
            </a:r>
          </a:p>
          <a:p>
            <a:pPr algn="ctr">
              <a:lnSpc>
                <a:spcPct val="95000"/>
              </a:lnSpc>
            </a:pPr>
            <a:r>
              <a:rPr lang="en-US" sz="1600" b="0">
                <a:latin typeface="+mn-lt"/>
              </a:rPr>
              <a:t>file</a:t>
            </a:r>
          </a:p>
        </p:txBody>
      </p:sp>
      <p:sp>
        <p:nvSpPr>
          <p:cNvPr id="15367" name="AutoShape 7"/>
          <p:cNvSpPr>
            <a:spLocks noChangeArrowheads="1"/>
          </p:cNvSpPr>
          <p:nvPr/>
        </p:nvSpPr>
        <p:spPr bwMode="auto">
          <a:xfrm>
            <a:off x="1743990" y="2924634"/>
            <a:ext cx="389860" cy="403151"/>
          </a:xfrm>
          <a:prstGeom prst="rightArrow">
            <a:avLst>
              <a:gd name="adj1" fmla="val 43593"/>
              <a:gd name="adj2" fmla="val 51134"/>
            </a:avLst>
          </a:prstGeom>
          <a:solidFill>
            <a:schemeClr val="bg1"/>
          </a:solidFill>
          <a:ln w="12700">
            <a:solidFill>
              <a:schemeClr val="tx1"/>
            </a:solidFill>
            <a:miter lim="800000"/>
            <a:headEnd type="none" w="sm" len="sm"/>
            <a:tailEnd type="none" w="sm" len="sm"/>
          </a:ln>
        </p:spPr>
        <p:txBody>
          <a:bodyPr wrap="none" anchor="ctr"/>
          <a:lstStyle>
            <a:lvl1pPr>
              <a:defRPr sz="2400" b="1">
                <a:solidFill>
                  <a:schemeClr val="tx1"/>
                </a:solidFill>
                <a:latin typeface="Arial" panose="020B0604020202020204" pitchFamily="34" charset="0"/>
                <a:ea typeface="ＭＳ Ｐゴシック" panose="020B0600070205080204" pitchFamily="34" charset="-128"/>
              </a:defRPr>
            </a:lvl1pPr>
            <a:lvl2pPr marL="742950" indent="-285750">
              <a:defRPr sz="2400" b="1">
                <a:solidFill>
                  <a:schemeClr val="tx1"/>
                </a:solidFill>
                <a:latin typeface="Arial" panose="020B0604020202020204" pitchFamily="34" charset="0"/>
                <a:ea typeface="ＭＳ Ｐゴシック" panose="020B0600070205080204" pitchFamily="34" charset="-128"/>
              </a:defRPr>
            </a:lvl2pPr>
            <a:lvl3pPr marL="1143000" indent="-228600">
              <a:defRPr sz="2400" b="1">
                <a:solidFill>
                  <a:schemeClr val="tx1"/>
                </a:solidFill>
                <a:latin typeface="Arial" panose="020B0604020202020204" pitchFamily="34" charset="0"/>
                <a:ea typeface="ＭＳ Ｐゴシック" panose="020B0600070205080204" pitchFamily="34" charset="-128"/>
              </a:defRPr>
            </a:lvl3pPr>
            <a:lvl4pPr marL="1600200" indent="-228600">
              <a:defRPr sz="2400" b="1">
                <a:solidFill>
                  <a:schemeClr val="tx1"/>
                </a:solidFill>
                <a:latin typeface="Arial" panose="020B0604020202020204" pitchFamily="34" charset="0"/>
                <a:ea typeface="ＭＳ Ｐゴシック" panose="020B0600070205080204" pitchFamily="34" charset="-128"/>
              </a:defRPr>
            </a:lvl4pPr>
            <a:lvl5pPr marL="2057400" indent="-228600">
              <a:defRPr sz="2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endParaRPr lang="en-US" sz="1600" b="0">
              <a:latin typeface="+mn-lt"/>
            </a:endParaRPr>
          </a:p>
        </p:txBody>
      </p:sp>
      <p:sp>
        <p:nvSpPr>
          <p:cNvPr id="15368" name="Rectangle 8"/>
          <p:cNvSpPr>
            <a:spLocks noChangeArrowheads="1"/>
          </p:cNvSpPr>
          <p:nvPr/>
        </p:nvSpPr>
        <p:spPr bwMode="blackWhite">
          <a:xfrm>
            <a:off x="5962834" y="2747585"/>
            <a:ext cx="975185" cy="757249"/>
          </a:xfrm>
          <a:prstGeom prst="rect">
            <a:avLst/>
          </a:prstGeom>
          <a:solidFill>
            <a:schemeClr val="bg1"/>
          </a:solidFill>
          <a:ln w="12700">
            <a:noFill/>
            <a:miter lim="800000"/>
            <a:headEnd/>
            <a:tailEnd/>
          </a:ln>
        </p:spPr>
        <p:txBody>
          <a:bodyPr wrap="none" lIns="91558" tIns="45779" rIns="91558" bIns="45779" anchor="ctr">
            <a:spAutoFit/>
          </a:bodyPr>
          <a:lstStyle>
            <a:lvl1pPr defTabSz="1055688">
              <a:defRPr sz="2400" b="1">
                <a:solidFill>
                  <a:schemeClr val="tx1"/>
                </a:solidFill>
                <a:latin typeface="Arial" panose="020B0604020202020204" pitchFamily="34" charset="0"/>
                <a:ea typeface="ＭＳ Ｐゴシック" panose="020B0600070205080204" pitchFamily="34" charset="-128"/>
              </a:defRPr>
            </a:lvl1pPr>
            <a:lvl2pPr marL="742950" indent="-285750" defTabSz="1055688">
              <a:defRPr sz="2400" b="1">
                <a:solidFill>
                  <a:schemeClr val="tx1"/>
                </a:solidFill>
                <a:latin typeface="Arial" panose="020B0604020202020204" pitchFamily="34" charset="0"/>
                <a:ea typeface="ＭＳ Ｐゴシック" panose="020B0600070205080204" pitchFamily="34" charset="-128"/>
              </a:defRPr>
            </a:lvl2pPr>
            <a:lvl3pPr marL="1143000" indent="-228600" defTabSz="1055688">
              <a:defRPr sz="2400" b="1">
                <a:solidFill>
                  <a:schemeClr val="tx1"/>
                </a:solidFill>
                <a:latin typeface="Arial" panose="020B0604020202020204" pitchFamily="34" charset="0"/>
                <a:ea typeface="ＭＳ Ｐゴシック" panose="020B0600070205080204" pitchFamily="34" charset="-128"/>
              </a:defRPr>
            </a:lvl3pPr>
            <a:lvl4pPr marL="1600200" indent="-228600" defTabSz="1055688">
              <a:defRPr sz="2400" b="1">
                <a:solidFill>
                  <a:schemeClr val="tx1"/>
                </a:solidFill>
                <a:latin typeface="Arial" panose="020B0604020202020204" pitchFamily="34" charset="0"/>
                <a:ea typeface="ＭＳ Ｐゴシック" panose="020B0600070205080204" pitchFamily="34" charset="-128"/>
              </a:defRPr>
            </a:lvl4pPr>
            <a:lvl5pPr marL="2057400" indent="-228600" defTabSz="1055688">
              <a:defRPr sz="2400" b="1">
                <a:solidFill>
                  <a:schemeClr val="tx1"/>
                </a:solidFill>
                <a:latin typeface="Arial" panose="020B0604020202020204" pitchFamily="34" charset="0"/>
                <a:ea typeface="ＭＳ Ｐゴシック" panose="020B0600070205080204" pitchFamily="34" charset="-128"/>
              </a:defRPr>
            </a:lvl5pPr>
            <a:lvl6pPr marL="2514600" indent="-228600" defTabSz="1055688"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defTabSz="1055688"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defTabSz="1055688"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defTabSz="1055688"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a:lnSpc>
                <a:spcPct val="90000"/>
              </a:lnSpc>
            </a:pPr>
            <a:endParaRPr lang="en-US" sz="1600" b="0">
              <a:latin typeface="+mn-lt"/>
            </a:endParaRPr>
          </a:p>
          <a:p>
            <a:pPr>
              <a:lnSpc>
                <a:spcPct val="90000"/>
              </a:lnSpc>
            </a:pPr>
            <a:r>
              <a:rPr lang="en-US" sz="1600" b="0">
                <a:latin typeface="+mn-lt"/>
              </a:rPr>
              <a:t>compiler</a:t>
            </a:r>
          </a:p>
          <a:p>
            <a:pPr>
              <a:lnSpc>
                <a:spcPct val="90000"/>
              </a:lnSpc>
            </a:pPr>
            <a:endParaRPr lang="en-US" sz="1600" b="0">
              <a:latin typeface="+mn-lt"/>
            </a:endParaRPr>
          </a:p>
        </p:txBody>
      </p:sp>
      <p:sp>
        <p:nvSpPr>
          <p:cNvPr id="15369" name="AutoShape 9"/>
          <p:cNvSpPr>
            <a:spLocks noChangeArrowheads="1"/>
          </p:cNvSpPr>
          <p:nvPr/>
        </p:nvSpPr>
        <p:spPr bwMode="blackWhite">
          <a:xfrm>
            <a:off x="7451758" y="2816337"/>
            <a:ext cx="835565" cy="619744"/>
          </a:xfrm>
          <a:prstGeom prst="roundRect">
            <a:avLst>
              <a:gd name="adj" fmla="val 16667"/>
            </a:avLst>
          </a:prstGeom>
          <a:solidFill>
            <a:schemeClr val="bg1"/>
          </a:solidFill>
          <a:ln w="12700">
            <a:solidFill>
              <a:schemeClr val="tx1"/>
            </a:solidFill>
            <a:round/>
            <a:headEnd type="none" w="sm" len="sm"/>
            <a:tailEnd type="none" w="sm" len="sm"/>
          </a:ln>
        </p:spPr>
        <p:txBody>
          <a:bodyPr wrap="none">
            <a:spAutoFit/>
          </a:bodyPr>
          <a:lstStyle>
            <a:lvl1pPr marL="9525" indent="-9525"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1pPr>
            <a:lvl2pPr marL="742950" indent="-28575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2pPr>
            <a:lvl3pPr marL="11430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3pPr>
            <a:lvl4pPr marL="16002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4pPr>
            <a:lvl5pPr marL="2057400" indent="-228600" defTabSz="960438">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5pPr>
            <a:lvl6pPr marL="25146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6pPr>
            <a:lvl7pPr marL="29718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7pPr>
            <a:lvl8pPr marL="34290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8pPr>
            <a:lvl9pPr marL="3886200" indent="-228600" defTabSz="960438" eaLnBrk="0" fontAlgn="base" hangingPunct="0">
              <a:spcBef>
                <a:spcPct val="0"/>
              </a:spcBef>
              <a:spcAft>
                <a:spcPct val="0"/>
              </a:spcAft>
              <a:tabLst>
                <a:tab pos="1143000" algn="l"/>
                <a:tab pos="1485900" algn="l"/>
                <a:tab pos="1828800" algn="l"/>
                <a:tab pos="2228850" algn="l"/>
              </a:tabLst>
              <a:defRPr sz="2400" b="1">
                <a:solidFill>
                  <a:schemeClr val="tx1"/>
                </a:solidFill>
                <a:latin typeface="Arial" panose="020B0604020202020204" pitchFamily="34" charset="0"/>
                <a:ea typeface="ＭＳ Ｐゴシック" panose="020B0600070205080204" pitchFamily="34" charset="-128"/>
              </a:defRPr>
            </a:lvl9pPr>
          </a:lstStyle>
          <a:p>
            <a:pPr algn="ctr">
              <a:lnSpc>
                <a:spcPct val="95000"/>
              </a:lnSpc>
            </a:pPr>
            <a:r>
              <a:rPr lang="en-US" sz="1600" b="0">
                <a:latin typeface="+mn-lt"/>
              </a:rPr>
              <a:t>object</a:t>
            </a:r>
          </a:p>
          <a:p>
            <a:pPr algn="ctr">
              <a:lnSpc>
                <a:spcPct val="95000"/>
              </a:lnSpc>
            </a:pPr>
            <a:r>
              <a:rPr lang="en-US" sz="1600" b="0">
                <a:latin typeface="+mn-lt"/>
              </a:rPr>
              <a:t>file</a:t>
            </a:r>
          </a:p>
        </p:txBody>
      </p:sp>
      <p:sp>
        <p:nvSpPr>
          <p:cNvPr id="15370" name="AutoShape 10"/>
          <p:cNvSpPr>
            <a:spLocks noChangeArrowheads="1"/>
          </p:cNvSpPr>
          <p:nvPr/>
        </p:nvSpPr>
        <p:spPr bwMode="auto">
          <a:xfrm>
            <a:off x="3617060" y="2924634"/>
            <a:ext cx="389860" cy="403151"/>
          </a:xfrm>
          <a:prstGeom prst="rightArrow">
            <a:avLst>
              <a:gd name="adj1" fmla="val 43593"/>
              <a:gd name="adj2" fmla="val 51134"/>
            </a:avLst>
          </a:prstGeom>
          <a:solidFill>
            <a:schemeClr val="bg1"/>
          </a:solidFill>
          <a:ln w="12700">
            <a:solidFill>
              <a:schemeClr val="tx1"/>
            </a:solidFill>
            <a:miter lim="800000"/>
            <a:headEnd type="none" w="sm" len="sm"/>
            <a:tailEnd type="none" w="sm" len="sm"/>
          </a:ln>
        </p:spPr>
        <p:txBody>
          <a:bodyPr wrap="none" anchor="ctr"/>
          <a:lstStyle>
            <a:lvl1pPr>
              <a:defRPr sz="2400" b="1">
                <a:solidFill>
                  <a:schemeClr val="tx1"/>
                </a:solidFill>
                <a:latin typeface="Arial" panose="020B0604020202020204" pitchFamily="34" charset="0"/>
                <a:ea typeface="ＭＳ Ｐゴシック" panose="020B0600070205080204" pitchFamily="34" charset="-128"/>
              </a:defRPr>
            </a:lvl1pPr>
            <a:lvl2pPr marL="742950" indent="-285750">
              <a:defRPr sz="2400" b="1">
                <a:solidFill>
                  <a:schemeClr val="tx1"/>
                </a:solidFill>
                <a:latin typeface="Arial" panose="020B0604020202020204" pitchFamily="34" charset="0"/>
                <a:ea typeface="ＭＳ Ｐゴシック" panose="020B0600070205080204" pitchFamily="34" charset="-128"/>
              </a:defRPr>
            </a:lvl2pPr>
            <a:lvl3pPr marL="1143000" indent="-228600">
              <a:defRPr sz="2400" b="1">
                <a:solidFill>
                  <a:schemeClr val="tx1"/>
                </a:solidFill>
                <a:latin typeface="Arial" panose="020B0604020202020204" pitchFamily="34" charset="0"/>
                <a:ea typeface="ＭＳ Ｐゴシック" panose="020B0600070205080204" pitchFamily="34" charset="-128"/>
              </a:defRPr>
            </a:lvl3pPr>
            <a:lvl4pPr marL="1600200" indent="-228600">
              <a:defRPr sz="2400" b="1">
                <a:solidFill>
                  <a:schemeClr val="tx1"/>
                </a:solidFill>
                <a:latin typeface="Arial" panose="020B0604020202020204" pitchFamily="34" charset="0"/>
                <a:ea typeface="ＭＳ Ｐゴシック" panose="020B0600070205080204" pitchFamily="34" charset="-128"/>
              </a:defRPr>
            </a:lvl4pPr>
            <a:lvl5pPr marL="2057400" indent="-228600">
              <a:defRPr sz="2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endParaRPr lang="en-US" sz="1600" b="0">
              <a:latin typeface="+mn-lt"/>
            </a:endParaRPr>
          </a:p>
        </p:txBody>
      </p:sp>
      <p:sp>
        <p:nvSpPr>
          <p:cNvPr id="15371" name="AutoShape 11"/>
          <p:cNvSpPr>
            <a:spLocks noChangeArrowheads="1"/>
          </p:cNvSpPr>
          <p:nvPr/>
        </p:nvSpPr>
        <p:spPr bwMode="auto">
          <a:xfrm>
            <a:off x="5511033" y="2924634"/>
            <a:ext cx="389860" cy="403151"/>
          </a:xfrm>
          <a:prstGeom prst="rightArrow">
            <a:avLst>
              <a:gd name="adj1" fmla="val 43593"/>
              <a:gd name="adj2" fmla="val 51134"/>
            </a:avLst>
          </a:prstGeom>
          <a:solidFill>
            <a:schemeClr val="bg1"/>
          </a:solidFill>
          <a:ln w="12700">
            <a:solidFill>
              <a:schemeClr val="tx1"/>
            </a:solidFill>
            <a:miter lim="800000"/>
            <a:headEnd type="none" w="sm" len="sm"/>
            <a:tailEnd type="none" w="sm" len="sm"/>
          </a:ln>
        </p:spPr>
        <p:txBody>
          <a:bodyPr wrap="none" anchor="ctr"/>
          <a:lstStyle>
            <a:lvl1pPr>
              <a:defRPr sz="2400" b="1">
                <a:solidFill>
                  <a:schemeClr val="tx1"/>
                </a:solidFill>
                <a:latin typeface="Arial" panose="020B0604020202020204" pitchFamily="34" charset="0"/>
                <a:ea typeface="ＭＳ Ｐゴシック" panose="020B0600070205080204" pitchFamily="34" charset="-128"/>
              </a:defRPr>
            </a:lvl1pPr>
            <a:lvl2pPr marL="742950" indent="-285750">
              <a:defRPr sz="2400" b="1">
                <a:solidFill>
                  <a:schemeClr val="tx1"/>
                </a:solidFill>
                <a:latin typeface="Arial" panose="020B0604020202020204" pitchFamily="34" charset="0"/>
                <a:ea typeface="ＭＳ Ｐゴシック" panose="020B0600070205080204" pitchFamily="34" charset="-128"/>
              </a:defRPr>
            </a:lvl2pPr>
            <a:lvl3pPr marL="1143000" indent="-228600">
              <a:defRPr sz="2400" b="1">
                <a:solidFill>
                  <a:schemeClr val="tx1"/>
                </a:solidFill>
                <a:latin typeface="Arial" panose="020B0604020202020204" pitchFamily="34" charset="0"/>
                <a:ea typeface="ＭＳ Ｐゴシック" panose="020B0600070205080204" pitchFamily="34" charset="-128"/>
              </a:defRPr>
            </a:lvl3pPr>
            <a:lvl4pPr marL="1600200" indent="-228600">
              <a:defRPr sz="2400" b="1">
                <a:solidFill>
                  <a:schemeClr val="tx1"/>
                </a:solidFill>
                <a:latin typeface="Arial" panose="020B0604020202020204" pitchFamily="34" charset="0"/>
                <a:ea typeface="ＭＳ Ｐゴシック" panose="020B0600070205080204" pitchFamily="34" charset="-128"/>
              </a:defRPr>
            </a:lvl4pPr>
            <a:lvl5pPr marL="2057400" indent="-228600">
              <a:defRPr sz="2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endParaRPr lang="en-US" sz="1600" b="0">
              <a:latin typeface="+mn-lt"/>
            </a:endParaRPr>
          </a:p>
        </p:txBody>
      </p:sp>
      <p:sp>
        <p:nvSpPr>
          <p:cNvPr id="15372" name="AutoShape 12"/>
          <p:cNvSpPr>
            <a:spLocks noChangeArrowheads="1"/>
          </p:cNvSpPr>
          <p:nvPr/>
        </p:nvSpPr>
        <p:spPr bwMode="auto">
          <a:xfrm>
            <a:off x="6999960" y="2924634"/>
            <a:ext cx="389860" cy="403151"/>
          </a:xfrm>
          <a:prstGeom prst="rightArrow">
            <a:avLst>
              <a:gd name="adj1" fmla="val 43593"/>
              <a:gd name="adj2" fmla="val 51134"/>
            </a:avLst>
          </a:prstGeom>
          <a:solidFill>
            <a:schemeClr val="bg1"/>
          </a:solidFill>
          <a:ln w="12700">
            <a:solidFill>
              <a:schemeClr val="tx1"/>
            </a:solidFill>
            <a:miter lim="800000"/>
            <a:headEnd type="none" w="sm" len="sm"/>
            <a:tailEnd type="none" w="sm" len="sm"/>
          </a:ln>
        </p:spPr>
        <p:txBody>
          <a:bodyPr wrap="none" anchor="ctr"/>
          <a:lstStyle>
            <a:lvl1pPr>
              <a:defRPr sz="2400" b="1">
                <a:solidFill>
                  <a:schemeClr val="tx1"/>
                </a:solidFill>
                <a:latin typeface="Arial" panose="020B0604020202020204" pitchFamily="34" charset="0"/>
                <a:ea typeface="ＭＳ Ｐゴシック" panose="020B0600070205080204" pitchFamily="34" charset="-128"/>
              </a:defRPr>
            </a:lvl1pPr>
            <a:lvl2pPr marL="742950" indent="-285750">
              <a:defRPr sz="2400" b="1">
                <a:solidFill>
                  <a:schemeClr val="tx1"/>
                </a:solidFill>
                <a:latin typeface="Arial" panose="020B0604020202020204" pitchFamily="34" charset="0"/>
                <a:ea typeface="ＭＳ Ｐゴシック" panose="020B0600070205080204" pitchFamily="34" charset="-128"/>
              </a:defRPr>
            </a:lvl2pPr>
            <a:lvl3pPr marL="1143000" indent="-228600">
              <a:defRPr sz="2400" b="1">
                <a:solidFill>
                  <a:schemeClr val="tx1"/>
                </a:solidFill>
                <a:latin typeface="Arial" panose="020B0604020202020204" pitchFamily="34" charset="0"/>
                <a:ea typeface="ＭＳ Ｐゴシック" panose="020B0600070205080204" pitchFamily="34" charset="-128"/>
              </a:defRPr>
            </a:lvl3pPr>
            <a:lvl4pPr marL="1600200" indent="-228600">
              <a:defRPr sz="2400" b="1">
                <a:solidFill>
                  <a:schemeClr val="tx1"/>
                </a:solidFill>
                <a:latin typeface="Arial" panose="020B0604020202020204" pitchFamily="34" charset="0"/>
                <a:ea typeface="ＭＳ Ｐゴシック" panose="020B0600070205080204" pitchFamily="34" charset="-128"/>
              </a:defRPr>
            </a:lvl4pPr>
            <a:lvl5pPr marL="2057400" indent="-228600">
              <a:defRPr sz="2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endParaRPr lang="en-US" sz="1600" b="0">
              <a:latin typeface="+mn-lt"/>
            </a:endParaRPr>
          </a:p>
        </p:txBody>
      </p:sp>
    </p:spTree>
    <p:extLst>
      <p:ext uri="{BB962C8B-B14F-4D97-AF65-F5344CB8AC3E}">
        <p14:creationId xmlns:p14="http://schemas.microsoft.com/office/powerpoint/2010/main" val="446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42587" y="88667"/>
            <a:ext cx="3680816" cy="369332"/>
          </a:xfrm>
        </p:spPr>
        <p:txBody>
          <a:bodyPr/>
          <a:lstStyle/>
          <a:p>
            <a:r>
              <a:rPr lang="en-US" dirty="0"/>
              <a:t>Conditional compilation</a:t>
            </a:r>
          </a:p>
        </p:txBody>
      </p:sp>
      <p:sp>
        <p:nvSpPr>
          <p:cNvPr id="16387" name="Rectangle 3"/>
          <p:cNvSpPr>
            <a:spLocks noGrp="1" noChangeArrowheads="1"/>
          </p:cNvSpPr>
          <p:nvPr>
            <p:ph type="body" idx="1"/>
          </p:nvPr>
        </p:nvSpPr>
        <p:spPr/>
        <p:txBody>
          <a:bodyPr/>
          <a:lstStyle/>
          <a:p>
            <a:r>
              <a:rPr lang="en-US"/>
              <a:t>Code can be conditionally compiled</a:t>
            </a:r>
          </a:p>
          <a:p>
            <a:pPr lvl="1"/>
            <a:r>
              <a:rPr lang="en-US"/>
              <a:t>use #if / #endif directives</a:t>
            </a:r>
          </a:p>
        </p:txBody>
      </p:sp>
      <p:sp>
        <p:nvSpPr>
          <p:cNvPr id="11" name="Rectangle 10"/>
          <p:cNvSpPr/>
          <p:nvPr/>
        </p:nvSpPr>
        <p:spPr>
          <a:xfrm>
            <a:off x="2960020" y="2252906"/>
            <a:ext cx="3223959" cy="286232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dirty="0">
                <a:solidFill>
                  <a:srgbClr val="000000"/>
                </a:solidFill>
                <a:highlight>
                  <a:srgbClr val="FFFFFF"/>
                </a:highlight>
                <a:latin typeface="Consolas" panose="020B0609020204030204" pitchFamily="49" charset="0"/>
              </a:rPr>
              <a:t>#define VERSION 201</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#if VERSION &gt; 200</a:t>
            </a:r>
          </a:p>
          <a:p>
            <a:r>
              <a:rPr lang="en-US" dirty="0">
                <a:solidFill>
                  <a:srgbClr val="000000"/>
                </a:solidFill>
                <a:highlight>
                  <a:srgbClr val="FFFFFF"/>
                </a:highlight>
                <a:latin typeface="Consolas" panose="020B0609020204030204" pitchFamily="49" charset="0"/>
              </a:rPr>
              <a:t>void </a:t>
            </a:r>
            <a:r>
              <a:rPr lang="en-US" dirty="0" err="1">
                <a:solidFill>
                  <a:srgbClr val="000000"/>
                </a:solidFill>
                <a:highlight>
                  <a:srgbClr val="FFFFFF"/>
                </a:highlight>
                <a:latin typeface="Consolas" panose="020B0609020204030204" pitchFamily="49" charset="0"/>
              </a:rPr>
              <a:t>loadAdvancedMenus</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endif</a:t>
            </a:r>
            <a:endParaRPr lang="en-US" dirty="0">
              <a:solidFill>
                <a:srgbClr val="000000"/>
              </a:solidFill>
              <a:highlight>
                <a:srgbClr val="FFFFFF"/>
              </a:highlight>
              <a:latin typeface="Consolas" panose="020B0609020204030204" pitchFamily="49" charset="0"/>
            </a:endParaRPr>
          </a:p>
        </p:txBody>
      </p:sp>
      <p:cxnSp>
        <p:nvCxnSpPr>
          <p:cNvPr id="12" name="Straight Arrow Connector 11"/>
          <p:cNvCxnSpPr/>
          <p:nvPr/>
        </p:nvCxnSpPr>
        <p:spPr>
          <a:xfrm>
            <a:off x="2477860" y="2440103"/>
            <a:ext cx="4572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477860" y="3516047"/>
            <a:ext cx="4572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796322" y="2271194"/>
            <a:ext cx="748923" cy="338554"/>
          </a:xfrm>
          <a:prstGeom prst="rect">
            <a:avLst/>
          </a:prstGeom>
          <a:noFill/>
        </p:spPr>
        <p:txBody>
          <a:bodyPr wrap="none" rtlCol="0">
            <a:spAutoFit/>
          </a:bodyPr>
          <a:lstStyle/>
          <a:p>
            <a:r>
              <a:rPr lang="en-US" sz="1600" dirty="0">
                <a:latin typeface="+mj-lt"/>
                <a:cs typeface="Arial" pitchFamily="34" charset="0"/>
              </a:rPr>
              <a:t>define</a:t>
            </a:r>
          </a:p>
        </p:txBody>
      </p:sp>
      <p:sp>
        <p:nvSpPr>
          <p:cNvPr id="15" name="TextBox 14"/>
          <p:cNvSpPr txBox="1"/>
          <p:nvPr/>
        </p:nvSpPr>
        <p:spPr>
          <a:xfrm>
            <a:off x="2030360" y="3350186"/>
            <a:ext cx="514885" cy="338554"/>
          </a:xfrm>
          <a:prstGeom prst="rect">
            <a:avLst/>
          </a:prstGeom>
          <a:noFill/>
        </p:spPr>
        <p:txBody>
          <a:bodyPr wrap="none" rtlCol="0">
            <a:spAutoFit/>
          </a:bodyPr>
          <a:lstStyle/>
          <a:p>
            <a:r>
              <a:rPr lang="en-US" sz="1600" dirty="0">
                <a:latin typeface="+mj-lt"/>
                <a:cs typeface="Arial" pitchFamily="34" charset="0"/>
              </a:rPr>
              <a:t>test</a:t>
            </a:r>
          </a:p>
        </p:txBody>
      </p:sp>
    </p:spTree>
    <p:extLst>
      <p:ext uri="{BB962C8B-B14F-4D97-AF65-F5344CB8AC3E}">
        <p14:creationId xmlns:p14="http://schemas.microsoft.com/office/powerpoint/2010/main" val="1246798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42587" y="88667"/>
            <a:ext cx="2597186" cy="369332"/>
          </a:xfrm>
        </p:spPr>
        <p:txBody>
          <a:bodyPr/>
          <a:lstStyle/>
          <a:p>
            <a:r>
              <a:rPr lang="en-US" dirty="0"/>
              <a:t>Defined symbols</a:t>
            </a:r>
          </a:p>
        </p:txBody>
      </p:sp>
      <p:sp>
        <p:nvSpPr>
          <p:cNvPr id="17411" name="Rectangle 3"/>
          <p:cNvSpPr>
            <a:spLocks noGrp="1" noChangeArrowheads="1"/>
          </p:cNvSpPr>
          <p:nvPr>
            <p:ph type="body" idx="1"/>
          </p:nvPr>
        </p:nvSpPr>
        <p:spPr/>
        <p:txBody>
          <a:bodyPr/>
          <a:lstStyle/>
          <a:p>
            <a:r>
              <a:rPr lang="en-US"/>
              <a:t>Symbol can be defined with no value</a:t>
            </a:r>
          </a:p>
          <a:p>
            <a:pPr lvl="1"/>
            <a:r>
              <a:rPr lang="en-US"/>
              <a:t>can test if symbol defined</a:t>
            </a:r>
          </a:p>
        </p:txBody>
      </p:sp>
      <p:sp>
        <p:nvSpPr>
          <p:cNvPr id="11" name="Rectangle 10"/>
          <p:cNvSpPr/>
          <p:nvPr/>
        </p:nvSpPr>
        <p:spPr>
          <a:xfrm>
            <a:off x="3023338" y="2113015"/>
            <a:ext cx="3097323" cy="341632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dirty="0">
                <a:solidFill>
                  <a:srgbClr val="000000"/>
                </a:solidFill>
                <a:highlight>
                  <a:srgbClr val="FFFFFF"/>
                </a:highlight>
                <a:latin typeface="Consolas" panose="020B0609020204030204" pitchFamily="49" charset="0"/>
              </a:rPr>
              <a:t>#define DEBUG</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void process()</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ifdef</a:t>
            </a:r>
            <a:r>
              <a:rPr lang="en-US" dirty="0">
                <a:solidFill>
                  <a:srgbClr val="000000"/>
                </a:solidFill>
                <a:highlight>
                  <a:srgbClr val="FFFFFF"/>
                </a:highlight>
                <a:latin typeface="Consolas" panose="020B0609020204030204" pitchFamily="49" charset="0"/>
              </a:rPr>
              <a:t> DEBUG</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cerr</a:t>
            </a:r>
            <a:r>
              <a:rPr lang="en-US" dirty="0">
                <a:solidFill>
                  <a:srgbClr val="000000"/>
                </a:solidFill>
                <a:highlight>
                  <a:srgbClr val="FFFFFF"/>
                </a:highlight>
                <a:latin typeface="Consolas" panose="020B0609020204030204" pitchFamily="49" charset="0"/>
              </a:rPr>
              <a:t> &lt;&lt; "processing";</a:t>
            </a:r>
          </a:p>
          <a:p>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endif</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p>
        </p:txBody>
      </p:sp>
      <p:cxnSp>
        <p:nvCxnSpPr>
          <p:cNvPr id="12" name="Straight Arrow Connector 11"/>
          <p:cNvCxnSpPr/>
          <p:nvPr/>
        </p:nvCxnSpPr>
        <p:spPr>
          <a:xfrm>
            <a:off x="2520418" y="2293799"/>
            <a:ext cx="4572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20418" y="3944546"/>
            <a:ext cx="4572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810877" y="2129531"/>
            <a:ext cx="748923" cy="338554"/>
          </a:xfrm>
          <a:prstGeom prst="rect">
            <a:avLst/>
          </a:prstGeom>
          <a:noFill/>
        </p:spPr>
        <p:txBody>
          <a:bodyPr wrap="none" rtlCol="0">
            <a:spAutoFit/>
          </a:bodyPr>
          <a:lstStyle/>
          <a:p>
            <a:r>
              <a:rPr lang="en-US" sz="1600" dirty="0">
                <a:latin typeface="+mj-lt"/>
                <a:cs typeface="Arial" pitchFamily="34" charset="0"/>
              </a:rPr>
              <a:t>define</a:t>
            </a:r>
          </a:p>
        </p:txBody>
      </p:sp>
      <p:sp>
        <p:nvSpPr>
          <p:cNvPr id="15" name="TextBox 14"/>
          <p:cNvSpPr txBox="1"/>
          <p:nvPr/>
        </p:nvSpPr>
        <p:spPr>
          <a:xfrm>
            <a:off x="2044915" y="3775269"/>
            <a:ext cx="514885" cy="338554"/>
          </a:xfrm>
          <a:prstGeom prst="rect">
            <a:avLst/>
          </a:prstGeom>
          <a:noFill/>
        </p:spPr>
        <p:txBody>
          <a:bodyPr wrap="none" rtlCol="0">
            <a:spAutoFit/>
          </a:bodyPr>
          <a:lstStyle/>
          <a:p>
            <a:r>
              <a:rPr lang="en-US" sz="1600" dirty="0">
                <a:latin typeface="+mj-lt"/>
                <a:cs typeface="Arial" pitchFamily="34" charset="0"/>
              </a:rPr>
              <a:t>test</a:t>
            </a:r>
          </a:p>
        </p:txBody>
      </p:sp>
    </p:spTree>
    <p:extLst>
      <p:ext uri="{BB962C8B-B14F-4D97-AF65-F5344CB8AC3E}">
        <p14:creationId xmlns:p14="http://schemas.microsoft.com/office/powerpoint/2010/main" val="3744597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42587" y="88667"/>
            <a:ext cx="3300071" cy="369332"/>
          </a:xfrm>
        </p:spPr>
        <p:txBody>
          <a:bodyPr/>
          <a:lstStyle/>
          <a:p>
            <a:r>
              <a:rPr lang="en-US" dirty="0"/>
              <a:t>Preprocessor vs. code</a:t>
            </a:r>
          </a:p>
        </p:txBody>
      </p:sp>
      <p:sp>
        <p:nvSpPr>
          <p:cNvPr id="18435" name="Rectangle 3"/>
          <p:cNvSpPr>
            <a:spLocks noGrp="1" noChangeArrowheads="1"/>
          </p:cNvSpPr>
          <p:nvPr>
            <p:ph idx="1"/>
          </p:nvPr>
        </p:nvSpPr>
        <p:spPr/>
        <p:txBody>
          <a:bodyPr/>
          <a:lstStyle/>
          <a:p>
            <a:r>
              <a:rPr lang="en-US" dirty="0"/>
              <a:t>Can achieve conditional code using either the preprocessor or a variable: each technique has advantages</a:t>
            </a:r>
          </a:p>
        </p:txBody>
      </p:sp>
      <p:sp>
        <p:nvSpPr>
          <p:cNvPr id="10" name="Rectangle 9"/>
          <p:cNvSpPr/>
          <p:nvPr/>
        </p:nvSpPr>
        <p:spPr>
          <a:xfrm>
            <a:off x="4642715" y="1924682"/>
            <a:ext cx="3730508" cy="286232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dirty="0" err="1">
                <a:solidFill>
                  <a:srgbClr val="000000"/>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debug = true;</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void process()</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if (debug)</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cerr</a:t>
            </a:r>
            <a:r>
              <a:rPr lang="en-US" dirty="0">
                <a:solidFill>
                  <a:srgbClr val="000000"/>
                </a:solidFill>
                <a:highlight>
                  <a:srgbClr val="FFFFFF"/>
                </a:highlight>
                <a:latin typeface="Consolas" panose="020B0609020204030204" pitchFamily="49" charset="0"/>
              </a:rPr>
              <a:t> &lt;&lt; "processing...";</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p>
        </p:txBody>
      </p:sp>
      <p:sp>
        <p:nvSpPr>
          <p:cNvPr id="11" name="Rectangle 10"/>
          <p:cNvSpPr/>
          <p:nvPr/>
        </p:nvSpPr>
        <p:spPr>
          <a:xfrm>
            <a:off x="1053701" y="1924682"/>
            <a:ext cx="3477234" cy="286232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dirty="0">
                <a:solidFill>
                  <a:srgbClr val="000000"/>
                </a:solidFill>
                <a:highlight>
                  <a:srgbClr val="FFFFFF"/>
                </a:highlight>
                <a:latin typeface="Consolas" panose="020B0609020204030204" pitchFamily="49" charset="0"/>
              </a:rPr>
              <a:t>#define DEBUG</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void process()</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ifdef</a:t>
            </a:r>
            <a:r>
              <a:rPr lang="en-US" dirty="0">
                <a:solidFill>
                  <a:srgbClr val="000000"/>
                </a:solidFill>
                <a:highlight>
                  <a:srgbClr val="FFFFFF"/>
                </a:highlight>
                <a:latin typeface="Consolas" panose="020B0609020204030204" pitchFamily="49" charset="0"/>
              </a:rPr>
              <a:t> DEBUG</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cerr</a:t>
            </a:r>
            <a:r>
              <a:rPr lang="en-US" dirty="0">
                <a:solidFill>
                  <a:srgbClr val="000000"/>
                </a:solidFill>
                <a:highlight>
                  <a:srgbClr val="FFFFFF"/>
                </a:highlight>
                <a:latin typeface="Consolas" panose="020B0609020204030204" pitchFamily="49" charset="0"/>
              </a:rPr>
              <a:t> &lt;&lt; "processing...";</a:t>
            </a:r>
          </a:p>
          <a:p>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endif</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p>
        </p:txBody>
      </p:sp>
      <p:cxnSp>
        <p:nvCxnSpPr>
          <p:cNvPr id="12" name="Straight Arrow Connector 11"/>
          <p:cNvCxnSpPr/>
          <p:nvPr/>
        </p:nvCxnSpPr>
        <p:spPr>
          <a:xfrm rot="16200000">
            <a:off x="2563719" y="5103739"/>
            <a:ext cx="4572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88193" y="5236661"/>
            <a:ext cx="3208251" cy="584775"/>
          </a:xfrm>
          <a:prstGeom prst="rect">
            <a:avLst/>
          </a:prstGeom>
          <a:noFill/>
        </p:spPr>
        <p:txBody>
          <a:bodyPr wrap="none" rtlCol="0">
            <a:spAutoFit/>
          </a:bodyPr>
          <a:lstStyle/>
          <a:p>
            <a:r>
              <a:rPr lang="en-US" sz="1600" dirty="0">
                <a:latin typeface="+mj-lt"/>
                <a:cs typeface="Arial" pitchFamily="34" charset="0"/>
              </a:rPr>
              <a:t>preprocessor removes code if not</a:t>
            </a:r>
          </a:p>
          <a:p>
            <a:r>
              <a:rPr lang="en-US" sz="1600" dirty="0">
                <a:latin typeface="+mj-lt"/>
                <a:cs typeface="Arial" pitchFamily="34" charset="0"/>
              </a:rPr>
              <a:t>active to get a smaller executable</a:t>
            </a:r>
          </a:p>
        </p:txBody>
      </p:sp>
      <p:cxnSp>
        <p:nvCxnSpPr>
          <p:cNvPr id="14" name="Straight Arrow Connector 13"/>
          <p:cNvCxnSpPr/>
          <p:nvPr/>
        </p:nvCxnSpPr>
        <p:spPr>
          <a:xfrm rot="16200000">
            <a:off x="6279369" y="5103739"/>
            <a:ext cx="4572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18875" y="5236661"/>
            <a:ext cx="2978188" cy="584775"/>
          </a:xfrm>
          <a:prstGeom prst="rect">
            <a:avLst/>
          </a:prstGeom>
          <a:noFill/>
        </p:spPr>
        <p:txBody>
          <a:bodyPr wrap="none" rtlCol="0">
            <a:spAutoFit/>
          </a:bodyPr>
          <a:lstStyle/>
          <a:p>
            <a:r>
              <a:rPr lang="en-US" sz="1600" dirty="0">
                <a:latin typeface="+mj-lt"/>
                <a:cs typeface="Arial" pitchFamily="34" charset="0"/>
              </a:rPr>
              <a:t>variable can be set dynamically</a:t>
            </a:r>
          </a:p>
          <a:p>
            <a:r>
              <a:rPr lang="en-US" sz="1600" dirty="0">
                <a:latin typeface="+mj-lt"/>
                <a:cs typeface="Arial" pitchFamily="34" charset="0"/>
              </a:rPr>
              <a:t>to turn on/off at runtime</a:t>
            </a:r>
          </a:p>
        </p:txBody>
      </p:sp>
    </p:spTree>
    <p:extLst>
      <p:ext uri="{BB962C8B-B14F-4D97-AF65-F5344CB8AC3E}">
        <p14:creationId xmlns:p14="http://schemas.microsoft.com/office/powerpoint/2010/main" val="4089170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a:xfrm>
            <a:off x="242587" y="88667"/>
            <a:ext cx="1235018" cy="369332"/>
          </a:xfrm>
        </p:spPr>
        <p:txBody>
          <a:bodyPr/>
          <a:lstStyle/>
          <a:p>
            <a:r>
              <a:rPr lang="en-US" dirty="0"/>
              <a:t>Macros</a:t>
            </a:r>
          </a:p>
        </p:txBody>
      </p:sp>
      <p:sp>
        <p:nvSpPr>
          <p:cNvPr id="19459" name="Rectangle 1027"/>
          <p:cNvSpPr>
            <a:spLocks noGrp="1" noChangeArrowheads="1"/>
          </p:cNvSpPr>
          <p:nvPr>
            <p:ph type="body" idx="1"/>
          </p:nvPr>
        </p:nvSpPr>
        <p:spPr/>
        <p:txBody>
          <a:bodyPr/>
          <a:lstStyle/>
          <a:p>
            <a:r>
              <a:rPr lang="en-US" dirty="0"/>
              <a:t>#define can be used to create a macro, the preprocessor performs symbolic expansion (i.e. symbol replaced by text)</a:t>
            </a:r>
          </a:p>
        </p:txBody>
      </p:sp>
      <p:sp>
        <p:nvSpPr>
          <p:cNvPr id="11" name="Rectangle 10"/>
          <p:cNvSpPr/>
          <p:nvPr/>
        </p:nvSpPr>
        <p:spPr>
          <a:xfrm>
            <a:off x="1228401" y="1996489"/>
            <a:ext cx="7782900" cy="341632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dirty="0">
                <a:solidFill>
                  <a:srgbClr val="000000"/>
                </a:solidFill>
                <a:highlight>
                  <a:srgbClr val="FFFFFF"/>
                </a:highlight>
                <a:latin typeface="Consolas" panose="020B0609020204030204" pitchFamily="49" charset="0"/>
              </a:rPr>
              <a:t>#define TRACE </a:t>
            </a:r>
            <a:r>
              <a:rPr lang="en-US" dirty="0" err="1">
                <a:solidFill>
                  <a:srgbClr val="000000"/>
                </a:solidFill>
                <a:highlight>
                  <a:srgbClr val="FFFFFF"/>
                </a:highlight>
                <a:latin typeface="Consolas" panose="020B0609020204030204" pitchFamily="49" charset="0"/>
              </a:rPr>
              <a:t>writeTrace</a:t>
            </a:r>
            <a:r>
              <a:rPr lang="en-US" dirty="0">
                <a:solidFill>
                  <a:srgbClr val="000000"/>
                </a:solidFill>
                <a:highlight>
                  <a:srgbClr val="FFFFFF"/>
                </a:highlight>
                <a:latin typeface="Consolas" panose="020B0609020204030204" pitchFamily="49" charset="0"/>
              </a:rPr>
              <a:t>(__FILE__, __LINE__)</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void </a:t>
            </a:r>
            <a:r>
              <a:rPr lang="en-US" dirty="0" err="1">
                <a:solidFill>
                  <a:srgbClr val="000000"/>
                </a:solidFill>
                <a:highlight>
                  <a:srgbClr val="FFFFFF"/>
                </a:highlight>
                <a:latin typeface="Consolas" panose="020B0609020204030204" pitchFamily="49" charset="0"/>
              </a:rPr>
              <a:t>writeTrace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char* file, </a:t>
            </a:r>
            <a:r>
              <a:rPr lang="en-US" dirty="0" err="1">
                <a:solidFill>
                  <a:srgbClr val="000000"/>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line)</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cerr</a:t>
            </a:r>
            <a:r>
              <a:rPr lang="en-US" dirty="0">
                <a:solidFill>
                  <a:srgbClr val="000000"/>
                </a:solidFill>
                <a:highlight>
                  <a:srgbClr val="FFFFFF"/>
                </a:highlight>
                <a:latin typeface="Consolas" panose="020B0609020204030204" pitchFamily="49" charset="0"/>
              </a:rPr>
              <a:t> &lt;&lt; "At line " &lt;&lt; line &lt;&lt; " of file " &lt;&lt; file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void process()</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TRACE;</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p>
        </p:txBody>
      </p:sp>
      <p:cxnSp>
        <p:nvCxnSpPr>
          <p:cNvPr id="12" name="Straight Arrow Connector 11"/>
          <p:cNvCxnSpPr/>
          <p:nvPr/>
        </p:nvCxnSpPr>
        <p:spPr>
          <a:xfrm>
            <a:off x="735908" y="2184071"/>
            <a:ext cx="4572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35908" y="4640759"/>
            <a:ext cx="4572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9281" y="1998371"/>
            <a:ext cx="748923" cy="338554"/>
          </a:xfrm>
          <a:prstGeom prst="rect">
            <a:avLst/>
          </a:prstGeom>
          <a:noFill/>
        </p:spPr>
        <p:txBody>
          <a:bodyPr wrap="none" rtlCol="0">
            <a:spAutoFit/>
          </a:bodyPr>
          <a:lstStyle/>
          <a:p>
            <a:r>
              <a:rPr lang="en-US" sz="1600" dirty="0">
                <a:latin typeface="+mj-lt"/>
                <a:cs typeface="Arial" pitchFamily="34" charset="0"/>
              </a:rPr>
              <a:t>define</a:t>
            </a:r>
          </a:p>
        </p:txBody>
      </p:sp>
      <p:sp>
        <p:nvSpPr>
          <p:cNvPr id="15" name="TextBox 14"/>
          <p:cNvSpPr txBox="1"/>
          <p:nvPr/>
        </p:nvSpPr>
        <p:spPr>
          <a:xfrm>
            <a:off x="324158" y="4471482"/>
            <a:ext cx="494046" cy="338554"/>
          </a:xfrm>
          <a:prstGeom prst="rect">
            <a:avLst/>
          </a:prstGeom>
          <a:noFill/>
        </p:spPr>
        <p:txBody>
          <a:bodyPr wrap="none" rtlCol="0">
            <a:spAutoFit/>
          </a:bodyPr>
          <a:lstStyle/>
          <a:p>
            <a:r>
              <a:rPr lang="en-US" sz="1600" dirty="0">
                <a:latin typeface="+mj-lt"/>
                <a:cs typeface="Arial" pitchFamily="34" charset="0"/>
              </a:rPr>
              <a:t>use</a:t>
            </a:r>
          </a:p>
        </p:txBody>
      </p:sp>
    </p:spTree>
    <p:extLst>
      <p:ext uri="{BB962C8B-B14F-4D97-AF65-F5344CB8AC3E}">
        <p14:creationId xmlns:p14="http://schemas.microsoft.com/office/powerpoint/2010/main" val="802576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p:cNvSpPr>
            <a:spLocks noGrp="1" noChangeArrowheads="1"/>
          </p:cNvSpPr>
          <p:nvPr>
            <p:ph type="title"/>
          </p:nvPr>
        </p:nvSpPr>
        <p:spPr>
          <a:xfrm>
            <a:off x="242587" y="88667"/>
            <a:ext cx="1811009" cy="369332"/>
          </a:xfrm>
        </p:spPr>
        <p:txBody>
          <a:bodyPr/>
          <a:lstStyle/>
          <a:p>
            <a:r>
              <a:rPr lang="en-US" dirty="0"/>
              <a:t>Parameters</a:t>
            </a:r>
          </a:p>
        </p:txBody>
      </p:sp>
      <p:sp>
        <p:nvSpPr>
          <p:cNvPr id="20483" name="Rectangle 1027"/>
          <p:cNvSpPr>
            <a:spLocks noGrp="1" noChangeArrowheads="1"/>
          </p:cNvSpPr>
          <p:nvPr>
            <p:ph type="body" idx="1"/>
          </p:nvPr>
        </p:nvSpPr>
        <p:spPr/>
        <p:txBody>
          <a:bodyPr/>
          <a:lstStyle/>
          <a:p>
            <a:r>
              <a:rPr lang="en-US" dirty="0"/>
              <a:t>#define macros may be parameterized, the preprocessor will perform textual substitution</a:t>
            </a:r>
          </a:p>
        </p:txBody>
      </p:sp>
      <p:sp>
        <p:nvSpPr>
          <p:cNvPr id="7" name="Rectangle 6"/>
          <p:cNvSpPr/>
          <p:nvPr/>
        </p:nvSpPr>
        <p:spPr>
          <a:xfrm>
            <a:off x="807188" y="1978201"/>
            <a:ext cx="7529625" cy="341632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dirty="0">
                <a:solidFill>
                  <a:srgbClr val="000000"/>
                </a:solidFill>
                <a:highlight>
                  <a:srgbClr val="FFFFFF"/>
                </a:highlight>
                <a:latin typeface="Consolas" panose="020B0609020204030204" pitchFamily="49" charset="0"/>
              </a:rPr>
              <a:t>#define TRACE(</a:t>
            </a:r>
            <a:r>
              <a:rPr lang="en-US" dirty="0" err="1">
                <a:solidFill>
                  <a:srgbClr val="000000"/>
                </a:solidFill>
                <a:highlight>
                  <a:srgbClr val="FFFFFF"/>
                </a:highlight>
                <a:latin typeface="Consolas" panose="020B0609020204030204" pitchFamily="49" charset="0"/>
              </a:rPr>
              <a:t>msg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writeTrace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msg</a:t>
            </a:r>
            <a:r>
              <a:rPr lang="en-US" dirty="0">
                <a:solidFill>
                  <a:srgbClr val="000000"/>
                </a:solidFill>
                <a:highlight>
                  <a:srgbClr val="FFFFFF"/>
                </a:highlight>
                <a:latin typeface="Consolas" panose="020B0609020204030204" pitchFamily="49" charset="0"/>
              </a:rPr>
              <a:t>, __FILE__, __LINE__)</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void </a:t>
            </a:r>
            <a:r>
              <a:rPr lang="en-US" dirty="0" err="1">
                <a:solidFill>
                  <a:srgbClr val="000000"/>
                </a:solidFill>
                <a:highlight>
                  <a:srgbClr val="FFFFFF"/>
                </a:highlight>
                <a:latin typeface="Consolas" panose="020B0609020204030204" pitchFamily="49" charset="0"/>
              </a:rPr>
              <a:t>writeTrace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char* m, </a:t>
            </a:r>
            <a:r>
              <a:rPr lang="en-US" dirty="0" err="1">
                <a:solidFill>
                  <a:srgbClr val="000000"/>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char* file, </a:t>
            </a:r>
            <a:r>
              <a:rPr lang="en-US" dirty="0" err="1">
                <a:solidFill>
                  <a:srgbClr val="000000"/>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line)</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cerr</a:t>
            </a:r>
            <a:r>
              <a:rPr lang="en-US" dirty="0">
                <a:solidFill>
                  <a:srgbClr val="000000"/>
                </a:solidFill>
                <a:highlight>
                  <a:srgbClr val="FFFFFF"/>
                </a:highlight>
                <a:latin typeface="Consolas" panose="020B0609020204030204" pitchFamily="49" charset="0"/>
              </a:rPr>
              <a:t> &lt;&lt; file &lt;&lt; "," &lt;&lt; line &lt;&lt; ": " &lt;&lt; m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void process()</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TRACE("Beginning of process");</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4203580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42587" y="88667"/>
            <a:ext cx="2585964" cy="369332"/>
          </a:xfrm>
        </p:spPr>
        <p:txBody>
          <a:bodyPr/>
          <a:lstStyle/>
          <a:p>
            <a:r>
              <a:rPr lang="en-US" dirty="0"/>
              <a:t>Code generation</a:t>
            </a:r>
          </a:p>
        </p:txBody>
      </p:sp>
      <p:sp>
        <p:nvSpPr>
          <p:cNvPr id="21507" name="Rectangle 3"/>
          <p:cNvSpPr>
            <a:spLocks noGrp="1" noChangeArrowheads="1"/>
          </p:cNvSpPr>
          <p:nvPr>
            <p:ph type="body" idx="1"/>
          </p:nvPr>
        </p:nvSpPr>
        <p:spPr/>
        <p:txBody>
          <a:bodyPr/>
          <a:lstStyle/>
          <a:p>
            <a:r>
              <a:rPr lang="en-US" dirty="0"/>
              <a:t>#define macros can be used to generate code from pattern</a:t>
            </a:r>
          </a:p>
          <a:p>
            <a:pPr lvl="1"/>
            <a:r>
              <a:rPr lang="en-US" dirty="0"/>
              <a:t>line continuation with \</a:t>
            </a:r>
          </a:p>
          <a:p>
            <a:pPr lvl="1"/>
            <a:r>
              <a:rPr lang="en-US" dirty="0"/>
              <a:t>token pasting with ##</a:t>
            </a:r>
          </a:p>
        </p:txBody>
      </p:sp>
      <p:sp>
        <p:nvSpPr>
          <p:cNvPr id="8" name="Rectangle 7"/>
          <p:cNvSpPr/>
          <p:nvPr/>
        </p:nvSpPr>
        <p:spPr>
          <a:xfrm>
            <a:off x="1693648" y="4246476"/>
            <a:ext cx="3223959" cy="203132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dirty="0">
                <a:solidFill>
                  <a:srgbClr val="000000"/>
                </a:solidFill>
                <a:highlight>
                  <a:srgbClr val="FFFFFF"/>
                </a:highlight>
                <a:latin typeface="Consolas" panose="020B0609020204030204" pitchFamily="49" charset="0"/>
              </a:rPr>
              <a:t>class Position</a:t>
            </a:r>
          </a:p>
          <a:p>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MEMBER(string, name)</a:t>
            </a:r>
          </a:p>
          <a:p>
            <a:r>
              <a:rPr lang="en-US" dirty="0">
                <a:solidFill>
                  <a:srgbClr val="000000"/>
                </a:solidFill>
                <a:highlight>
                  <a:srgbClr val="FFFFFF"/>
                </a:highlight>
                <a:latin typeface="Consolas" panose="020B0609020204030204" pitchFamily="49" charset="0"/>
              </a:rPr>
              <a:t>  MEMBER(double, shares)</a:t>
            </a:r>
          </a:p>
          <a:p>
            <a:r>
              <a:rPr lang="en-US" dirty="0">
                <a:solidFill>
                  <a:srgbClr val="000000"/>
                </a:solidFill>
                <a:highlight>
                  <a:srgbClr val="FFFFFF"/>
                </a:highlight>
                <a:latin typeface="Consolas" panose="020B0609020204030204" pitchFamily="49" charset="0"/>
              </a:rPr>
              <a:t>  MEMBER(double, price)</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p>
        </p:txBody>
      </p:sp>
      <p:sp>
        <p:nvSpPr>
          <p:cNvPr id="9" name="Rectangle 8"/>
          <p:cNvSpPr/>
          <p:nvPr/>
        </p:nvSpPr>
        <p:spPr>
          <a:xfrm>
            <a:off x="1693648" y="2234233"/>
            <a:ext cx="5756704" cy="175432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r>
              <a:rPr lang="en-US" dirty="0">
                <a:solidFill>
                  <a:srgbClr val="000000"/>
                </a:solidFill>
                <a:highlight>
                  <a:srgbClr val="FFFFFF"/>
                </a:highlight>
                <a:latin typeface="Consolas" panose="020B0609020204030204" pitchFamily="49" charset="0"/>
              </a:rPr>
              <a:t>#define MEMBER(type, name) \</a:t>
            </a:r>
          </a:p>
          <a:p>
            <a:r>
              <a:rPr lang="en-US" dirty="0">
                <a:solidFill>
                  <a:srgbClr val="000000"/>
                </a:solidFill>
                <a:highlight>
                  <a:srgbClr val="FFFFFF"/>
                </a:highlight>
                <a:latin typeface="Consolas" panose="020B0609020204030204" pitchFamily="49" charset="0"/>
              </a:rPr>
              <a:t> public: \</a:t>
            </a:r>
          </a:p>
          <a:p>
            <a:r>
              <a:rPr lang="en-US" dirty="0">
                <a:solidFill>
                  <a:srgbClr val="000000"/>
                </a:solidFill>
                <a:highlight>
                  <a:srgbClr val="FFFFFF"/>
                </a:highlight>
                <a:latin typeface="Consolas" panose="020B0609020204030204" pitchFamily="49" charset="0"/>
              </a:rPr>
              <a:t>  type name() </a:t>
            </a:r>
            <a:r>
              <a:rPr lang="en-US" dirty="0" err="1">
                <a:solidFill>
                  <a:srgbClr val="000000"/>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 return m_##name; } \</a:t>
            </a:r>
          </a:p>
          <a:p>
            <a:r>
              <a:rPr lang="en-US" dirty="0">
                <a:solidFill>
                  <a:srgbClr val="000000"/>
                </a:solidFill>
                <a:highlight>
                  <a:srgbClr val="FFFFFF"/>
                </a:highlight>
                <a:latin typeface="Consolas" panose="020B0609020204030204" pitchFamily="49" charset="0"/>
              </a:rPr>
              <a:t>  void set##name(type v) { m_##name = v; } \</a:t>
            </a:r>
          </a:p>
          <a:p>
            <a:r>
              <a:rPr lang="en-US" dirty="0">
                <a:solidFill>
                  <a:srgbClr val="000000"/>
                </a:solidFill>
                <a:highlight>
                  <a:srgbClr val="FFFFFF"/>
                </a:highlight>
                <a:latin typeface="Consolas" panose="020B0609020204030204" pitchFamily="49" charset="0"/>
              </a:rPr>
              <a:t> private: \</a:t>
            </a:r>
          </a:p>
          <a:p>
            <a:r>
              <a:rPr lang="en-US" dirty="0">
                <a:solidFill>
                  <a:srgbClr val="000000"/>
                </a:solidFill>
                <a:highlight>
                  <a:srgbClr val="FFFFFF"/>
                </a:highlight>
                <a:latin typeface="Consolas" panose="020B0609020204030204" pitchFamily="49" charset="0"/>
              </a:rPr>
              <a:t>  type m_##name;</a:t>
            </a:r>
          </a:p>
        </p:txBody>
      </p:sp>
    </p:spTree>
    <p:extLst>
      <p:ext uri="{BB962C8B-B14F-4D97-AF65-F5344CB8AC3E}">
        <p14:creationId xmlns:p14="http://schemas.microsoft.com/office/powerpoint/2010/main" val="125001889"/>
      </p:ext>
    </p:extLst>
  </p:cSld>
  <p:clrMapOvr>
    <a:masterClrMapping/>
  </p:clrMapOvr>
</p:sld>
</file>

<file path=ppt/theme/theme1.xml><?xml version="1.0" encoding="utf-8"?>
<a:theme xmlns:a="http://schemas.openxmlformats.org/drawingml/2006/main" name="Office Theme">
  <a:themeElements>
    <a:clrScheme name="DevelopMentor Required Colors">
      <a:dk1>
        <a:srgbClr val="000000"/>
      </a:dk1>
      <a:lt1>
        <a:srgbClr val="FFFFFF"/>
      </a:lt1>
      <a:dk2>
        <a:srgbClr val="D8D8D8"/>
      </a:dk2>
      <a:lt2>
        <a:srgbClr val="FFFFFF"/>
      </a:lt2>
      <a:accent1>
        <a:srgbClr val="FFFF00"/>
      </a:accent1>
      <a:accent2>
        <a:srgbClr val="00FFFF"/>
      </a:accent2>
      <a:accent3>
        <a:srgbClr val="00FF00"/>
      </a:accent3>
      <a:accent4>
        <a:srgbClr val="D8D8D8"/>
      </a:accent4>
      <a:accent5>
        <a:srgbClr val="7F7F7F"/>
      </a:accent5>
      <a:accent6>
        <a:srgbClr val="0000FF"/>
      </a:accent6>
      <a:hlink>
        <a:srgbClr val="FFC000"/>
      </a:hlink>
      <a:folHlink>
        <a:srgbClr val="800000"/>
      </a:folHlink>
    </a:clrScheme>
    <a:fontScheme name="DevelopMentor Required Font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algn="ctr">
          <a:defRPr dirty="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tailEnd type="stealth" w="med"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600"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M Require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12589</TotalTime>
  <Words>2535</Words>
  <Application>Microsoft Office PowerPoint</Application>
  <PresentationFormat>On-screen Show (4:3)</PresentationFormat>
  <Paragraphs>518</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Consolas</vt:lpstr>
      <vt:lpstr>Segoe UI</vt:lpstr>
      <vt:lpstr>Office Theme</vt:lpstr>
      <vt:lpstr>Compilation</vt:lpstr>
      <vt:lpstr>Objectives</vt:lpstr>
      <vt:lpstr>Preprocessing</vt:lpstr>
      <vt:lpstr>Conditional compilation</vt:lpstr>
      <vt:lpstr>Defined symbols</vt:lpstr>
      <vt:lpstr>Preprocessor vs. code</vt:lpstr>
      <vt:lpstr>Macros</vt:lpstr>
      <vt:lpstr>Parameters</vt:lpstr>
      <vt:lpstr>Code generation</vt:lpstr>
      <vt:lpstr>Compilation</vt:lpstr>
      <vt:lpstr>Separate compilation</vt:lpstr>
      <vt:lpstr>Cross references</vt:lpstr>
      <vt:lpstr>Global variables</vt:lpstr>
      <vt:lpstr>Header files</vt:lpstr>
      <vt:lpstr>Class organization</vt:lpstr>
      <vt:lpstr>Local include files</vt:lpstr>
      <vt:lpstr>Dependencies</vt:lpstr>
      <vt:lpstr>Multiple inclusion</vt:lpstr>
      <vt:lpstr>Guarding header files</vt:lpstr>
      <vt:lpstr>Namespace partition</vt:lpstr>
      <vt:lpstr>Namespace headers and source</vt:lpstr>
      <vt:lpstr>Hierarchical organization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DevelopMentor</dc:title>
  <dc:creator>Mark</dc:creator>
  <cp:lastModifiedBy>Andrew Scoppa</cp:lastModifiedBy>
  <cp:revision>349</cp:revision>
  <dcterms:created xsi:type="dcterms:W3CDTF">2011-07-19T03:03:11Z</dcterms:created>
  <dcterms:modified xsi:type="dcterms:W3CDTF">2023-04-10T15:23:57Z</dcterms:modified>
</cp:coreProperties>
</file>