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331" r:id="rId2"/>
    <p:sldId id="765" r:id="rId3"/>
    <p:sldId id="837" r:id="rId4"/>
    <p:sldId id="838" r:id="rId5"/>
    <p:sldId id="839" r:id="rId6"/>
    <p:sldId id="840" r:id="rId7"/>
    <p:sldId id="841" r:id="rId8"/>
    <p:sldId id="922" r:id="rId9"/>
    <p:sldId id="923" r:id="rId10"/>
    <p:sldId id="843" r:id="rId11"/>
    <p:sldId id="848" r:id="rId12"/>
    <p:sldId id="849" r:id="rId13"/>
    <p:sldId id="850" r:id="rId14"/>
    <p:sldId id="851" r:id="rId15"/>
    <p:sldId id="852" r:id="rId16"/>
    <p:sldId id="1096" r:id="rId17"/>
    <p:sldId id="10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741" autoAdjust="0"/>
  </p:normalViewPr>
  <p:slideViewPr>
    <p:cSldViewPr snapToGrid="0">
      <p:cViewPr varScale="1">
        <p:scale>
          <a:sx n="93" d="100"/>
          <a:sy n="93" d="100"/>
        </p:scale>
        <p:origin x="10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44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5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2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8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compilers have various levels of compliance with Modern C++:  C++ 11, C++ 14, C++ 17.  At this moment virtually no compiler implements the full suite updates.  Unfortunately, some compiler partially implement certain features.  Most compiler implementers publish a compliance table.  Be sure to check that table, particularly if a specific feature is not working.  It may not be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9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BFAA5-E182-4C4F-9359-20B616ADE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BFAA5-E182-4C4F-9359-20B616ADE6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7/12/2023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api/v1/content/ssw_ibm_i_74/rzarg/constexpr_constructors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9CDFD9-8FA8-4FC3-88C1-73DB4491E0A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020529" y="2544646"/>
            <a:ext cx="8150942" cy="100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C++ 11 Key Features</a:t>
            </a:r>
            <a:endParaRPr lang="en-US" sz="200" dirty="0">
              <a:solidFill>
                <a:srgbClr val="00206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1238" y="1767712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u="sng" dirty="0">
                <a:solidFill>
                  <a:schemeClr val="bg1">
                    <a:lumMod val="95000"/>
                    <a:alpha val="1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08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DDB729-BEB4-49E8-9B82-91D4AFD374E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Using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386" y="1555726"/>
            <a:ext cx="4389120" cy="4525963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Better known as 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type alias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Replacement for typedef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Reduce typing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Add context to code  </a:t>
            </a:r>
            <a:endParaRPr lang="en-US" sz="2400" b="0" i="1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3084" y="1574800"/>
            <a:ext cx="5142271" cy="4525963"/>
          </a:xfrm>
        </p:spPr>
        <p:txBody>
          <a:bodyPr>
            <a:noAutofit/>
          </a:bodyPr>
          <a:lstStyle/>
          <a:p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FP is a synonym for a pointer to a function</a:t>
            </a: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taking an int and a const std::string&amp;</a:t>
            </a: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and returning int</a:t>
            </a: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int (*FP)(int, const std::string&amp;);</a:t>
            </a: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same meaning as above</a:t>
            </a: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FP = int (*)(int, const std::string&amp;);</a:t>
            </a:r>
          </a:p>
          <a:p>
            <a:pPr>
              <a:tabLst>
                <a:tab pos="461963" algn="l"/>
                <a:tab pos="973138" algn="l"/>
                <a:tab pos="1425575" algn="l"/>
                <a:tab pos="1770063" algn="l"/>
              </a:tabLst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609C4E-5586-46B8-B9DA-5D738425CCB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025" y="1533424"/>
            <a:ext cx="4389120" cy="45259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Prior to C++ 11 unions could not include members that are types with non-trivial members, such as explicit constructors.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That restriction has been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If the non-static data member has a non-trivial constructor, the union must also explicitly have that constructor.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3084" y="1574800"/>
            <a:ext cx="5142271" cy="4525963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 Integer{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Integer() {} // important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rational;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numerator;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number;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number.numerator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30;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number.denomintor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number.rational.GetNumerator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/ “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number.rational.GetDenominator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4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A37E08-96F3-4F6D-9C2B-78CC7770447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Discriminating 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386" y="1574800"/>
            <a:ext cx="438912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Discriminating unions are a combination of a type and an anonymous union.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structure contains a member that indicates the active member. 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04713" y="1574800"/>
            <a:ext cx="5142271" cy="4930724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DiscriminatedUnion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DiscriminatedUnion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var)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(_int),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(var) {}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DiscriminatedUnion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var)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(_double),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memberii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(var) {}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_int, _double}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memberii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73A554-16BA-4F3A-BA19-B4C6891E31C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Initialization lists - 1/2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29031"/>
            <a:ext cx="438912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C++ 11 has uniform initialization, instead of a patchwork of solutions.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Get ready for curly braces!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3084" y="1740309"/>
            <a:ext cx="5142271" cy="4360453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Musician{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first;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last;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Musician unknown{}; // default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c’tor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Musician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 “Ringo", “Starr" }; 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scores[] = { 100, 85, 95, 79 }; 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*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int[4] {80, 74, 92};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6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B33852-13E4-4981-8512-0F8A65AB659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Initialization lists –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6550" y="1574800"/>
            <a:ext cx="438912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Initialization can be nested.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Nested initialization is used to set the structure values.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740724" cy="4525963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Locations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Point _coordinates[3];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Locations()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_coordinates{ {1,2}, {3,4}, {5,6} }{}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5C12981-3B93-4733-BD02-967BE492BB3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Initializer_list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427086"/>
            <a:ext cx="4787153" cy="4624090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US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initializer_list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type can be assigned an initializer list  (curly braces).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Include </a:t>
            </a:r>
            <a:r>
              <a:rPr lang="en-US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initializer_list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header file.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Several STL containers have a constructor with a </a:t>
            </a:r>
            <a:r>
              <a:rPr lang="en-US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initializer_list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Can be used with user 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Has a begin, end, and size methods.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1D4CF2-10F1-5FA2-4A90-0B5E298C50BE}"/>
              </a:ext>
            </a:extLst>
          </p:cNvPr>
          <p:cNvSpPr txBox="1">
            <a:spLocks/>
          </p:cNvSpPr>
          <p:nvPr/>
        </p:nvSpPr>
        <p:spPr>
          <a:xfrm>
            <a:off x="6873365" y="1536186"/>
            <a:ext cx="5586805" cy="5052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 &lt;vector&gt;</a:t>
            </a:r>
          </a:p>
          <a:p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 list)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for (auto mem : list)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  _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elements.push_back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(mem); }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vector&lt;int&gt; _elements;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obj({ 5,9,6,4 });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8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609C4E-5586-46B8-B9DA-5D738425CCB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61" y="1574800"/>
            <a:ext cx="4514487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keyword </a:t>
            </a:r>
            <a:r>
              <a:rPr lang="en-US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mutable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is used to allow a data member of const object to be modified.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When we declare a function as const, the this pointer passed to function becomes const.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Adding mutable to a variable allows a const pointer to safely change members.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3084" y="1574800"/>
            <a:ext cx="5142271" cy="4525963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DeviceMonitor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double _threshold = 1.2;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double _charge;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_potential, _capacitance;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CheckCapacitance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possibly to safely alter charge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IsCharged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CheckCapacitance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(_capacitance &lt; _threshold);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1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609C4E-5586-46B8-B9DA-5D738425CCB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Constant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024" y="1533424"/>
            <a:ext cx="4514487" cy="464146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keyword </a:t>
            </a:r>
            <a:r>
              <a:rPr lang="en-US" sz="240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constexpr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was introduced in C++11 . Like const, it can be applied to identifiers: A compiler error is raised when any code attempts to modify the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constexpr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can be applied to functions and 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  <a:hlinkClick r:id="rId3"/>
              </a:rPr>
              <a:t>class constructors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constexpr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integral value can be used wherever a const integer is required, such as in template arguments and array declarations.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constexpr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function is one whose return value is computable at compile time when consuming code requires it.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3084" y="1574800"/>
            <a:ext cx="5142271" cy="4525963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long exp(int x, int n){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== 0 ? 1 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 % 2 == 0 ? exp(x * x, n / 2):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exp(x * x, (n - 1) / 2) * x;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long z = exp(2, 3);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[z];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7CB157-2F47-4E42-BEF8-F2F3D741C6A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171" y="1574800"/>
            <a:ext cx="5373189" cy="4525963"/>
          </a:xfrm>
        </p:spPr>
        <p:txBody>
          <a:bodyPr>
            <a:normAutofit/>
          </a:bodyPr>
          <a:lstStyle/>
          <a:p>
            <a:endParaRPr lang="en-US" sz="4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This module reviews the some of the more useful or impactful features of C++ 11.</a:t>
            </a:r>
          </a:p>
          <a:p>
            <a:endParaRPr lang="en-US" sz="51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8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unions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initialization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constant expressions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0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E0F026-0E74-4E17-AB99-E926786B65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68362"/>
            <a:ext cx="4984348" cy="4525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Designates a method as a default. The best example is the default constructor.  You can actually lose your default constructor by adding a constructor with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default constructor can be added back as shown to the right.  You can also use the default keyword to change the attributes of a compiler generated default method.</a:t>
            </a:r>
          </a:p>
          <a:p>
            <a:endParaRPr lang="en-US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06700" y="1618343"/>
            <a:ext cx="4832547" cy="4525963"/>
          </a:xfrm>
        </p:spPr>
        <p:txBody>
          <a:bodyPr>
            <a:noAutofit/>
          </a:bodyPr>
          <a:lstStyle/>
          <a:p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(double) 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 default;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default;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9184DB-0D06-42B5-8AF2-2A8D17E59F2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874" y="1677035"/>
            <a:ext cx="4389120" cy="4525963"/>
          </a:xfrm>
        </p:spPr>
        <p:txBody>
          <a:bodyPr>
            <a:normAutofit/>
          </a:bodyPr>
          <a:lstStyle/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delete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keyword means a particular method cannot be invoked or callable.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Delete can be applied to a generated method or an explicit method.</a:t>
            </a:r>
          </a:p>
          <a:p>
            <a:endParaRPr lang="en-US" sz="2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en-US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029252" y="1574800"/>
            <a:ext cx="4832547" cy="4525963"/>
          </a:xfrm>
        </p:spPr>
        <p:txBody>
          <a:bodyPr>
            <a:noAutofit/>
          </a:bodyPr>
          <a:lstStyle/>
          <a:p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delete;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DoSomething(1.5);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this will not compile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DoSomething(1);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2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7B674-77D1-4D68-BCC0-584C794278C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Delete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(double) {}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(int) = delete;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 delete;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obj1(12.0);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obj2(1);  // does not compile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obj3;     // does not compile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6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endParaRPr lang="en-US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AFD3F0-3827-4B1C-9744-0365A69FE22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Inheriting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472" y="1571401"/>
            <a:ext cx="4572000" cy="45259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This feature streamlines the invocation of base class constructors in the child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Inheriting constructors allows a child class to directly inherit base class constructors.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This is particularly useful when the child has no initialization otherwise.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With inheriting constructors, the child class can override any inherited constructor and reimplement.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029252" y="1574800"/>
            <a:ext cx="4832547" cy="4918076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(int) {}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b(5);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C’tor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699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69963" algn="l"/>
              </a:tabLst>
            </a:pPr>
            <a:endParaRPr lang="en-US" sz="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69963" algn="l"/>
              </a:tabLst>
            </a:pPr>
            <a:endParaRPr lang="en-US" sz="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3A298F-3F8A-42B9-A36B-5987BF51591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Delegating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132" y="1574800"/>
            <a:ext cx="5448238" cy="4525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constructor can delegate to a constructor of the same class through the colon initialization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More efficient than creating a member function for assignment.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029252" y="1574800"/>
            <a:ext cx="4832547" cy="4525963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 Rational 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Rational(int n) : Rational(n, 1) {};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Rational( int n, int d )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 _num(n), 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 == 0 ? 1 : d) {};</a:t>
            </a:r>
          </a:p>
          <a:p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void Display( ) 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double _num, 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-US" b="0" dirty="0"/>
            </a:br>
            <a:endParaRPr lang="en-US" b="0" dirty="0"/>
          </a:p>
          <a:p>
            <a:pPr>
              <a:tabLst>
                <a:tab pos="461963" algn="l"/>
                <a:tab pos="969963" algn="l"/>
              </a:tabLst>
            </a:pPr>
            <a:endParaRPr lang="en-US" sz="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69963" algn="l"/>
              </a:tabLst>
            </a:pPr>
            <a:endParaRPr lang="en-US" sz="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8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1478D4-2964-47E0-A2B7-1EBCEA04B05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Implicit constructors and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81336" y="1574800"/>
            <a:ext cx="4389120" cy="4525963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Certain C++ class methods can be called implicitly when not expected, which has been the bane of many developers.  This is particularly true of constructors and operator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Conversion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Copy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Default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Assignment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786880" y="1786855"/>
            <a:ext cx="4389120" cy="431390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data){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_data = data;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_data; 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_data;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 = 10;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9B2137-DF0A-40BD-A2AA-81FD543F193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152718"/>
            <a:ext cx="8811237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Prevent implied invocation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81336" y="1700083"/>
            <a:ext cx="4389120" cy="417968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Preface a member method with the </a:t>
            </a:r>
            <a:r>
              <a:rPr lang="en-US" sz="20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explicit 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specifier to prevent implicit invocation.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91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data){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_data = data;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_data;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_data;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impliedObject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error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39708</TotalTime>
  <Words>1588</Words>
  <Application>Microsoft Office PowerPoint</Application>
  <PresentationFormat>Widescreen</PresentationFormat>
  <Paragraphs>260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topics</vt:lpstr>
      <vt:lpstr>default</vt:lpstr>
      <vt:lpstr>delete</vt:lpstr>
      <vt:lpstr>Delete – another example</vt:lpstr>
      <vt:lpstr>Inheriting constructors</vt:lpstr>
      <vt:lpstr>Delegating constructors</vt:lpstr>
      <vt:lpstr>Implicit constructors and operators</vt:lpstr>
      <vt:lpstr>Prevent implied invocation</vt:lpstr>
      <vt:lpstr>Using alias</vt:lpstr>
      <vt:lpstr>unions</vt:lpstr>
      <vt:lpstr>Discriminating unions</vt:lpstr>
      <vt:lpstr>Initialization lists - 1/2</vt:lpstr>
      <vt:lpstr>Initialization lists – 2/2</vt:lpstr>
      <vt:lpstr>Initializer_list  type</vt:lpstr>
      <vt:lpstr>Mutable</vt:lpstr>
      <vt:lpstr>Constant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1952</cp:revision>
  <dcterms:created xsi:type="dcterms:W3CDTF">2016-09-10T10:34:19Z</dcterms:created>
  <dcterms:modified xsi:type="dcterms:W3CDTF">2023-07-12T16:00:33Z</dcterms:modified>
</cp:coreProperties>
</file>