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855" r:id="rId2"/>
    <p:sldId id="856" r:id="rId3"/>
    <p:sldId id="857" r:id="rId4"/>
    <p:sldId id="860" r:id="rId5"/>
    <p:sldId id="858" r:id="rId6"/>
    <p:sldId id="862" r:id="rId7"/>
    <p:sldId id="8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is Dell" initials="DD" lastIdx="20" clrIdx="0">
    <p:extLst>
      <p:ext uri="{19B8F6BF-5375-455C-9EA6-DF929625EA0E}">
        <p15:presenceInfo xmlns:p15="http://schemas.microsoft.com/office/powerpoint/2012/main" userId="Donis 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806"/>
    <a:srgbClr val="FFFFFF"/>
    <a:srgbClr val="9DA6FD"/>
    <a:srgbClr val="BBC5DF"/>
    <a:srgbClr val="D2D9EA"/>
    <a:srgbClr val="03BEF1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741" autoAdjust="0"/>
  </p:normalViewPr>
  <p:slideViewPr>
    <p:cSldViewPr snapToGrid="0">
      <p:cViewPr varScale="1">
        <p:scale>
          <a:sx n="93" d="100"/>
          <a:sy n="93" d="100"/>
        </p:scale>
        <p:origin x="10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300" y="-17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02324-D059-4239-BDE2-718484C5CD7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2100C-5FC6-4E55-A73F-BA402BFD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B594A-5125-48A0-B9FD-E17B6C1AB5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03921-7077-42B0-8C81-48C0A93E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4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C24-AF5B-488C-A602-705602CCBDB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A64-A99F-4331-AC0A-7C56B308AFAA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11FB-A022-4210-8EDF-E11E3743F219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50C2-0CB0-4969-9B4A-FDA9C66F3E37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0668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5B72-C913-4109-AEB3-93B6A33E14B8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548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E2D-6751-48C9-88AA-11E873B0FCA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0C48-C4C4-4794-8C4C-033AFE0F5E07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CCB2-F9F5-4AB9-BAD7-AA16C99518C5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2648049" cy="17452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8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50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681" y="87414"/>
            <a:ext cx="7762858" cy="94044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rgbClr val="33CC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713655"/>
            <a:ext cx="4480560" cy="445854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713655"/>
            <a:ext cx="4480560" cy="445854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78440" y="6385465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8013405" cy="72978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02" y="6574155"/>
            <a:ext cx="4572000" cy="28384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828" y="152718"/>
            <a:ext cx="6427971" cy="81484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94027" y="1300130"/>
            <a:ext cx="4514978" cy="4722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09599" y="331458"/>
            <a:ext cx="104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LAB: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822558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050" b="1" dirty="0"/>
              <a:t>Practice makes perfect.</a:t>
            </a:r>
            <a:endParaRPr lang="en-US" sz="105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774843" y="5050793"/>
            <a:ext cx="788399" cy="83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r="22687"/>
          <a:stretch/>
        </p:blipFill>
        <p:spPr>
          <a:xfrm>
            <a:off x="2172782" y="1300130"/>
            <a:ext cx="4012234" cy="472262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3496" y="5887647"/>
            <a:ext cx="1168536" cy="249539"/>
          </a:xfrm>
        </p:spPr>
        <p:txBody>
          <a:bodyPr>
            <a:noAutofit/>
          </a:bodyPr>
          <a:lstStyle>
            <a:lvl1pPr>
              <a:defRPr sz="1400">
                <a:solidFill>
                  <a:srgbClr val="FF0000"/>
                </a:solidFill>
                <a:latin typeface="Arial Black (Headings)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 dirty="0"/>
              <a:t>MINUTES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9853713" y="152718"/>
            <a:ext cx="1913061" cy="52322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LABS AT THE BACK OF THE BOOK</a:t>
            </a:r>
          </a:p>
        </p:txBody>
      </p:sp>
    </p:spTree>
    <p:extLst>
      <p:ext uri="{BB962C8B-B14F-4D97-AF65-F5344CB8AC3E}">
        <p14:creationId xmlns:p14="http://schemas.microsoft.com/office/powerpoint/2010/main" val="298059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4A3D-890B-4147-AFF3-967B4573917D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B281-92F4-4AA2-BE44-66C7FC4C6144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6567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7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3734602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217424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786880" y="1251284"/>
            <a:ext cx="4389120" cy="2366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4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65580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663350" y="1541284"/>
            <a:ext cx="0" cy="4443979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254366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267200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821843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1834677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9195864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9"/>
          </p:nvPr>
        </p:nvSpPr>
        <p:spPr>
          <a:xfrm>
            <a:off x="9208698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763341" y="1251284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1"/>
          </p:nvPr>
        </p:nvSpPr>
        <p:spPr>
          <a:xfrm>
            <a:off x="6776175" y="3734601"/>
            <a:ext cx="2308994" cy="2366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9709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A32B-1DCE-4E0F-AA07-320454D1DC9D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924" y="240889"/>
            <a:ext cx="7738364" cy="77438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511" y="5269246"/>
            <a:ext cx="4389120" cy="79013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rgbClr val="C000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5 Minutes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1401844"/>
            <a:ext cx="4389120" cy="4698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0939" y="349776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POP QUIZ:</a:t>
            </a:r>
            <a:endParaRPr lang="en-US" b="1" dirty="0">
              <a:solidFill>
                <a:srgbClr val="C0000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06470" y="1300130"/>
            <a:ext cx="185530" cy="5557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38542" t="36852" r="56354" b="53518"/>
          <a:stretch/>
        </p:blipFill>
        <p:spPr>
          <a:xfrm>
            <a:off x="555371" y="4791464"/>
            <a:ext cx="788399" cy="836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/>
          <a:stretch/>
        </p:blipFill>
        <p:spPr>
          <a:xfrm>
            <a:off x="2999346" y="1401844"/>
            <a:ext cx="3689999" cy="47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8661989-8C30-4F6E-9F3E-237B4D2ABDB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9624C5-FDF6-4954-B8C3-64918F306F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12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6" r:id="rId3"/>
    <p:sldLayoutId id="2147483667" r:id="rId4"/>
    <p:sldLayoutId id="2147483668" r:id="rId5"/>
    <p:sldLayoutId id="2147483678" r:id="rId6"/>
    <p:sldLayoutId id="2147483679" r:id="rId7"/>
    <p:sldLayoutId id="2147483669" r:id="rId8"/>
    <p:sldLayoutId id="214748367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60" r:id="rId16"/>
    <p:sldLayoutId id="2147483661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F8947B-254E-4DFD-B722-D3709A9E966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073889"/>
            <a:ext cx="10160000" cy="5052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8795" y="127591"/>
            <a:ext cx="2603205" cy="340241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363951" y="2855840"/>
            <a:ext cx="5464098" cy="107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solidFill>
                  <a:srgbClr val="FF0000"/>
                </a:solidFill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  <a:t>Type Inference</a:t>
            </a:r>
            <a:br>
              <a:rPr lang="en-US" sz="7200" dirty="0">
                <a:latin typeface="Gadugi" panose="020B0502040204020203" pitchFamily="34" charset="0"/>
                <a:ea typeface="Calibri" panose="020F0502020204030204" pitchFamily="34" charset="0"/>
                <a:cs typeface="Leelawadee UI Semilight" panose="020B0402040204020203" pitchFamily="34" charset="-34"/>
              </a:rPr>
            </a:br>
            <a:endParaRPr lang="en-US" sz="600" dirty="0">
              <a:solidFill>
                <a:srgbClr val="002060"/>
              </a:solidFill>
              <a:latin typeface="Gadugi" panose="020B0502040204020203" pitchFamily="34" charset="0"/>
              <a:ea typeface="Calibri" panose="020F050202020403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1238" y="1767712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u="sng" dirty="0">
                <a:solidFill>
                  <a:schemeClr val="bg1">
                    <a:lumMod val="95000"/>
                    <a:alpha val="1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086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E35960-0F5A-4886-9294-8F8F253B5C6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Auto and </a:t>
            </a:r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decltype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keywords </a:t>
            </a:r>
            <a:r>
              <a:rPr lang="en-US" sz="32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auto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and </a:t>
            </a:r>
            <a:r>
              <a:rPr lang="en-US" sz="3200" b="0" i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decltype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are alternate methods for type deduction.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Abstraction:  abstracting the type. This can make the code more readable.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Reduced redundancy:  removing redundancy improves code quality (DRY).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Easy refactoring: without redundancy, the code is more easily refactored and flexible.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615F5F-CECB-4EA9-828A-BDB7B500B9B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use of </a:t>
            </a:r>
            <a:r>
              <a:rPr lang="en-US" sz="32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auto 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limited to declaring variables.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variable type is not late binding but early binding, implied, and static.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Difficult to write some code without </a:t>
            </a:r>
            <a:r>
              <a:rPr lang="en-US" sz="32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auto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, such as templates and undocumented types.</a:t>
            </a:r>
          </a:p>
          <a:p>
            <a:endParaRPr lang="en-US" sz="3200" dirty="0"/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std::vector&lt;vector&lt;int&gt;&gt; *v = new std::vector&lt;vector&lt;int&gt;&gt;();</a:t>
            </a:r>
          </a:p>
          <a:p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or</a:t>
            </a:r>
          </a:p>
          <a:p>
            <a:r>
              <a:rPr lang="en-CA" b="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CA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CA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CA" b="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::vector&lt;vector&lt;</a:t>
            </a:r>
            <a:r>
              <a:rPr lang="en-CA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&gt;&gt;();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DEFACC-498A-4E3A-A33E-287BE611C695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Auto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Cannot use </a:t>
            </a:r>
            <a:r>
              <a:rPr lang="en-US" sz="32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auto</a:t>
            </a:r>
            <a:r>
              <a:rPr lang="en-US" sz="32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in the following context:</a:t>
            </a:r>
          </a:p>
          <a:p>
            <a:pPr lvl="1"/>
            <a:r>
              <a:rPr lang="en-US" sz="32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Function parameters </a:t>
            </a:r>
          </a:p>
          <a:p>
            <a:pPr lvl="1"/>
            <a:r>
              <a:rPr lang="en-US" sz="32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Member variables</a:t>
            </a:r>
          </a:p>
          <a:p>
            <a:pPr lvl="1"/>
            <a:r>
              <a:rPr lang="en-US" sz="32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static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EBE97B-A59B-4B19-B046-077CCFD5725B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Auto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following example demonstrates the </a:t>
            </a:r>
            <a:r>
              <a:rPr lang="en-US" sz="28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auto</a:t>
            </a: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keyword to declare a vector and than an iterator.  Do you recall the syntax to declare an iterator for a vector of integers?  Auto saves the day and deduces the correct type.</a:t>
            </a: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4619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vector&lt;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>
              <a:tabLst>
                <a:tab pos="4619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auto 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myvector.begin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4619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myvector.insert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(it, 200);</a:t>
            </a:r>
          </a:p>
          <a:p>
            <a:pPr>
              <a:tabLst>
                <a:tab pos="461963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619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tabLst>
                <a:tab pos="461963" algn="l"/>
              </a:tabLs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2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07157D9-8CD4-498B-80F5-D788D15E3CCC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decltype</a:t>
            </a:r>
            <a:endParaRPr lang="en-US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9379974" cy="50522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</a:t>
            </a:r>
            <a:r>
              <a:rPr lang="en-US" sz="2400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decltype</a:t>
            </a:r>
            <a:r>
              <a:rPr lang="en-US" sz="24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keyword is more general purpose than </a:t>
            </a:r>
            <a:r>
              <a:rPr lang="en-US" sz="24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auto</a:t>
            </a:r>
            <a:r>
              <a:rPr lang="en-US" sz="24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  </a:t>
            </a:r>
          </a:p>
          <a:p>
            <a:pPr marL="914400" lvl="1" indent="-4572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It is not limited to capturing the type specification of variables.  </a:t>
            </a:r>
          </a:p>
          <a:p>
            <a:pPr marL="914400" lvl="1" indent="-457200"/>
            <a:r>
              <a:rPr lang="en-US" sz="2400" b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decltype</a:t>
            </a:r>
            <a:r>
              <a:rPr lang="en-US" sz="2400" b="0" i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can deduce the type of expressions</a:t>
            </a:r>
            <a:r>
              <a:rPr lang="en-US" sz="240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without evaluating the expression.</a:t>
            </a:r>
            <a:endParaRPr lang="en-US" sz="24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914400" lvl="1" indent="-457200"/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result of </a:t>
            </a:r>
            <a:r>
              <a:rPr lang="en-US" sz="2400" b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decltype</a:t>
            </a:r>
            <a:r>
              <a:rPr lang="en-US" sz="24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can be used as a substitute for a type name.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2D167F-3A1A-3A49-1738-91CA84DD1950}"/>
              </a:ext>
            </a:extLst>
          </p:cNvPr>
          <p:cNvSpPr txBox="1">
            <a:spLocks/>
          </p:cNvSpPr>
          <p:nvPr/>
        </p:nvSpPr>
        <p:spPr>
          <a:xfrm>
            <a:off x="1554480" y="4354390"/>
            <a:ext cx="9687260" cy="21116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int size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 resize = 10; // resize set to const 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resize = 20; // Error: expression not a modifiable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804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66CED9-1B71-4EE5-AC78-04EB6D31D4D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Templated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3889"/>
            <a:ext cx="9379974" cy="50522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Demonstrates a trailing return type.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Defer establishing the return type until after parameters are stated.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return type can then be derived from the parameter types.</a:t>
            </a:r>
          </a:p>
          <a:p>
            <a:endParaRPr lang="en-US" sz="28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R&gt;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auto multiply(L l, R r)-&gt;decltype(l*r)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l*r;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61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39682</TotalTime>
  <Words>392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Black (Headings)</vt:lpstr>
      <vt:lpstr>Calibri</vt:lpstr>
      <vt:lpstr>Courier New</vt:lpstr>
      <vt:lpstr>Gadugi</vt:lpstr>
      <vt:lpstr>Leelawadee UI Semilight</vt:lpstr>
      <vt:lpstr>Nirmala UI Semilight</vt:lpstr>
      <vt:lpstr>Essential</vt:lpstr>
      <vt:lpstr>PowerPoint Presentation</vt:lpstr>
      <vt:lpstr>Auto and decltype</vt:lpstr>
      <vt:lpstr>Auto</vt:lpstr>
      <vt:lpstr>Auto limitations</vt:lpstr>
      <vt:lpstr>Auto example</vt:lpstr>
      <vt:lpstr>decltype</vt:lpstr>
      <vt:lpstr>Templated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Andrew.scoppa@atmosera.com</dc:creator>
  <cp:lastModifiedBy>Andrew Scoppa</cp:lastModifiedBy>
  <cp:revision>1949</cp:revision>
  <dcterms:created xsi:type="dcterms:W3CDTF">2016-09-10T10:34:19Z</dcterms:created>
  <dcterms:modified xsi:type="dcterms:W3CDTF">2023-06-13T14:47:08Z</dcterms:modified>
</cp:coreProperties>
</file>