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4"/>
  </p:notesMasterIdLst>
  <p:handoutMasterIdLst>
    <p:handoutMasterId r:id="rId15"/>
  </p:handoutMasterIdLst>
  <p:sldIdLst>
    <p:sldId id="956" r:id="rId2"/>
    <p:sldId id="960" r:id="rId3"/>
    <p:sldId id="962" r:id="rId4"/>
    <p:sldId id="1045" r:id="rId5"/>
    <p:sldId id="1094" r:id="rId6"/>
    <p:sldId id="965" r:id="rId7"/>
    <p:sldId id="967" r:id="rId8"/>
    <p:sldId id="968" r:id="rId9"/>
    <p:sldId id="969" r:id="rId10"/>
    <p:sldId id="1084" r:id="rId11"/>
    <p:sldId id="1085" r:id="rId12"/>
    <p:sldId id="10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is Dell" initials="DD" lastIdx="20" clrIdx="0">
    <p:extLst>
      <p:ext uri="{19B8F6BF-5375-455C-9EA6-DF929625EA0E}">
        <p15:presenceInfo xmlns:p15="http://schemas.microsoft.com/office/powerpoint/2012/main" userId="Donis 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3806"/>
    <a:srgbClr val="FFFFFF"/>
    <a:srgbClr val="9DA6FD"/>
    <a:srgbClr val="BBC5DF"/>
    <a:srgbClr val="D2D9EA"/>
    <a:srgbClr val="03BEF1"/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5741" autoAdjust="0"/>
  </p:normalViewPr>
  <p:slideViewPr>
    <p:cSldViewPr snapToGrid="0">
      <p:cViewPr varScale="1">
        <p:scale>
          <a:sx n="93" d="100"/>
          <a:sy n="93" d="100"/>
        </p:scale>
        <p:origin x="107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10" d="100"/>
          <a:sy n="110" d="100"/>
        </p:scale>
        <p:origin x="1300" y="-17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02324-D059-4239-BDE2-718484C5CD7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2100C-5FC6-4E55-A73F-BA402BFD8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90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B594A-5125-48A0-B9FD-E17B6C1AB51C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03921-7077-42B0-8C81-48C0A93EA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83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47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29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03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11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60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32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08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17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2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01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6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23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103632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800600"/>
            <a:ext cx="9144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C24-AF5B-488C-A602-705602CCBDB3}" type="datetime1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9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9A64-A99F-4331-AC0A-7C56B308AFAA}" type="datetime1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1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11FB-A022-4210-8EDF-E11E3743F219}" type="datetime1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6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00200"/>
            <a:ext cx="6815667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600200"/>
            <a:ext cx="4011084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50C2-0CB0-4969-9B4A-FDA9C66F3E37}" type="datetime1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8057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06680"/>
            <a:ext cx="12001169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5715000"/>
            <a:ext cx="108712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5B72-C913-4109-AEB3-93B6A33E14B8}" type="datetime1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4953000"/>
            <a:ext cx="108712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05489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9E2D-6751-48C9-88AA-11E873B0FCA5}" type="datetime1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07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0C48-C4C4-4794-8C4C-033AFE0F5E07}" type="datetime1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02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CCB2-F9F5-4AB9-BAD7-AA16C99518C5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0" y="0"/>
            <a:ext cx="2648049" cy="17452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9846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150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5681" y="87414"/>
            <a:ext cx="7762858" cy="940441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rgbClr val="33CC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1713655"/>
            <a:ext cx="4480560" cy="4458545"/>
          </a:xfr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85000"/>
                  </a:schemeClr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1713655"/>
            <a:ext cx="4480560" cy="4458545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78440" y="6385465"/>
            <a:ext cx="914400" cy="5937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8013405" cy="72978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73889"/>
            <a:ext cx="10160000" cy="50522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302" y="6574155"/>
            <a:ext cx="4572000" cy="28384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22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04828" y="152718"/>
            <a:ext cx="6427971" cy="81484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394027" y="1300130"/>
            <a:ext cx="4514978" cy="47226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09599" y="331458"/>
            <a:ext cx="1049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LAB:</a:t>
            </a:r>
            <a:endParaRPr lang="en-US" b="1" dirty="0">
              <a:solidFill>
                <a:srgbClr val="C00000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6822558" y="6492876"/>
            <a:ext cx="4572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CA" sz="1050" b="1" dirty="0"/>
              <a:t>Practice makes perfect.</a:t>
            </a:r>
            <a:endParaRPr lang="en-US" sz="1050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2006470" y="1300130"/>
            <a:ext cx="185530" cy="5557870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/>
          <a:srcRect l="38542" t="36852" r="56354" b="53518"/>
          <a:stretch/>
        </p:blipFill>
        <p:spPr>
          <a:xfrm>
            <a:off x="774843" y="5050793"/>
            <a:ext cx="788399" cy="8366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3" r="22687"/>
          <a:stretch/>
        </p:blipFill>
        <p:spPr>
          <a:xfrm>
            <a:off x="2172782" y="1300130"/>
            <a:ext cx="4012234" cy="472262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83496" y="5887647"/>
            <a:ext cx="1168536" cy="249539"/>
          </a:xfrm>
        </p:spPr>
        <p:txBody>
          <a:bodyPr>
            <a:noAutofit/>
          </a:bodyPr>
          <a:lstStyle>
            <a:lvl1pPr>
              <a:defRPr sz="1400">
                <a:solidFill>
                  <a:srgbClr val="FF0000"/>
                </a:solidFill>
                <a:latin typeface="Arial Black (Headings)"/>
              </a:defRPr>
            </a:lvl1pPr>
            <a:lvl2pPr marL="274320" indent="0">
              <a:buNone/>
              <a:defRPr/>
            </a:lvl2pPr>
          </a:lstStyle>
          <a:p>
            <a:pPr lvl="0"/>
            <a:r>
              <a:rPr lang="en-US" dirty="0"/>
              <a:t>MINUTES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9853713" y="152718"/>
            <a:ext cx="1913061" cy="523220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LABS AT THE BACK OF THE BOOK</a:t>
            </a:r>
          </a:p>
        </p:txBody>
      </p:sp>
    </p:spTree>
    <p:extLst>
      <p:ext uri="{BB962C8B-B14F-4D97-AF65-F5344CB8AC3E}">
        <p14:creationId xmlns:p14="http://schemas.microsoft.com/office/powerpoint/2010/main" val="2980598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1"/>
            <a:ext cx="103632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8601"/>
            <a:ext cx="103632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4A3D-890B-4147-AFF3-967B4573917D}" type="datetime1">
              <a:rPr lang="en-US" smtClean="0"/>
              <a:t>6/30/2023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78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24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88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B281-92F4-4AA2-BE44-66C7FC4C6144}" type="datetime1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663350" y="1656784"/>
            <a:ext cx="0" cy="4443979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678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7721600" cy="65580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240" y="3734602"/>
            <a:ext cx="4389120" cy="2366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880" y="3734602"/>
            <a:ext cx="4389120" cy="2366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663350" y="1541284"/>
            <a:ext cx="0" cy="4443979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2174240" y="1251284"/>
            <a:ext cx="4389120" cy="2366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6786880" y="1251284"/>
            <a:ext cx="4389120" cy="2366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949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7721600" cy="65580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663350" y="1541284"/>
            <a:ext cx="0" cy="4443979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254366" y="1251284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267200" y="3734601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1821843" y="1251284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7"/>
          </p:nvPr>
        </p:nvSpPr>
        <p:spPr>
          <a:xfrm>
            <a:off x="1834677" y="3734601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8"/>
          </p:nvPr>
        </p:nvSpPr>
        <p:spPr>
          <a:xfrm>
            <a:off x="9195864" y="1251284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9"/>
          </p:nvPr>
        </p:nvSpPr>
        <p:spPr>
          <a:xfrm>
            <a:off x="9208698" y="3734601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20"/>
          </p:nvPr>
        </p:nvSpPr>
        <p:spPr>
          <a:xfrm>
            <a:off x="6763341" y="1251284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21"/>
          </p:nvPr>
        </p:nvSpPr>
        <p:spPr>
          <a:xfrm>
            <a:off x="6776175" y="3734601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9709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0176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0176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0944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0944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A32B-1DCE-4E0F-AA07-320454D1DC9D}" type="datetime1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8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7924" y="240889"/>
            <a:ext cx="7738364" cy="774382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defRPr>
            </a:lvl1pPr>
          </a:lstStyle>
          <a:p>
            <a:r>
              <a:rPr lang="en-US" dirty="0" err="1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5511" y="5269246"/>
            <a:ext cx="4389120" cy="790130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rgbClr val="C00000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5 Minutes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0944" y="1401844"/>
            <a:ext cx="4389120" cy="46980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640939" y="349776"/>
            <a:ext cx="2266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POP QUIZ:</a:t>
            </a:r>
            <a:endParaRPr lang="en-US" b="1" dirty="0">
              <a:solidFill>
                <a:srgbClr val="C00000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2006470" y="1300130"/>
            <a:ext cx="185530" cy="55578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l="38542" t="36852" r="56354" b="53518"/>
          <a:stretch/>
        </p:blipFill>
        <p:spPr>
          <a:xfrm>
            <a:off x="555371" y="4791464"/>
            <a:ext cx="788399" cy="8366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4"/>
          <a:stretch/>
        </p:blipFill>
        <p:spPr>
          <a:xfrm>
            <a:off x="2999346" y="1401844"/>
            <a:ext cx="3689999" cy="474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8661989-8C30-4F6E-9F3E-237B4D2ABDB4}" type="datetime1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92876"/>
            <a:ext cx="4572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1189124" y="5824644"/>
            <a:ext cx="131572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001499" y="0"/>
            <a:ext cx="190501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2001499" y="1371600"/>
            <a:ext cx="190501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1127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76" r:id="rId3"/>
    <p:sldLayoutId id="2147483667" r:id="rId4"/>
    <p:sldLayoutId id="2147483668" r:id="rId5"/>
    <p:sldLayoutId id="2147483678" r:id="rId6"/>
    <p:sldLayoutId id="2147483679" r:id="rId7"/>
    <p:sldLayoutId id="2147483669" r:id="rId8"/>
    <p:sldLayoutId id="2147483677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60" r:id="rId16"/>
    <p:sldLayoutId id="2147483661" r:id="rId1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88CBB3C-31A3-40C8-8015-E985B54452DA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073889"/>
            <a:ext cx="10160000" cy="505227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588795" y="127591"/>
            <a:ext cx="2603205" cy="340241"/>
          </a:xfrm>
        </p:spPr>
        <p:txBody>
          <a:bodyPr/>
          <a:lstStyle/>
          <a:p>
            <a:endParaRPr lang="en-US" sz="1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422400" y="2892474"/>
            <a:ext cx="9272998" cy="974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800" dirty="0">
                <a:solidFill>
                  <a:srgbClr val="FF0000"/>
                </a:solidFill>
                <a:latin typeface="Gadugi" panose="020B0502040204020203" pitchFamily="34" charset="0"/>
                <a:ea typeface="Calibri" panose="020F0502020204030204" pitchFamily="34" charset="0"/>
                <a:cs typeface="Leelawadee UI Semilight" panose="020B0402040204020203" pitchFamily="34" charset="-34"/>
              </a:rPr>
              <a:t>Threads </a:t>
            </a:r>
            <a:r>
              <a:rPr lang="en-US" sz="4800">
                <a:solidFill>
                  <a:srgbClr val="FF0000"/>
                </a:solidFill>
                <a:latin typeface="Gadugi" panose="020B0502040204020203" pitchFamily="34" charset="0"/>
                <a:ea typeface="Calibri" panose="020F0502020204030204" pitchFamily="34" charset="0"/>
                <a:cs typeface="Leelawadee UI Semilight" panose="020B0402040204020203" pitchFamily="34" charset="-34"/>
              </a:rPr>
              <a:t>and Async </a:t>
            </a:r>
            <a:r>
              <a:rPr lang="en-US" sz="4800" dirty="0">
                <a:solidFill>
                  <a:srgbClr val="FF0000"/>
                </a:solidFill>
                <a:latin typeface="Gadugi" panose="020B0502040204020203" pitchFamily="34" charset="0"/>
                <a:ea typeface="Calibri" panose="020F0502020204030204" pitchFamily="34" charset="0"/>
                <a:cs typeface="Leelawadee UI Semilight" panose="020B0402040204020203" pitchFamily="34" charset="-34"/>
              </a:rPr>
              <a:t>Programming</a:t>
            </a:r>
            <a:br>
              <a:rPr lang="en-US" sz="7200" dirty="0">
                <a:latin typeface="Gadugi" panose="020B0502040204020203" pitchFamily="34" charset="0"/>
                <a:ea typeface="Calibri" panose="020F0502020204030204" pitchFamily="34" charset="0"/>
                <a:cs typeface="Leelawadee UI Semilight" panose="020B0402040204020203" pitchFamily="34" charset="-34"/>
              </a:rPr>
            </a:br>
            <a:endParaRPr lang="en-US" sz="600" dirty="0">
              <a:solidFill>
                <a:srgbClr val="002060"/>
              </a:solidFill>
              <a:latin typeface="Gadugi" panose="020B0502040204020203" pitchFamily="34" charset="0"/>
              <a:ea typeface="Calibri" panose="020F0502020204030204" pitchFamily="34" charset="0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32246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EE30276-EDD9-439C-A3DA-E8448B6C024D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Promise and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21295"/>
            <a:ext cx="9849492" cy="470486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A promise guarantees that at some time there will be a state change or return value from thread.</a:t>
            </a:r>
          </a:p>
          <a:p>
            <a:endParaRPr lang="en-US" sz="2400" b="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The promise can be used to get a </a:t>
            </a:r>
            <a:r>
              <a:rPr lang="en-US" sz="240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std::future</a:t>
            </a: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, which is the object that gives us this return result.</a:t>
            </a:r>
          </a:p>
          <a:p>
            <a:endParaRPr lang="en-US" sz="2400" b="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07EE4F-6F55-22AC-40B8-7CACAFB6E0D0}"/>
              </a:ext>
            </a:extLst>
          </p:cNvPr>
          <p:cNvSpPr txBox="1"/>
          <p:nvPr/>
        </p:nvSpPr>
        <p:spPr>
          <a:xfrm>
            <a:off x="1461105" y="2225523"/>
            <a:ext cx="70458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auto promise = std::promise&lt;std::string&gt;();</a:t>
            </a:r>
          </a:p>
          <a:p>
            <a:r>
              <a:rPr lang="en-US" dirty="0"/>
              <a:t> auto producer = std::thread([&amp;] () {</a:t>
            </a:r>
          </a:p>
          <a:p>
            <a:r>
              <a:rPr lang="en-US" dirty="0"/>
              <a:t>        // simulate some long-</a:t>
            </a:r>
            <a:r>
              <a:rPr lang="en-US" dirty="0" err="1"/>
              <a:t>ish</a:t>
            </a:r>
            <a:r>
              <a:rPr lang="en-US" dirty="0"/>
              <a:t> running task</a:t>
            </a:r>
          </a:p>
          <a:p>
            <a:r>
              <a:rPr lang="en-US" dirty="0"/>
              <a:t>        std::</a:t>
            </a:r>
            <a:r>
              <a:rPr lang="en-US" dirty="0" err="1"/>
              <a:t>this_thread</a:t>
            </a:r>
            <a:r>
              <a:rPr lang="en-US" dirty="0"/>
              <a:t>::</a:t>
            </a:r>
            <a:r>
              <a:rPr lang="en-US" dirty="0" err="1"/>
              <a:t>sleep_for</a:t>
            </a:r>
            <a:r>
              <a:rPr lang="en-US" dirty="0"/>
              <a:t>(std::chrono::seconds(5));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promise.set_value</a:t>
            </a:r>
            <a:r>
              <a:rPr lang="en-US" dirty="0"/>
              <a:t>("Some Message");</a:t>
            </a:r>
          </a:p>
          <a:p>
            <a:r>
              <a:rPr lang="en-US" dirty="0"/>
              <a:t>    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6266CA-120D-01D6-07DA-99A1BF98104F}"/>
              </a:ext>
            </a:extLst>
          </p:cNvPr>
          <p:cNvSpPr txBox="1"/>
          <p:nvPr/>
        </p:nvSpPr>
        <p:spPr>
          <a:xfrm>
            <a:off x="1242221" y="5144730"/>
            <a:ext cx="9042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auto future = </a:t>
            </a:r>
            <a:r>
              <a:rPr lang="en-US" dirty="0" err="1"/>
              <a:t>promise.get_future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auto consumer = std::thread([&amp;] {  std::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future.get</a:t>
            </a:r>
            <a:r>
              <a:rPr lang="en-US" dirty="0"/>
              <a:t>() &lt;&lt; std::</a:t>
            </a:r>
            <a:r>
              <a:rPr lang="en-US" dirty="0" err="1"/>
              <a:t>endl</a:t>
            </a:r>
            <a:r>
              <a:rPr lang="en-US" dirty="0"/>
              <a:t>;   });</a:t>
            </a:r>
          </a:p>
        </p:txBody>
      </p:sp>
    </p:spTree>
    <p:extLst>
      <p:ext uri="{BB962C8B-B14F-4D97-AF65-F5344CB8AC3E}">
        <p14:creationId xmlns:p14="http://schemas.microsoft.com/office/powerpoint/2010/main" val="2967877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EE30276-EDD9-439C-A3DA-E8448B6C024D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async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21296"/>
            <a:ext cx="8842513" cy="427035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std::async returns a std::future that holds the return value that will be calculated by the function.</a:t>
            </a:r>
          </a:p>
          <a:p>
            <a:pPr marL="800100" lvl="1" indent="-342900"/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launch::async policy means </a:t>
            </a:r>
            <a:r>
              <a:rPr lang="en-US" sz="2400" b="0" dirty="0" err="1">
                <a:latin typeface="Nirmala UI Semilight" panose="020B0402040204020203" pitchFamily="34" charset="0"/>
                <a:cs typeface="Nirmala UI Semilight" panose="020B0402040204020203" pitchFamily="34" charset="0"/>
              </a:rPr>
              <a:t>fn</a:t>
            </a: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 must run asynchronously on a separate thread</a:t>
            </a:r>
          </a:p>
          <a:p>
            <a:pPr marL="800100" lvl="1" indent="-342900"/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launch::deferred policy means </a:t>
            </a:r>
            <a:r>
              <a:rPr lang="en-US" sz="2400" b="0" dirty="0" err="1">
                <a:latin typeface="Nirmala UI Semilight" panose="020B0402040204020203" pitchFamily="34" charset="0"/>
                <a:cs typeface="Nirmala UI Semilight" panose="020B0402040204020203" pitchFamily="34" charset="0"/>
              </a:rPr>
              <a:t>fn</a:t>
            </a: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 may run when get() or wait() is called on the future</a:t>
            </a:r>
            <a:b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</a:br>
            <a:endParaRPr lang="en-US" sz="2400" b="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lvl="1" indent="0">
              <a:buNone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en-US" sz="2400" b="1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future&lt;int&gt; f = std::async(launch::async, action());</a:t>
            </a:r>
          </a:p>
          <a:p>
            <a:pPr marL="800100" lvl="1" indent="-342900"/>
            <a:endParaRPr lang="en-US" sz="240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lvl="1" indent="0">
              <a:buNone/>
            </a:pPr>
            <a:endParaRPr lang="en-US" sz="2400" b="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endParaRPr lang="en-US" sz="2400" b="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49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EE30276-EDD9-439C-A3DA-E8448B6C024D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Packaged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21295"/>
            <a:ext cx="8842513" cy="470486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A </a:t>
            </a:r>
            <a:r>
              <a:rPr lang="en-US" sz="2400" b="0" dirty="0" err="1">
                <a:latin typeface="Nirmala UI Semilight" panose="020B0402040204020203" pitchFamily="34" charset="0"/>
                <a:cs typeface="Nirmala UI Semilight" panose="020B0402040204020203" pitchFamily="34" charset="0"/>
              </a:rPr>
              <a:t>packaged_task</a:t>
            </a: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 wraps a callable element and allows its result to be retrieved </a:t>
            </a:r>
            <a:r>
              <a:rPr lang="en-US" sz="2400" b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asynchronously..</a:t>
            </a:r>
            <a:endParaRPr lang="en-US" sz="2400" b="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It is similar to std::function, but transferring its result automatically to a future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The object contains internally two elements:</a:t>
            </a:r>
          </a:p>
          <a:p>
            <a:pPr marL="800100" lvl="1" indent="-342900"/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A stored task, which is some callable object (such as a function pointer, pointer to member or function object) whose call signature shall take arguments of the types in </a:t>
            </a:r>
            <a:r>
              <a:rPr lang="en-US" sz="2400" b="0" dirty="0" err="1">
                <a:latin typeface="Nirmala UI Semilight" panose="020B0402040204020203" pitchFamily="34" charset="0"/>
                <a:cs typeface="Nirmala UI Semilight" panose="020B0402040204020203" pitchFamily="34" charset="0"/>
              </a:rPr>
              <a:t>Args</a:t>
            </a: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... and return a value of type Ret.</a:t>
            </a:r>
          </a:p>
          <a:p>
            <a:pPr marL="800100" lvl="1" indent="-342900"/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A shared state, which is able to store the results of calling the stored task (of type Ret) and be accessed asynchronously through a future.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9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60BBE40-2D40-46E2-A6C0-508C498396B1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Thread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21295"/>
            <a:ext cx="8842513" cy="470486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Multi-Threading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Parallelism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Impact on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Scheduling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Synchronization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Maintainability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74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9403270-675D-4077-95EC-A49E6A38EFF4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threading versus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21295"/>
            <a:ext cx="8842513" cy="4704869"/>
          </a:xfrm>
        </p:spPr>
        <p:txBody>
          <a:bodyPr>
            <a:normAutofit/>
          </a:bodyPr>
          <a:lstStyle/>
          <a:p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Threading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Single CPU switches between different threads very quickly, giving a time-sliced concurrency.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Only one thread is running at any given time. </a:t>
            </a:r>
          </a:p>
          <a:p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Parallelism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Threads are running in parallel, simultaneously, each on different CPU core..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Multiple threads are running at any given time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6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C1385CB-3914-4193-AF57-60308DF2FF47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Thread scheduling (Windows)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21295"/>
            <a:ext cx="8842513" cy="470486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Thread scheduling is a combination of process priority, thread priority, and round-robin preemptive scheduling.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Preemptive scheduling means each thread receives one or more </a:t>
            </a:r>
            <a:r>
              <a:rPr lang="en-US" sz="2400" b="0" dirty="0" err="1">
                <a:latin typeface="Nirmala UI Semilight" panose="020B0402040204020203" pitchFamily="34" charset="0"/>
                <a:cs typeface="Nirmala UI Semilight" panose="020B0402040204020203" pitchFamily="34" charset="0"/>
              </a:rPr>
              <a:t>quantums</a:t>
            </a: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 of execution; but can be preempted if a high priority thread starts.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A thread is preempted after completing the quantum(s).  The schedule then looks for the next thread to schedule – either a higher priority thread or round-robin fashion.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Threads running over their base priority are eroded 1 priority when completing a quantum(s).  Threads may also receive a priority boost.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451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EE30276-EDD9-439C-A3DA-E8448B6C024D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Thread 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21295"/>
            <a:ext cx="9171398" cy="470486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All shared state must be thread-safe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Make use of the Immutable Object pattern. </a:t>
            </a:r>
          </a:p>
          <a:p>
            <a:pPr marL="800100" lvl="1" indent="-342900"/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If an object can't be modified after creation, then you can't have uncoordinated updates. Make a copy if you want to modify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Follow the Command Query Segregation Principle. </a:t>
            </a:r>
          </a:p>
          <a:p>
            <a:pPr marL="800100" lvl="1" indent="-342900"/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Separate code that modifies the object from code that reads because reading can happen concurrently, but modification can’t.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Don’t reinvent the wheel. C++ includes built-in support for thread safety: atomic operations, mutual exclusion, condition variables, promises and futures.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66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B279013-0CFE-468A-B989-CF3A1023ECB9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Create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21295"/>
            <a:ext cx="8842513" cy="470486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First – create a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Initialize a thread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Synchronize thread to prevent the thread from simply ending.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#include &lt;iostream&gt;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#include &lt;thread&gt;</a:t>
            </a:r>
          </a:p>
          <a:p>
            <a:pPr marL="274320" lvl="1" indent="0">
              <a:buNone/>
            </a:pP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274320" lvl="1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"Hello, world“ &lt;&lt; std::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274320" lvl="1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thread t1{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274320" lvl="1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t1.join();</a:t>
            </a:r>
          </a:p>
          <a:p>
            <a:pPr marL="274320" lvl="1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274320" lvl="1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2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72180F-F7FE-412D-8B7F-E85E32573801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52718"/>
            <a:ext cx="8534400" cy="1371600"/>
          </a:xfrm>
        </p:spPr>
        <p:txBody>
          <a:bodyPr>
            <a:normAutofit/>
          </a:bodyPr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Thread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1" y="1574800"/>
            <a:ext cx="4389120" cy="452596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When using functions, thread parameters are passed in a comma separated list.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For lambdas, use standard syntax: parameters or captured variables.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 a, int b){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 + b;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thread t1{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+ 5 };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thread t2{ [=] {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} };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t1.join();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t2.join();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	return 0;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8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EE30276-EDD9-439C-A3DA-E8448B6C024D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Thread 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21295"/>
            <a:ext cx="8842513" cy="4704869"/>
          </a:xfrm>
        </p:spPr>
        <p:txBody>
          <a:bodyPr>
            <a:normAutofit/>
          </a:bodyPr>
          <a:lstStyle/>
          <a:p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Variety of techniques to return a value from a thread.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Parameters that are references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Wrap thread in a structure or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 err="1">
                <a:latin typeface="Nirmala UI Semilight" panose="020B0402040204020203" pitchFamily="34" charset="0"/>
                <a:cs typeface="Nirmala UI Semilight" panose="020B0402040204020203" pitchFamily="34" charset="0"/>
              </a:rPr>
              <a:t>Globals</a:t>
            </a: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 run the risk of data corruption (require locking)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60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8797BB-629D-42E0-8C01-EA0ABD432D33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52718"/>
            <a:ext cx="8534400" cy="1371600"/>
          </a:xfrm>
        </p:spPr>
        <p:txBody>
          <a:bodyPr>
            <a:normAutofit/>
          </a:bodyPr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Thread with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0806" y="1542097"/>
            <a:ext cx="5370180" cy="4525963"/>
          </a:xfrm>
        </p:spPr>
        <p:txBody>
          <a:bodyPr>
            <a:noAutofit/>
          </a:bodyPr>
          <a:lstStyle/>
          <a:p>
            <a:endParaRPr lang="en-US" sz="2000" b="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Thread parameters allow minimal transfer of thread specific data.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You can also use a class or structure to create a thread object.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The data members provide rich information available to the threads</a:t>
            </a:r>
            <a:r>
              <a:rPr lang="en-US" sz="20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786879" y="2142027"/>
            <a:ext cx="5240626" cy="4350849"/>
          </a:xfrm>
        </p:spPr>
        <p:txBody>
          <a:bodyPr>
            <a:no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Foo 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_data;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Foo(int data) : _data(data){}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operator()() /* worker */ {  ++_data;  }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get() const { return _data; }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Foo foo(100);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thread t1(std::ref(foo));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t1.join();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// prints 101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61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39711</TotalTime>
  <Words>945</Words>
  <Application>Microsoft Office PowerPoint</Application>
  <PresentationFormat>Widescreen</PresentationFormat>
  <Paragraphs>133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Black</vt:lpstr>
      <vt:lpstr>Arial Black (Headings)</vt:lpstr>
      <vt:lpstr>Calibri</vt:lpstr>
      <vt:lpstr>Courier New</vt:lpstr>
      <vt:lpstr>Gadugi</vt:lpstr>
      <vt:lpstr>Leelawadee UI Semilight</vt:lpstr>
      <vt:lpstr>Nirmala UI Semilight</vt:lpstr>
      <vt:lpstr>Essential</vt:lpstr>
      <vt:lpstr>PowerPoint Presentation</vt:lpstr>
      <vt:lpstr>Thread concepts</vt:lpstr>
      <vt:lpstr>threading versus parallelism</vt:lpstr>
      <vt:lpstr>Thread scheduling (Windows)</vt:lpstr>
      <vt:lpstr>Thread safety</vt:lpstr>
      <vt:lpstr>Create a thread</vt:lpstr>
      <vt:lpstr>Thread parameters</vt:lpstr>
      <vt:lpstr>Thread return</vt:lpstr>
      <vt:lpstr>Thread with state</vt:lpstr>
      <vt:lpstr>Promise and future</vt:lpstr>
      <vt:lpstr>async</vt:lpstr>
      <vt:lpstr>Packaged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Andrew.scoppa@atmosera.com</dc:creator>
  <cp:lastModifiedBy>Andrew Scoppa</cp:lastModifiedBy>
  <cp:revision>1951</cp:revision>
  <dcterms:created xsi:type="dcterms:W3CDTF">2016-09-10T10:34:19Z</dcterms:created>
  <dcterms:modified xsi:type="dcterms:W3CDTF">2023-06-30T17:13:17Z</dcterms:modified>
</cp:coreProperties>
</file>