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8"/>
  </p:notesMasterIdLst>
  <p:handoutMasterIdLst>
    <p:handoutMasterId r:id="rId9"/>
  </p:handoutMasterIdLst>
  <p:sldIdLst>
    <p:sldId id="996" r:id="rId2"/>
    <p:sldId id="997" r:id="rId3"/>
    <p:sldId id="998" r:id="rId4"/>
    <p:sldId id="999" r:id="rId5"/>
    <p:sldId id="1001" r:id="rId6"/>
    <p:sldId id="100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nis Dell" initials="DD" lastIdx="20" clrIdx="0">
    <p:extLst>
      <p:ext uri="{19B8F6BF-5375-455C-9EA6-DF929625EA0E}">
        <p15:presenceInfo xmlns:p15="http://schemas.microsoft.com/office/powerpoint/2012/main" userId="Donis 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3806"/>
    <a:srgbClr val="FFFFFF"/>
    <a:srgbClr val="9DA6FD"/>
    <a:srgbClr val="BBC5DF"/>
    <a:srgbClr val="D2D9EA"/>
    <a:srgbClr val="03BEF1"/>
    <a:srgbClr val="007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5741" autoAdjust="0"/>
  </p:normalViewPr>
  <p:slideViewPr>
    <p:cSldViewPr snapToGrid="0">
      <p:cViewPr varScale="1">
        <p:scale>
          <a:sx n="90" d="100"/>
          <a:sy n="90" d="100"/>
        </p:scale>
        <p:origin x="119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10" d="100"/>
          <a:sy n="110" d="100"/>
        </p:scale>
        <p:origin x="1300" y="-172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02324-D059-4239-BDE2-718484C5CD79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2100C-5FC6-4E55-A73F-BA402BFD8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903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B594A-5125-48A0-B9FD-E17B6C1AB51C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03921-7077-42B0-8C81-48C0A93EA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83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03921-7077-42B0-8C81-48C0A93EA22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98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03921-7077-42B0-8C81-48C0A93EA2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8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03921-7077-42B0-8C81-48C0A93EA2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04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03921-7077-42B0-8C81-48C0A93EA2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83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03921-7077-42B0-8C81-48C0A93EA2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80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03921-7077-42B0-8C81-48C0A93EA2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5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1"/>
            <a:ext cx="103632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800600"/>
            <a:ext cx="9144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1C24-AF5B-488C-A602-705602CCBDB3}" type="datetime1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001499" y="4846320"/>
            <a:ext cx="190501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>
          <a:xfrm>
            <a:off x="12001499" y="0"/>
            <a:ext cx="190501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624C5-FDF6-4954-B8C3-64918F306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98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9A64-A99F-4331-AC0A-7C56B308AFAA}" type="datetime1">
              <a:rPr lang="en-US" smtClean="0"/>
              <a:t>6/24/2023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14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11FB-A022-4210-8EDF-E11E3743F219}" type="datetime1">
              <a:rPr lang="en-US" smtClean="0"/>
              <a:t>6/24/2023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16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00200"/>
            <a:ext cx="6815667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600200"/>
            <a:ext cx="4011084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F50C2-0CB0-4969-9B4A-FDA9C66F3E37}" type="datetime1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8057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001499" y="4846320"/>
            <a:ext cx="190501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06680"/>
            <a:ext cx="12001169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5715000"/>
            <a:ext cx="108712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5B72-C913-4109-AEB3-93B6A33E14B8}" type="datetime1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624C5-FDF6-4954-B8C3-64918F306F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4953000"/>
            <a:ext cx="108712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001499" y="0"/>
            <a:ext cx="190501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05489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99E2D-6751-48C9-88AA-11E873B0FCA5}" type="datetime1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07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00C48-C4C4-4794-8C4C-033AFE0F5E07}" type="datetime1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02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12928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CCB2-F9F5-4AB9-BAD7-AA16C99518C5}" type="datetime1">
              <a:rPr lang="en-US" smtClean="0"/>
              <a:t>6/24/2023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0" y="0"/>
            <a:ext cx="2648049" cy="17452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9846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2192000" cy="15003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5681" y="87414"/>
            <a:ext cx="7762858" cy="940441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rgbClr val="33CC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1713655"/>
            <a:ext cx="4480560" cy="4458545"/>
          </a:xfr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 sz="1600"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 sz="1400">
                <a:solidFill>
                  <a:schemeClr val="bg1">
                    <a:lumMod val="85000"/>
                  </a:schemeClr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1713655"/>
            <a:ext cx="4480560" cy="4458545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sz="11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sz="11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sz="11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78440" y="6385465"/>
            <a:ext cx="914400" cy="5937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64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718"/>
            <a:ext cx="8013405" cy="729784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73889"/>
            <a:ext cx="10160000" cy="50522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302" y="6574155"/>
            <a:ext cx="4572000" cy="28384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222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04828" y="152718"/>
            <a:ext cx="6427971" cy="81484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6394027" y="1300130"/>
            <a:ext cx="4514978" cy="47226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09599" y="331458"/>
            <a:ext cx="1049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LAB:</a:t>
            </a:r>
            <a:endParaRPr lang="en-US" b="1" dirty="0">
              <a:solidFill>
                <a:srgbClr val="C00000"/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6822558" y="6492876"/>
            <a:ext cx="4572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CA" sz="1050" b="1" dirty="0"/>
              <a:t>Practice makes perfect.</a:t>
            </a:r>
            <a:endParaRPr lang="en-US" sz="1050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2006470" y="1300130"/>
            <a:ext cx="185530" cy="5557870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/>
          <a:srcRect l="38542" t="36852" r="56354" b="53518"/>
          <a:stretch/>
        </p:blipFill>
        <p:spPr>
          <a:xfrm>
            <a:off x="774843" y="5050793"/>
            <a:ext cx="788399" cy="8366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73" r="22687"/>
          <a:stretch/>
        </p:blipFill>
        <p:spPr>
          <a:xfrm>
            <a:off x="2172782" y="1300130"/>
            <a:ext cx="4012234" cy="472262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583496" y="5887647"/>
            <a:ext cx="1168536" cy="249539"/>
          </a:xfrm>
        </p:spPr>
        <p:txBody>
          <a:bodyPr>
            <a:noAutofit/>
          </a:bodyPr>
          <a:lstStyle>
            <a:lvl1pPr>
              <a:defRPr sz="1400">
                <a:solidFill>
                  <a:srgbClr val="FF0000"/>
                </a:solidFill>
                <a:latin typeface="Arial Black (Headings)"/>
              </a:defRPr>
            </a:lvl1pPr>
            <a:lvl2pPr marL="274320" indent="0">
              <a:buNone/>
              <a:defRPr/>
            </a:lvl2pPr>
          </a:lstStyle>
          <a:p>
            <a:pPr lvl="0"/>
            <a:r>
              <a:rPr lang="en-US" dirty="0"/>
              <a:t>MINUTES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9853713" y="152718"/>
            <a:ext cx="1913061" cy="523220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LABS AT THE BACK OF THE BOOK</a:t>
            </a:r>
          </a:p>
        </p:txBody>
      </p:sp>
    </p:spTree>
    <p:extLst>
      <p:ext uri="{BB962C8B-B14F-4D97-AF65-F5344CB8AC3E}">
        <p14:creationId xmlns:p14="http://schemas.microsoft.com/office/powerpoint/2010/main" val="2980598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1"/>
            <a:ext cx="103632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28601"/>
            <a:ext cx="103632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14A3D-890B-4147-AFF3-967B4573917D}" type="datetime1">
              <a:rPr lang="en-US" smtClean="0"/>
              <a:t>6/24/2023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778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74240" y="1574800"/>
            <a:ext cx="43891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6880" y="1574800"/>
            <a:ext cx="43891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DB281-92F4-4AA2-BE44-66C7FC4C6144}" type="datetime1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663350" y="1656784"/>
            <a:ext cx="0" cy="4443979"/>
          </a:xfrm>
          <a:prstGeom prst="line">
            <a:avLst/>
          </a:prstGeom>
          <a:ln w="952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6788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718"/>
            <a:ext cx="7721600" cy="655804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74240" y="3734602"/>
            <a:ext cx="4389120" cy="2366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6880" y="3734602"/>
            <a:ext cx="4389120" cy="2366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663350" y="1541284"/>
            <a:ext cx="0" cy="4443979"/>
          </a:xfrm>
          <a:prstGeom prst="line">
            <a:avLst/>
          </a:prstGeom>
          <a:ln w="952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2174240" y="1251284"/>
            <a:ext cx="4389120" cy="2366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6786880" y="1251284"/>
            <a:ext cx="4389120" cy="2366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9493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718"/>
            <a:ext cx="7721600" cy="655804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663350" y="1541284"/>
            <a:ext cx="0" cy="4443979"/>
          </a:xfrm>
          <a:prstGeom prst="line">
            <a:avLst/>
          </a:prstGeom>
          <a:ln w="952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254366" y="1251284"/>
            <a:ext cx="2308994" cy="23661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267200" y="3734601"/>
            <a:ext cx="2308994" cy="23661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1821843" y="1251284"/>
            <a:ext cx="2308994" cy="23661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7"/>
          </p:nvPr>
        </p:nvSpPr>
        <p:spPr>
          <a:xfrm>
            <a:off x="1834677" y="3734601"/>
            <a:ext cx="2308994" cy="23661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half" idx="18"/>
          </p:nvPr>
        </p:nvSpPr>
        <p:spPr>
          <a:xfrm>
            <a:off x="9195864" y="1251284"/>
            <a:ext cx="2308994" cy="23661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9"/>
          </p:nvPr>
        </p:nvSpPr>
        <p:spPr>
          <a:xfrm>
            <a:off x="9208698" y="3734601"/>
            <a:ext cx="2308994" cy="23661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20"/>
          </p:nvPr>
        </p:nvSpPr>
        <p:spPr>
          <a:xfrm>
            <a:off x="6763341" y="1251284"/>
            <a:ext cx="2308994" cy="23661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half" idx="21"/>
          </p:nvPr>
        </p:nvSpPr>
        <p:spPr>
          <a:xfrm>
            <a:off x="6776175" y="3734601"/>
            <a:ext cx="2308994" cy="23661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97092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0176" y="1572768"/>
            <a:ext cx="438912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0176" y="2259366"/>
            <a:ext cx="438912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90944" y="1572768"/>
            <a:ext cx="438912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90944" y="2259366"/>
            <a:ext cx="438912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2A32B-1DCE-4E0F-AA07-320454D1DC9D}" type="datetime1">
              <a:rPr lang="en-US" smtClean="0"/>
              <a:t>6/24/2023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87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47924" y="240889"/>
            <a:ext cx="7738364" cy="774382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defRPr>
            </a:lvl1pPr>
          </a:lstStyle>
          <a:p>
            <a:r>
              <a:rPr lang="en-US" dirty="0" err="1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5511" y="5269246"/>
            <a:ext cx="4389120" cy="790130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rgbClr val="C00000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5 Minutes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90944" y="1401844"/>
            <a:ext cx="4389120" cy="46980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640939" y="349776"/>
            <a:ext cx="2266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POP QUIZ:</a:t>
            </a:r>
            <a:endParaRPr lang="en-US" b="1" dirty="0">
              <a:solidFill>
                <a:srgbClr val="C00000"/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2006470" y="1300130"/>
            <a:ext cx="185530" cy="55578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/>
          <a:srcRect l="38542" t="36852" r="56354" b="53518"/>
          <a:stretch/>
        </p:blipFill>
        <p:spPr>
          <a:xfrm>
            <a:off x="555371" y="4791464"/>
            <a:ext cx="788399" cy="83666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44"/>
          <a:stretch/>
        </p:blipFill>
        <p:spPr>
          <a:xfrm>
            <a:off x="2999346" y="1401844"/>
            <a:ext cx="3689999" cy="474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05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52601"/>
            <a:ext cx="1016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172201"/>
            <a:ext cx="4572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D8661989-8C30-4F6E-9F3E-237B4D2ABDB4}" type="datetime1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492876"/>
            <a:ext cx="4572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11189124" y="5824644"/>
            <a:ext cx="131572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D99624C5-FDF6-4954-B8C3-64918F306F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001499" y="0"/>
            <a:ext cx="190501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12001499" y="1371600"/>
            <a:ext cx="190501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11273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76" r:id="rId3"/>
    <p:sldLayoutId id="2147483667" r:id="rId4"/>
    <p:sldLayoutId id="2147483668" r:id="rId5"/>
    <p:sldLayoutId id="2147483678" r:id="rId6"/>
    <p:sldLayoutId id="2147483679" r:id="rId7"/>
    <p:sldLayoutId id="2147483669" r:id="rId8"/>
    <p:sldLayoutId id="2147483677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60" r:id="rId16"/>
    <p:sldLayoutId id="2147483661" r:id="rId17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2EC9255-1B49-4AB8-82FD-CD1AF1EF2D6F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073889"/>
            <a:ext cx="10160000" cy="505227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588795" y="127591"/>
            <a:ext cx="2603205" cy="340241"/>
          </a:xfrm>
        </p:spPr>
        <p:txBody>
          <a:bodyPr/>
          <a:lstStyle/>
          <a:p>
            <a:endParaRPr lang="en-US" sz="11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914400" y="2832238"/>
            <a:ext cx="6814160" cy="916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5400" dirty="0">
                <a:solidFill>
                  <a:srgbClr val="FF0000"/>
                </a:solidFill>
                <a:latin typeface="Gadugi" panose="020B0502040204020203" pitchFamily="34" charset="0"/>
                <a:ea typeface="Calibri" panose="020F0502020204030204" pitchFamily="34" charset="0"/>
                <a:cs typeface="Leelawadee UI Semilight" panose="020B0402040204020203" pitchFamily="34" charset="-34"/>
              </a:rPr>
              <a:t>n</a:t>
            </a:r>
            <a:r>
              <a:rPr lang="en-US" sz="5400">
                <a:solidFill>
                  <a:srgbClr val="FF0000"/>
                </a:solidFill>
                <a:latin typeface="Gadugi" panose="020B0502040204020203" pitchFamily="34" charset="0"/>
                <a:ea typeface="Calibri" panose="020F0502020204030204" pitchFamily="34" charset="0"/>
                <a:cs typeface="Leelawadee UI Semilight" panose="020B0402040204020203" pitchFamily="34" charset="-34"/>
              </a:rPr>
              <a:t>oexcept</a:t>
            </a:r>
            <a:r>
              <a:rPr lang="en-US" sz="5400" dirty="0">
                <a:solidFill>
                  <a:srgbClr val="FF0000"/>
                </a:solidFill>
                <a:latin typeface="Gadugi" panose="020B0502040204020203" pitchFamily="34" charset="0"/>
                <a:ea typeface="Calibri" panose="020F0502020204030204" pitchFamily="34" charset="0"/>
                <a:cs typeface="Leelawadee UI Semilight" panose="020B0402040204020203" pitchFamily="34" charset="-34"/>
              </a:rPr>
              <a:t> specifier </a:t>
            </a:r>
            <a:endParaRPr lang="en-US" sz="600" dirty="0">
              <a:solidFill>
                <a:srgbClr val="002060"/>
              </a:solidFill>
              <a:latin typeface="Gadugi" panose="020B0502040204020203" pitchFamily="34" charset="0"/>
              <a:ea typeface="Calibri" panose="020F0502020204030204" pitchFamily="34" charset="0"/>
              <a:cs typeface="Leelawadee UI Semilight" panose="020B04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16180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346DBAB-A4F8-462C-B17F-5B52BE36968C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073889"/>
            <a:ext cx="10410701" cy="5052276"/>
          </a:xfrm>
        </p:spPr>
        <p:txBody>
          <a:bodyPr>
            <a:noAutofit/>
          </a:bodyPr>
          <a:lstStyle/>
          <a:p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A </a:t>
            </a:r>
            <a:r>
              <a:rPr lang="en-US" sz="2400" dirty="0" err="1">
                <a:latin typeface="Nirmala UI Semilight" panose="020B0402040204020203" pitchFamily="34" charset="0"/>
                <a:cs typeface="Nirmala UI Semilight" panose="020B0402040204020203" pitchFamily="34" charset="0"/>
              </a:rPr>
              <a:t>noexcept</a:t>
            </a:r>
            <a:r>
              <a:rPr lang="en-US" sz="240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 specification </a:t>
            </a: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on a function is a method for a programmer to inform the compiler whether a function should throw exceptions.</a:t>
            </a:r>
          </a:p>
          <a:p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The compiler can use this information to enable certain optimizations on non-throwing functions as well as enable the </a:t>
            </a:r>
            <a:r>
              <a:rPr lang="en-US" sz="2400" dirty="0" err="1">
                <a:latin typeface="Nirmala UI Semilight" panose="020B0402040204020203" pitchFamily="34" charset="0"/>
                <a:cs typeface="Nirmala UI Semilight" panose="020B0402040204020203" pitchFamily="34" charset="0"/>
              </a:rPr>
              <a:t>noexcept</a:t>
            </a:r>
            <a:r>
              <a:rPr lang="en-US" sz="240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 operator</a:t>
            </a: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, which can check at compile time if a particular expression is declared to throw any exceptions. </a:t>
            </a:r>
          </a:p>
          <a:p>
            <a:r>
              <a:rPr lang="en-US" sz="2400" b="0" dirty="0" err="1">
                <a:latin typeface="Nirmala UI Semilight" panose="020B0402040204020203" pitchFamily="34" charset="0"/>
                <a:cs typeface="Nirmala UI Semilight" panose="020B0402040204020203" pitchFamily="34" charset="0"/>
              </a:rPr>
              <a:t>noexcept</a:t>
            </a: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 will not call std::unexpected and may or may not unwind the stack.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662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33C3BFE-C4A6-426F-84D4-A411D98B6ABC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Default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73889"/>
            <a:ext cx="8274424" cy="5052276"/>
          </a:xfrm>
        </p:spPr>
        <p:txBody>
          <a:bodyPr>
            <a:noAutofit/>
          </a:bodyPr>
          <a:lstStyle/>
          <a:p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Compiler generated constructors and methods are </a:t>
            </a:r>
            <a:r>
              <a:rPr lang="en-US" sz="2400" b="0" dirty="0" err="1">
                <a:latin typeface="Nirmala UI Semilight" panose="020B0402040204020203" pitchFamily="34" charset="0"/>
                <a:cs typeface="Nirmala UI Semilight" panose="020B0402040204020203" pitchFamily="34" charset="0"/>
              </a:rPr>
              <a:t>noexcept</a:t>
            </a: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.</a:t>
            </a:r>
          </a:p>
          <a:p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Examples include: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Default constructor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Default destructor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Default assignment operator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dirty="0"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515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9ABAB0-5445-485E-A601-44697661BD1E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152718"/>
            <a:ext cx="8534400" cy="1371600"/>
          </a:xfrm>
        </p:spPr>
        <p:txBody>
          <a:bodyPr>
            <a:normAutofit/>
          </a:bodyPr>
          <a:lstStyle/>
          <a:p>
            <a:r>
              <a:rPr lang="en-US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User defined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3469" y="1584751"/>
            <a:ext cx="4389120" cy="4525963"/>
          </a:xfrm>
        </p:spPr>
        <p:txBody>
          <a:bodyPr>
            <a:noAutofit/>
          </a:bodyPr>
          <a:lstStyle/>
          <a:p>
            <a:r>
              <a:rPr lang="en-US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noexcept</a:t>
            </a: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 can be applied to custom methods.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A promise that the method will not raise an exception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If exception raised, </a:t>
            </a:r>
            <a:r>
              <a:rPr lang="en-US" sz="2400" b="0" dirty="0" err="1">
                <a:latin typeface="Nirmala UI Semilight" panose="020B0402040204020203" pitchFamily="34" charset="0"/>
                <a:cs typeface="Nirmala UI Semilight" panose="020B0402040204020203" pitchFamily="34" charset="0"/>
              </a:rPr>
              <a:t>std</a:t>
            </a: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::terminate is called. This will cause an immediate termination.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For this reason, all exceptions must be caught in the method.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6786880" y="1574800"/>
            <a:ext cx="4638204" cy="4525963"/>
          </a:xfrm>
        </p:spPr>
        <p:txBody>
          <a:bodyPr>
            <a:normAutofit/>
          </a:bodyPr>
          <a:lstStyle/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Amphibious(Vehicle* 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pVehicle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Boat* 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pBoat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noexcept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(true) {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try {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SetPointers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pVehicle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        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pBoat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catch (char* message) {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message &lt;&lt;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682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1967E61-8182-476D-AD2C-87F017DE7DDB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152718"/>
            <a:ext cx="8534400" cy="137160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noexcept</a:t>
            </a:r>
            <a:r>
              <a:rPr lang="en-US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(Boolean)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9139" y="1677035"/>
            <a:ext cx="4389120" cy="4525963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noexcept</a:t>
            </a: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 can deny or accept exception handling within a method.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You provide a single Boolean expression as a parameter. Default is true.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6786880" y="1574800"/>
            <a:ext cx="4638204" cy="4525963"/>
          </a:xfrm>
        </p:spPr>
        <p:txBody>
          <a:bodyPr>
            <a:normAutofit/>
          </a:bodyPr>
          <a:lstStyle/>
          <a:p>
            <a:pPr>
              <a:tabLst>
                <a:tab pos="461963" algn="l"/>
                <a:tab pos="914400" algn="l"/>
                <a:tab pos="1376363" algn="l"/>
                <a:tab pos="18875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C’tor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may throw</a:t>
            </a:r>
            <a:endParaRPr lang="en-US" sz="1600" dirty="0"/>
          </a:p>
          <a:p>
            <a:pPr>
              <a:tabLst>
                <a:tab pos="461963" algn="l"/>
                <a:tab pos="914400" algn="l"/>
                <a:tab pos="1376363" algn="l"/>
                <a:tab pos="1887538" algn="l"/>
              </a:tabLs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Amphibious(Vehicle* 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pVehicle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Boat* 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pBoat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noexcept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(false)</a:t>
            </a:r>
          </a:p>
          <a:p>
            <a:pPr>
              <a:tabLst>
                <a:tab pos="461963" algn="l"/>
                <a:tab pos="914400" algn="l"/>
                <a:tab pos="1376363" algn="l"/>
                <a:tab pos="1887538" algn="l"/>
              </a:tabLs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461963" algn="l"/>
                <a:tab pos="914400" algn="l"/>
                <a:tab pos="1376363" algn="l"/>
                <a:tab pos="1887538" algn="l"/>
              </a:tabLs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SetPointers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pVehicle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tabLst>
                <a:tab pos="461963" algn="l"/>
                <a:tab pos="914400" algn="l"/>
                <a:tab pos="1376363" algn="l"/>
                <a:tab pos="1887538" algn="l"/>
              </a:tabLs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pBoat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461963" algn="l"/>
                <a:tab pos="914400" algn="l"/>
                <a:tab pos="1376363" algn="l"/>
                <a:tab pos="1887538" algn="l"/>
              </a:tabLs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461963" algn="l"/>
                <a:tab pos="914400" algn="l"/>
                <a:tab pos="1376363" algn="l"/>
                <a:tab pos="1887538" algn="l"/>
              </a:tabLst>
            </a:pPr>
            <a:endParaRPr lang="en-US" sz="9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134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6192B6-554A-4AD3-9908-4657F431D10E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152718"/>
            <a:ext cx="8534400" cy="1371600"/>
          </a:xfrm>
        </p:spPr>
        <p:txBody>
          <a:bodyPr>
            <a:normAutofit/>
          </a:bodyPr>
          <a:lstStyle/>
          <a:p>
            <a:r>
              <a:rPr lang="en-US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Exception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7356" y="1574800"/>
            <a:ext cx="5136004" cy="4525963"/>
          </a:xfrm>
        </p:spPr>
        <p:txBody>
          <a:bodyPr>
            <a:noAutofit/>
          </a:bodyPr>
          <a:lstStyle/>
          <a:p>
            <a:r>
              <a:rPr lang="en-US" sz="20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Exception objects are created with these methods: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000" b="0" dirty="0" err="1">
                <a:latin typeface="Nirmala UI Semilight" panose="020B0402040204020203" pitchFamily="34" charset="0"/>
                <a:cs typeface="Nirmala UI Semilight" panose="020B0402040204020203" pitchFamily="34" charset="0"/>
              </a:rPr>
              <a:t>current_exception</a:t>
            </a:r>
            <a:endParaRPr lang="en-CA" sz="2000" b="0" dirty="0"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000" b="0" dirty="0" err="1">
                <a:latin typeface="Nirmala UI Semilight" panose="020B0402040204020203" pitchFamily="34" charset="0"/>
                <a:cs typeface="Nirmala UI Semilight" panose="020B0402040204020203" pitchFamily="34" charset="0"/>
              </a:rPr>
              <a:t>make_exception_ptr</a:t>
            </a:r>
            <a:endParaRPr lang="en-CA" sz="2000" b="0" dirty="0"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000" b="0" dirty="0" err="1">
                <a:latin typeface="Nirmala UI Semilight" panose="020B0402040204020203" pitchFamily="34" charset="0"/>
                <a:cs typeface="Nirmala UI Semilight" panose="020B0402040204020203" pitchFamily="34" charset="0"/>
              </a:rPr>
              <a:t>nested_exception</a:t>
            </a:r>
            <a:r>
              <a:rPr lang="en-CA" sz="20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::</a:t>
            </a:r>
            <a:r>
              <a:rPr lang="en-CA" sz="2000" b="0" dirty="0" err="1">
                <a:latin typeface="Nirmala UI Semilight" panose="020B0402040204020203" pitchFamily="34" charset="0"/>
                <a:cs typeface="Nirmala UI Semilight" panose="020B0402040204020203" pitchFamily="34" charset="0"/>
              </a:rPr>
              <a:t>nested_ptr</a:t>
            </a:r>
            <a:endParaRPr lang="en-CA" sz="2000" b="0" dirty="0"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r>
              <a:rPr lang="en-CA" sz="20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The implementation of the exception object is environment specific.</a:t>
            </a:r>
          </a:p>
          <a:p>
            <a:r>
              <a:rPr lang="en-CA" sz="20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The </a:t>
            </a:r>
            <a:r>
              <a:rPr lang="en-CA" sz="2000" b="0" dirty="0" err="1">
                <a:latin typeface="Nirmala UI Semilight" panose="020B0402040204020203" pitchFamily="34" charset="0"/>
                <a:cs typeface="Nirmala UI Semilight" panose="020B0402040204020203" pitchFamily="34" charset="0"/>
              </a:rPr>
              <a:t>exception_ptr</a:t>
            </a:r>
            <a:r>
              <a:rPr lang="en-CA" sz="20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 </a:t>
            </a:r>
            <a:r>
              <a:rPr lang="en-US" sz="20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is a shared pointer for saving exception objects.</a:t>
            </a:r>
          </a:p>
          <a:p>
            <a:r>
              <a:rPr lang="en-US" sz="20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Rethrow using </a:t>
            </a:r>
            <a:r>
              <a:rPr lang="en-US" sz="2000" b="0" dirty="0" err="1">
                <a:latin typeface="Nirmala UI Semilight" panose="020B0402040204020203" pitchFamily="34" charset="0"/>
                <a:cs typeface="Nirmala UI Semilight" panose="020B0402040204020203" pitchFamily="34" charset="0"/>
              </a:rPr>
              <a:t>rethrow_exception</a:t>
            </a:r>
            <a:r>
              <a:rPr lang="en-US" sz="20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(</a:t>
            </a:r>
            <a:r>
              <a:rPr lang="en-US" sz="2000" b="0" dirty="0" err="1">
                <a:latin typeface="Nirmala UI Semilight" panose="020B0402040204020203" pitchFamily="34" charset="0"/>
                <a:cs typeface="Nirmala UI Semilight" panose="020B0402040204020203" pitchFamily="34" charset="0"/>
              </a:rPr>
              <a:t>eptr</a:t>
            </a:r>
            <a:r>
              <a:rPr lang="en-US" sz="20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)</a:t>
            </a:r>
          </a:p>
          <a:p>
            <a:endParaRPr lang="en-US" sz="2000" b="0" dirty="0"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6786879" y="1691148"/>
            <a:ext cx="5136003" cy="4409615"/>
          </a:xfrm>
        </p:spPr>
        <p:txBody>
          <a:bodyPr>
            <a:normAutofit/>
          </a:bodyPr>
          <a:lstStyle/>
          <a:p>
            <a:pPr>
              <a:tabLst>
                <a:tab pos="461963" algn="l"/>
                <a:tab pos="914400" algn="l"/>
                <a:tab pos="1376363" algn="l"/>
                <a:tab pos="1770063" algn="l"/>
              </a:tabLs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general purpose handler</a:t>
            </a:r>
          </a:p>
          <a:p>
            <a:pPr>
              <a:tabLst>
                <a:tab pos="461963" algn="l"/>
                <a:tab pos="914400" algn="l"/>
                <a:tab pos="1376363" algn="l"/>
                <a:tab pos="1770063" algn="l"/>
              </a:tabLs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handle(std::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try</a:t>
            </a:r>
          </a:p>
          <a:p>
            <a:pPr>
              <a:tabLst>
                <a:tab pos="461963" algn="l"/>
                <a:tab pos="914400" algn="l"/>
                <a:tab pos="1376363" algn="l"/>
                <a:tab pos="1770063" algn="l"/>
              </a:tabLs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>
              <a:tabLst>
                <a:tab pos="461963" algn="l"/>
                <a:tab pos="914400" algn="l"/>
                <a:tab pos="1376363" algn="l"/>
                <a:tab pos="1770063" algn="l"/>
              </a:tabLs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rethrow_exception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461963" algn="l"/>
                <a:tab pos="914400" algn="l"/>
                <a:tab pos="1376363" algn="l"/>
                <a:tab pos="1770063" algn="l"/>
              </a:tabLs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461963" algn="l"/>
                <a:tab pos="914400" algn="l"/>
                <a:tab pos="1376363" algn="l"/>
                <a:tab pos="1770063" algn="l"/>
              </a:tabLs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catch(const std::exception&amp; e)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>
              <a:tabLst>
                <a:tab pos="461963" algn="l"/>
                <a:tab pos="914400" algn="l"/>
                <a:tab pos="1376363" algn="l"/>
                <a:tab pos="1770063" algn="l"/>
              </a:tabLs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e.what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"'\n";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461963" algn="l"/>
                <a:tab pos="914400" algn="l"/>
                <a:tab pos="1376363" algn="l"/>
                <a:tab pos="1770063" algn="l"/>
              </a:tabLs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6017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39684</TotalTime>
  <Words>398</Words>
  <Application>Microsoft Office PowerPoint</Application>
  <PresentationFormat>Widescreen</PresentationFormat>
  <Paragraphs>63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Arial Black</vt:lpstr>
      <vt:lpstr>Arial Black (Headings)</vt:lpstr>
      <vt:lpstr>Calibri</vt:lpstr>
      <vt:lpstr>Courier New</vt:lpstr>
      <vt:lpstr>Gadugi</vt:lpstr>
      <vt:lpstr>Leelawadee UI Semilight</vt:lpstr>
      <vt:lpstr>Nirmala UI Semilight</vt:lpstr>
      <vt:lpstr>Essential</vt:lpstr>
      <vt:lpstr>PowerPoint Presentation</vt:lpstr>
      <vt:lpstr>Overview</vt:lpstr>
      <vt:lpstr>Default functions</vt:lpstr>
      <vt:lpstr>User defined functions</vt:lpstr>
      <vt:lpstr>noexcept(Boolean)</vt:lpstr>
      <vt:lpstr>Exception objects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Andrew.scoppa@atmosera.com</dc:creator>
  <cp:lastModifiedBy>Andrew Scoppa</cp:lastModifiedBy>
  <cp:revision>1950</cp:revision>
  <dcterms:created xsi:type="dcterms:W3CDTF">2016-09-10T10:34:19Z</dcterms:created>
  <dcterms:modified xsi:type="dcterms:W3CDTF">2023-06-24T13:32:25Z</dcterms:modified>
</cp:coreProperties>
</file>