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7"/>
  </p:notesMasterIdLst>
  <p:handoutMasterIdLst>
    <p:handoutMasterId r:id="rId18"/>
  </p:handoutMasterIdLst>
  <p:sldIdLst>
    <p:sldId id="1043" r:id="rId2"/>
    <p:sldId id="1089" r:id="rId3"/>
    <p:sldId id="1088" r:id="rId4"/>
    <p:sldId id="1090" r:id="rId5"/>
    <p:sldId id="1091" r:id="rId6"/>
    <p:sldId id="285" r:id="rId7"/>
    <p:sldId id="1076" r:id="rId8"/>
    <p:sldId id="1082" r:id="rId9"/>
    <p:sldId id="1092" r:id="rId10"/>
    <p:sldId id="1097" r:id="rId11"/>
    <p:sldId id="1098" r:id="rId12"/>
    <p:sldId id="1083" r:id="rId13"/>
    <p:sldId id="1079" r:id="rId14"/>
    <p:sldId id="1080" r:id="rId15"/>
    <p:sldId id="109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nis Dell" initials="DD" lastIdx="20" clrIdx="0">
    <p:extLst>
      <p:ext uri="{19B8F6BF-5375-455C-9EA6-DF929625EA0E}">
        <p15:presenceInfo xmlns:p15="http://schemas.microsoft.com/office/powerpoint/2012/main" userId="Donis 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3806"/>
    <a:srgbClr val="FFFFFF"/>
    <a:srgbClr val="9DA6FD"/>
    <a:srgbClr val="BBC5DF"/>
    <a:srgbClr val="D2D9EA"/>
    <a:srgbClr val="03BEF1"/>
    <a:srgbClr val="007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5741" autoAdjust="0"/>
  </p:normalViewPr>
  <p:slideViewPr>
    <p:cSldViewPr snapToGrid="0">
      <p:cViewPr varScale="1">
        <p:scale>
          <a:sx n="93" d="100"/>
          <a:sy n="93" d="100"/>
        </p:scale>
        <p:origin x="1074" y="9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10" d="100"/>
          <a:sy n="110" d="100"/>
        </p:scale>
        <p:origin x="1300" y="-172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702324-D059-4239-BDE2-718484C5CD79}" type="datetimeFigureOut">
              <a:rPr lang="en-US" smtClean="0"/>
              <a:t>7/21/2023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02100C-5FC6-4E55-A73F-BA402BFD8D4E}" type="slidenum">
              <a:rPr lang="en-US" smtClean="0"/>
              <a:t>‹#›</a:t>
            </a:fld>
            <a:endParaRPr lang="en-US"/>
          </a:p>
        </p:txBody>
      </p:sp>
    </p:spTree>
    <p:extLst>
      <p:ext uri="{BB962C8B-B14F-4D97-AF65-F5344CB8AC3E}">
        <p14:creationId xmlns:p14="http://schemas.microsoft.com/office/powerpoint/2010/main" val="40964903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B594A-5125-48A0-B9FD-E17B6C1AB51C}" type="datetimeFigureOut">
              <a:rPr lang="en-US" smtClean="0"/>
              <a:t>7/21/2023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03921-7077-42B0-8C81-48C0A93EA22E}" type="slidenum">
              <a:rPr lang="en-US" smtClean="0"/>
              <a:t>‹#›</a:t>
            </a:fld>
            <a:endParaRPr lang="en-US"/>
          </a:p>
        </p:txBody>
      </p:sp>
    </p:spTree>
    <p:extLst>
      <p:ext uri="{BB962C8B-B14F-4D97-AF65-F5344CB8AC3E}">
        <p14:creationId xmlns:p14="http://schemas.microsoft.com/office/powerpoint/2010/main" val="1749183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C03921-7077-42B0-8C81-48C0A93EA22E}" type="slidenum">
              <a:rPr lang="en-US" smtClean="0"/>
              <a:t>1</a:t>
            </a:fld>
            <a:endParaRPr lang="en-US" dirty="0"/>
          </a:p>
        </p:txBody>
      </p:sp>
    </p:spTree>
    <p:extLst>
      <p:ext uri="{BB962C8B-B14F-4D97-AF65-F5344CB8AC3E}">
        <p14:creationId xmlns:p14="http://schemas.microsoft.com/office/powerpoint/2010/main" val="1498071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C03921-7077-42B0-8C81-48C0A93EA22E}" type="slidenum">
              <a:rPr lang="en-US" smtClean="0"/>
              <a:t>10</a:t>
            </a:fld>
            <a:endParaRPr lang="en-US"/>
          </a:p>
        </p:txBody>
      </p:sp>
    </p:spTree>
    <p:extLst>
      <p:ext uri="{BB962C8B-B14F-4D97-AF65-F5344CB8AC3E}">
        <p14:creationId xmlns:p14="http://schemas.microsoft.com/office/powerpoint/2010/main" val="418706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C03921-7077-42B0-8C81-48C0A93EA22E}" type="slidenum">
              <a:rPr lang="en-US" smtClean="0"/>
              <a:t>11</a:t>
            </a:fld>
            <a:endParaRPr lang="en-US"/>
          </a:p>
        </p:txBody>
      </p:sp>
    </p:spTree>
    <p:extLst>
      <p:ext uri="{BB962C8B-B14F-4D97-AF65-F5344CB8AC3E}">
        <p14:creationId xmlns:p14="http://schemas.microsoft.com/office/powerpoint/2010/main" val="4280055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C03921-7077-42B0-8C81-48C0A93EA22E}" type="slidenum">
              <a:rPr lang="en-US" smtClean="0"/>
              <a:t>12</a:t>
            </a:fld>
            <a:endParaRPr lang="en-US"/>
          </a:p>
        </p:txBody>
      </p:sp>
    </p:spTree>
    <p:extLst>
      <p:ext uri="{BB962C8B-B14F-4D97-AF65-F5344CB8AC3E}">
        <p14:creationId xmlns:p14="http://schemas.microsoft.com/office/powerpoint/2010/main" val="1845188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C03921-7077-42B0-8C81-48C0A93EA22E}" type="slidenum">
              <a:rPr lang="en-US" smtClean="0"/>
              <a:t>13</a:t>
            </a:fld>
            <a:endParaRPr lang="en-US"/>
          </a:p>
        </p:txBody>
      </p:sp>
    </p:spTree>
    <p:extLst>
      <p:ext uri="{BB962C8B-B14F-4D97-AF65-F5344CB8AC3E}">
        <p14:creationId xmlns:p14="http://schemas.microsoft.com/office/powerpoint/2010/main" val="1678090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C03921-7077-42B0-8C81-48C0A93EA22E}" type="slidenum">
              <a:rPr lang="en-US" smtClean="0"/>
              <a:t>14</a:t>
            </a:fld>
            <a:endParaRPr lang="en-US"/>
          </a:p>
        </p:txBody>
      </p:sp>
    </p:spTree>
    <p:extLst>
      <p:ext uri="{BB962C8B-B14F-4D97-AF65-F5344CB8AC3E}">
        <p14:creationId xmlns:p14="http://schemas.microsoft.com/office/powerpoint/2010/main" val="719248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C03921-7077-42B0-8C81-48C0A93EA22E}" type="slidenum">
              <a:rPr lang="en-US" smtClean="0"/>
              <a:t>15</a:t>
            </a:fld>
            <a:endParaRPr lang="en-US"/>
          </a:p>
        </p:txBody>
      </p:sp>
    </p:spTree>
    <p:extLst>
      <p:ext uri="{BB962C8B-B14F-4D97-AF65-F5344CB8AC3E}">
        <p14:creationId xmlns:p14="http://schemas.microsoft.com/office/powerpoint/2010/main" val="3117155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C03921-7077-42B0-8C81-48C0A93EA22E}" type="slidenum">
              <a:rPr lang="en-US" smtClean="0"/>
              <a:t>2</a:t>
            </a:fld>
            <a:endParaRPr lang="en-US"/>
          </a:p>
        </p:txBody>
      </p:sp>
    </p:spTree>
    <p:extLst>
      <p:ext uri="{BB962C8B-B14F-4D97-AF65-F5344CB8AC3E}">
        <p14:creationId xmlns:p14="http://schemas.microsoft.com/office/powerpoint/2010/main" val="2246723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C03921-7077-42B0-8C81-48C0A93EA22E}" type="slidenum">
              <a:rPr lang="en-US" smtClean="0"/>
              <a:t>3</a:t>
            </a:fld>
            <a:endParaRPr lang="en-US"/>
          </a:p>
        </p:txBody>
      </p:sp>
    </p:spTree>
    <p:extLst>
      <p:ext uri="{BB962C8B-B14F-4D97-AF65-F5344CB8AC3E}">
        <p14:creationId xmlns:p14="http://schemas.microsoft.com/office/powerpoint/2010/main" val="3186435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C03921-7077-42B0-8C81-48C0A93EA22E}" type="slidenum">
              <a:rPr lang="en-US" smtClean="0"/>
              <a:t>4</a:t>
            </a:fld>
            <a:endParaRPr lang="en-US"/>
          </a:p>
        </p:txBody>
      </p:sp>
    </p:spTree>
    <p:extLst>
      <p:ext uri="{BB962C8B-B14F-4D97-AF65-F5344CB8AC3E}">
        <p14:creationId xmlns:p14="http://schemas.microsoft.com/office/powerpoint/2010/main" val="1527981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C03921-7077-42B0-8C81-48C0A93EA22E}" type="slidenum">
              <a:rPr lang="en-US" smtClean="0"/>
              <a:t>5</a:t>
            </a:fld>
            <a:endParaRPr lang="en-US"/>
          </a:p>
        </p:txBody>
      </p:sp>
    </p:spTree>
    <p:extLst>
      <p:ext uri="{BB962C8B-B14F-4D97-AF65-F5344CB8AC3E}">
        <p14:creationId xmlns:p14="http://schemas.microsoft.com/office/powerpoint/2010/main" val="4201615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3"/>
          <p:cNvSpPr>
            <a:spLocks noGrp="1" noChangeArrowheads="1"/>
          </p:cNvSpPr>
          <p:nvPr>
            <p:ph type="hdr" sz="quarter"/>
          </p:nvPr>
        </p:nvSpPr>
        <p:spPr>
          <a:ln/>
        </p:spPr>
        <p:txBody>
          <a:bodyPr/>
          <a:lstStyle/>
          <a:p>
            <a:r>
              <a:rPr lang="en-US"/>
              <a:t>1:  Design Patterns</a:t>
            </a:r>
          </a:p>
        </p:txBody>
      </p:sp>
      <p:sp>
        <p:nvSpPr>
          <p:cNvPr id="5" name="Rectangle 34"/>
          <p:cNvSpPr>
            <a:spLocks noGrp="1" noChangeArrowheads="1"/>
          </p:cNvSpPr>
          <p:nvPr>
            <p:ph type="dt" idx="1"/>
          </p:nvPr>
        </p:nvSpPr>
        <p:spPr>
          <a:ln/>
        </p:spPr>
        <p:txBody>
          <a:bodyPr/>
          <a:lstStyle/>
          <a:p>
            <a:r>
              <a:rPr lang="en-US"/>
              <a:t>9/17/2007</a:t>
            </a:r>
          </a:p>
        </p:txBody>
      </p:sp>
      <p:sp>
        <p:nvSpPr>
          <p:cNvPr id="6" name="Rectangle 35"/>
          <p:cNvSpPr>
            <a:spLocks noGrp="1" noChangeArrowheads="1"/>
          </p:cNvSpPr>
          <p:nvPr>
            <p:ph type="ftr" sz="quarter" idx="4"/>
          </p:nvPr>
        </p:nvSpPr>
        <p:spPr>
          <a:ln/>
        </p:spPr>
        <p:txBody>
          <a:bodyPr/>
          <a:lstStyle/>
          <a:p>
            <a:r>
              <a:rPr lang="en-US"/>
              <a:t>Code Smarter with Design Patterns in .NET © 2007 Education Experiences Inc.</a:t>
            </a:r>
          </a:p>
        </p:txBody>
      </p:sp>
      <p:sp>
        <p:nvSpPr>
          <p:cNvPr id="45057" name="Slide Image Placeholder 1"/>
          <p:cNvSpPr>
            <a:spLocks noGrp="1" noRot="1" noChangeAspect="1"/>
          </p:cNvSpPr>
          <p:nvPr>
            <p:ph type="sldImg"/>
          </p:nvPr>
        </p:nvSpPr>
        <p:spPr>
          <a:xfrm>
            <a:off x="-958850" y="265113"/>
            <a:ext cx="8777288" cy="4938712"/>
          </a:xfrm>
          <a:ln/>
        </p:spPr>
      </p:sp>
      <p:sp>
        <p:nvSpPr>
          <p:cNvPr id="45058" name="Notes Placeholder 2"/>
          <p:cNvSpPr>
            <a:spLocks noGrp="1"/>
          </p:cNvSpPr>
          <p:nvPr>
            <p:ph type="body" idx="1"/>
          </p:nvPr>
        </p:nvSpPr>
        <p:spPr bwMode="auto">
          <a:xfrm>
            <a:off x="685177" y="4342892"/>
            <a:ext cx="5487646" cy="4114565"/>
          </a:xfrm>
          <a:prstGeom prst="rect">
            <a:avLst/>
          </a:prstGeom>
          <a:noFill/>
          <a:ln>
            <a:miter lim="800000"/>
            <a:headEnd/>
            <a:tailEnd/>
          </a:ln>
        </p:spPr>
        <p:txBody>
          <a:bodyPr/>
          <a:lstStyle/>
          <a:p>
            <a:pPr>
              <a:lnSpc>
                <a:spcPct val="90000"/>
              </a:lnSpc>
            </a:pPr>
            <a:r>
              <a:rPr lang="en-GB" sz="900" dirty="0">
                <a:latin typeface="Times New Roman" pitchFamily="18" charset="0"/>
              </a:rPr>
              <a:t>There are effectively two forms of inheritance is-kind-of and Can Do.   Kind of style behaviour is stating that a class may very well inherit behaviour from the base class since it is a similar kind of entity, where as Can Do implies the object is capable of doing something probably in its own unique way.  </a:t>
            </a:r>
          </a:p>
          <a:p>
            <a:pPr>
              <a:lnSpc>
                <a:spcPct val="90000"/>
              </a:lnSpc>
            </a:pPr>
            <a:endParaRPr lang="en-GB" sz="900" dirty="0">
              <a:latin typeface="Times New Roman" pitchFamily="18" charset="0"/>
            </a:endParaRPr>
          </a:p>
          <a:p>
            <a:pPr>
              <a:lnSpc>
                <a:spcPct val="90000"/>
              </a:lnSpc>
            </a:pPr>
            <a:r>
              <a:rPr lang="en-GB" sz="900" dirty="0">
                <a:latin typeface="Times New Roman" pitchFamily="18" charset="0"/>
              </a:rPr>
              <a:t>There is often a lot of confusion over what is the difference between Association, Aggregation and Composition...</a:t>
            </a:r>
          </a:p>
          <a:p>
            <a:pPr>
              <a:lnSpc>
                <a:spcPct val="90000"/>
              </a:lnSpc>
            </a:pPr>
            <a:endParaRPr lang="en-GB" sz="900" dirty="0">
              <a:latin typeface="Times New Roman" pitchFamily="18" charset="0"/>
            </a:endParaRPr>
          </a:p>
          <a:p>
            <a:pPr>
              <a:lnSpc>
                <a:spcPct val="90000"/>
              </a:lnSpc>
            </a:pPr>
            <a:r>
              <a:rPr lang="en-GB" sz="900" dirty="0">
                <a:latin typeface="Times New Roman" pitchFamily="18" charset="0"/>
              </a:rPr>
              <a:t>Association is simply one object holds a reference to another...</a:t>
            </a:r>
          </a:p>
          <a:p>
            <a:pPr>
              <a:lnSpc>
                <a:spcPct val="90000"/>
              </a:lnSpc>
            </a:pPr>
            <a:endParaRPr lang="en-GB" sz="900" dirty="0">
              <a:latin typeface="Times New Roman" pitchFamily="18" charset="0"/>
            </a:endParaRPr>
          </a:p>
          <a:p>
            <a:pPr>
              <a:lnSpc>
                <a:spcPct val="90000"/>
              </a:lnSpc>
            </a:pPr>
            <a:r>
              <a:rPr lang="en-GB" sz="900" dirty="0">
                <a:latin typeface="Times New Roman" pitchFamily="18" charset="0"/>
              </a:rPr>
              <a:t>Aggregation  is a  more stronger association where by when the object holding the reference is disposed any aggregated objects are also disposed.  In the example above it would seem reasonable if the car was crushed the engine would also cease to exist...where as we would not typically expect the owner to have the same life time model as the car.  </a:t>
            </a:r>
          </a:p>
          <a:p>
            <a:pPr>
              <a:lnSpc>
                <a:spcPct val="90000"/>
              </a:lnSpc>
            </a:pPr>
            <a:endParaRPr lang="en-GB" sz="900" dirty="0">
              <a:latin typeface="Times New Roman" pitchFamily="18" charset="0"/>
            </a:endParaRPr>
          </a:p>
          <a:p>
            <a:pPr>
              <a:lnSpc>
                <a:spcPct val="90000"/>
              </a:lnSpc>
            </a:pPr>
            <a:r>
              <a:rPr lang="en-GB" sz="900" dirty="0">
                <a:latin typeface="Times New Roman" pitchFamily="18" charset="0"/>
              </a:rPr>
              <a:t>Finally Composition is seen to be even stronger form of Aggregation...often this is used to represent relationships such that the item being reference is actually residing in the parent object...In the case of .NET we could consider a value type...In practice there is little to be gained by representing this level of relationship in the design.</a:t>
            </a:r>
          </a:p>
          <a:p>
            <a:pPr>
              <a:lnSpc>
                <a:spcPct val="90000"/>
              </a:lnSpc>
            </a:pPr>
            <a:endParaRPr lang="en-GB" sz="900" dirty="0">
              <a:latin typeface="Times New Roman" pitchFamily="18" charset="0"/>
            </a:endParaRPr>
          </a:p>
          <a:p>
            <a:pPr>
              <a:lnSpc>
                <a:spcPct val="90000"/>
              </a:lnSpc>
            </a:pPr>
            <a:r>
              <a:rPr lang="en-GB" sz="900" dirty="0">
                <a:latin typeface="Times New Roman" pitchFamily="18" charset="0"/>
              </a:rPr>
              <a:t>Further confusion is introduced by the use of the term composition in design pattern speak encapsulating all forms of association...</a:t>
            </a:r>
          </a:p>
        </p:txBody>
      </p:sp>
    </p:spTree>
    <p:extLst>
      <p:ext uri="{BB962C8B-B14F-4D97-AF65-F5344CB8AC3E}">
        <p14:creationId xmlns:p14="http://schemas.microsoft.com/office/powerpoint/2010/main" val="3255387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C03921-7077-42B0-8C81-48C0A93EA22E}" type="slidenum">
              <a:rPr lang="en-US" smtClean="0"/>
              <a:t>7</a:t>
            </a:fld>
            <a:endParaRPr lang="en-US"/>
          </a:p>
        </p:txBody>
      </p:sp>
    </p:spTree>
    <p:extLst>
      <p:ext uri="{BB962C8B-B14F-4D97-AF65-F5344CB8AC3E}">
        <p14:creationId xmlns:p14="http://schemas.microsoft.com/office/powerpoint/2010/main" val="1000646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C03921-7077-42B0-8C81-48C0A93EA22E}" type="slidenum">
              <a:rPr lang="en-US" smtClean="0"/>
              <a:t>8</a:t>
            </a:fld>
            <a:endParaRPr lang="en-US"/>
          </a:p>
        </p:txBody>
      </p:sp>
    </p:spTree>
    <p:extLst>
      <p:ext uri="{BB962C8B-B14F-4D97-AF65-F5344CB8AC3E}">
        <p14:creationId xmlns:p14="http://schemas.microsoft.com/office/powerpoint/2010/main" val="1468145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C03921-7077-42B0-8C81-48C0A93EA22E}" type="slidenum">
              <a:rPr lang="en-US" smtClean="0"/>
              <a:t>9</a:t>
            </a:fld>
            <a:endParaRPr lang="en-US"/>
          </a:p>
        </p:txBody>
      </p:sp>
    </p:spTree>
    <p:extLst>
      <p:ext uri="{BB962C8B-B14F-4D97-AF65-F5344CB8AC3E}">
        <p14:creationId xmlns:p14="http://schemas.microsoft.com/office/powerpoint/2010/main" val="3758748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103632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09600" y="4800600"/>
            <a:ext cx="9144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A71C24-AF5B-488C-A602-705602CCBDB3}" type="datetime1">
              <a:rPr lang="en-US" smtClean="0"/>
              <a:t>7/21/2023</a:t>
            </a:fld>
            <a:endParaRPr lang="en-US"/>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12001499" y="4846320"/>
            <a:ext cx="190501"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12001499" y="0"/>
            <a:ext cx="190501"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99624C5-FDF6-4954-B8C3-64918F306FAA}" type="slidenum">
              <a:rPr lang="en-US" smtClean="0"/>
              <a:t>‹#›</a:t>
            </a:fld>
            <a:endParaRPr lang="en-US"/>
          </a:p>
        </p:txBody>
      </p:sp>
    </p:spTree>
    <p:extLst>
      <p:ext uri="{BB962C8B-B14F-4D97-AF65-F5344CB8AC3E}">
        <p14:creationId xmlns:p14="http://schemas.microsoft.com/office/powerpoint/2010/main" val="3715398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B69A64-A99F-4331-AC0A-7C56B308AFAA}" type="datetime1">
              <a:rPr lang="en-US" smtClean="0"/>
              <a:t>7/21/2023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99624C5-FDF6-4954-B8C3-64918F306FAA}" type="slidenum">
              <a:rPr lang="en-US" smtClean="0"/>
              <a:t>‹#›</a:t>
            </a:fld>
            <a:endParaRPr lang="en-US"/>
          </a:p>
        </p:txBody>
      </p:sp>
    </p:spTree>
    <p:extLst>
      <p:ext uri="{BB962C8B-B14F-4D97-AF65-F5344CB8AC3E}">
        <p14:creationId xmlns:p14="http://schemas.microsoft.com/office/powerpoint/2010/main" val="2817114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911FB-A022-4210-8EDF-E11E3743F219}" type="datetime1">
              <a:rPr lang="en-US" smtClean="0"/>
              <a:t>7/21/2023</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99624C5-FDF6-4954-B8C3-64918F306FAA}" type="slidenum">
              <a:rPr lang="en-US" smtClean="0"/>
              <a:t>‹#›</a:t>
            </a:fld>
            <a:endParaRPr lang="en-US"/>
          </a:p>
        </p:txBody>
      </p:sp>
    </p:spTree>
    <p:extLst>
      <p:ext uri="{BB962C8B-B14F-4D97-AF65-F5344CB8AC3E}">
        <p14:creationId xmlns:p14="http://schemas.microsoft.com/office/powerpoint/2010/main" val="4180616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600200"/>
            <a:ext cx="6815667"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600200"/>
            <a:ext cx="4011084"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36F50C2-0CB0-4969-9B4A-FDA9C66F3E37}" type="datetime1">
              <a:rPr lang="en-US" smtClean="0"/>
              <a:t>7/21/2023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99624C5-FDF6-4954-B8C3-64918F306FAA}" type="slidenum">
              <a:rPr lang="en-US" smtClean="0"/>
              <a:t>‹#›</a:t>
            </a:fld>
            <a:endParaRPr lang="en-US"/>
          </a:p>
        </p:txBody>
      </p:sp>
      <p:sp>
        <p:nvSpPr>
          <p:cNvPr id="8" name="Title 7"/>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08057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2001499" y="4846320"/>
            <a:ext cx="190501"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Picture Placeholder 2"/>
          <p:cNvSpPr>
            <a:spLocks noGrp="1"/>
          </p:cNvSpPr>
          <p:nvPr>
            <p:ph type="pic" idx="1"/>
          </p:nvPr>
        </p:nvSpPr>
        <p:spPr>
          <a:xfrm>
            <a:off x="0" y="106680"/>
            <a:ext cx="12001169"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09600" y="5715000"/>
            <a:ext cx="108712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8905B72-C913-4109-AEB3-93B6A33E14B8}" type="datetime1">
              <a:rPr lang="en-US" smtClean="0"/>
              <a:t>7/21/2023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D99624C5-FDF6-4954-B8C3-64918F306FAA}" type="slidenum">
              <a:rPr lang="en-US" smtClean="0"/>
              <a:t>‹#›</a:t>
            </a:fld>
            <a:endParaRPr lang="en-US"/>
          </a:p>
        </p:txBody>
      </p:sp>
      <p:sp>
        <p:nvSpPr>
          <p:cNvPr id="8" name="Title 7"/>
          <p:cNvSpPr>
            <a:spLocks noGrp="1"/>
          </p:cNvSpPr>
          <p:nvPr>
            <p:ph type="title"/>
          </p:nvPr>
        </p:nvSpPr>
        <p:spPr>
          <a:xfrm>
            <a:off x="609600" y="4953000"/>
            <a:ext cx="108712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12001499" y="0"/>
            <a:ext cx="190501"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805489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99E2D-6751-48C9-88AA-11E873B0FCA5}" type="datetime1">
              <a:rPr lang="en-US" smtClean="0"/>
              <a:t>7/21/2023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9624C5-FDF6-4954-B8C3-64918F306FAA}" type="slidenum">
              <a:rPr lang="en-US" smtClean="0"/>
              <a:t>‹#›</a:t>
            </a:fld>
            <a:endParaRPr lang="en-US"/>
          </a:p>
        </p:txBody>
      </p:sp>
    </p:spTree>
    <p:extLst>
      <p:ext uri="{BB962C8B-B14F-4D97-AF65-F5344CB8AC3E}">
        <p14:creationId xmlns:p14="http://schemas.microsoft.com/office/powerpoint/2010/main" val="2348007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A00C48-C4C4-4794-8C4C-033AFE0F5E07}" type="datetime1">
              <a:rPr lang="en-US" smtClean="0"/>
              <a:t>7/21/2023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9624C5-FDF6-4954-B8C3-64918F306FAA}" type="slidenum">
              <a:rPr lang="en-US" smtClean="0"/>
              <a:t>‹#›</a:t>
            </a:fld>
            <a:endParaRPr lang="en-US"/>
          </a:p>
        </p:txBody>
      </p:sp>
    </p:spTree>
    <p:extLst>
      <p:ext uri="{BB962C8B-B14F-4D97-AF65-F5344CB8AC3E}">
        <p14:creationId xmlns:p14="http://schemas.microsoft.com/office/powerpoint/2010/main" val="2317002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8" name="Rectangle 7"/>
          <p:cNvSpPr/>
          <p:nvPr userDrawn="1"/>
        </p:nvSpPr>
        <p:spPr>
          <a:xfrm>
            <a:off x="0" y="0"/>
            <a:ext cx="1129284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1261872" y="758952"/>
            <a:ext cx="9418320" cy="4041648"/>
          </a:xfrm>
        </p:spPr>
        <p:txBody>
          <a:bodyPr anchor="b">
            <a:normAutofit/>
          </a:bodyPr>
          <a:lstStyle>
            <a:lvl1pPr>
              <a:lnSpc>
                <a:spcPct val="85000"/>
              </a:lnSpc>
              <a:defRPr sz="6600" b="0">
                <a:solidFill>
                  <a:srgbClr val="FFFF00"/>
                </a:solidFill>
              </a:defRPr>
            </a:lvl1pPr>
          </a:lstStyle>
          <a:p>
            <a:r>
              <a:rPr lang="en-US" dirty="0"/>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661CCB2-F9F5-4AB9-BAD7-AA16C99518C5}" type="datetime1">
              <a:rPr lang="en-US" smtClean="0"/>
              <a:t>7/21/2023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9" name="Content Placeholder 2"/>
          <p:cNvSpPr>
            <a:spLocks noGrp="1"/>
          </p:cNvSpPr>
          <p:nvPr>
            <p:ph idx="13"/>
          </p:nvPr>
        </p:nvSpPr>
        <p:spPr>
          <a:xfrm>
            <a:off x="0" y="0"/>
            <a:ext cx="2648049" cy="17452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79846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Comparison">
    <p:spTree>
      <p:nvGrpSpPr>
        <p:cNvPr id="1" name=""/>
        <p:cNvGrpSpPr/>
        <p:nvPr/>
      </p:nvGrpSpPr>
      <p:grpSpPr>
        <a:xfrm>
          <a:off x="0" y="0"/>
          <a:ext cx="0" cy="0"/>
          <a:chOff x="0" y="0"/>
          <a:chExt cx="0" cy="0"/>
        </a:xfrm>
      </p:grpSpPr>
      <p:sp>
        <p:nvSpPr>
          <p:cNvPr id="11" name="Rectangle 10"/>
          <p:cNvSpPr/>
          <p:nvPr userDrawn="1"/>
        </p:nvSpPr>
        <p:spPr>
          <a:xfrm>
            <a:off x="0" y="0"/>
            <a:ext cx="12192000" cy="6858000"/>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userDrawn="1"/>
        </p:nvSpPr>
        <p:spPr>
          <a:xfrm>
            <a:off x="0" y="0"/>
            <a:ext cx="12192000" cy="150039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p:cNvSpPr>
            <a:spLocks noGrp="1"/>
          </p:cNvSpPr>
          <p:nvPr>
            <p:ph type="title"/>
          </p:nvPr>
        </p:nvSpPr>
        <p:spPr>
          <a:xfrm>
            <a:off x="95681" y="87414"/>
            <a:ext cx="7762858" cy="940441"/>
          </a:xfrm>
        </p:spPr>
        <p:txBody>
          <a:bodyPr anchor="ctr">
            <a:normAutofit/>
          </a:bodyPr>
          <a:lstStyle>
            <a:lvl1pPr>
              <a:defRPr sz="4000">
                <a:solidFill>
                  <a:srgbClr val="33CC33"/>
                </a:solidFill>
              </a:defRPr>
            </a:lvl1pPr>
          </a:lstStyle>
          <a:p>
            <a:r>
              <a:rPr lang="en-US" dirty="0"/>
              <a:t>Click to edit Master title style</a:t>
            </a:r>
          </a:p>
        </p:txBody>
      </p:sp>
      <p:sp>
        <p:nvSpPr>
          <p:cNvPr id="4" name="Content Placeholder 3"/>
          <p:cNvSpPr>
            <a:spLocks noGrp="1"/>
          </p:cNvSpPr>
          <p:nvPr>
            <p:ph sz="half" idx="2"/>
          </p:nvPr>
        </p:nvSpPr>
        <p:spPr>
          <a:xfrm>
            <a:off x="1261872" y="1713655"/>
            <a:ext cx="4480560" cy="4458545"/>
          </a:xfrm>
        </p:spPr>
        <p:txBody>
          <a:bodyPr/>
          <a:lstStyle>
            <a:lvl1pPr>
              <a:defRPr sz="1800">
                <a:solidFill>
                  <a:schemeClr val="bg1">
                    <a:lumMod val="85000"/>
                  </a:schemeClr>
                </a:solidFill>
              </a:defRPr>
            </a:lvl1pPr>
            <a:lvl2pPr>
              <a:defRPr sz="1600">
                <a:solidFill>
                  <a:schemeClr val="bg1">
                    <a:lumMod val="85000"/>
                  </a:schemeClr>
                </a:solidFill>
              </a:defRPr>
            </a:lvl2pPr>
            <a:lvl3pPr>
              <a:defRPr sz="1400">
                <a:solidFill>
                  <a:schemeClr val="bg1">
                    <a:lumMod val="85000"/>
                  </a:schemeClr>
                </a:solidFill>
              </a:defRPr>
            </a:lvl3pPr>
            <a:lvl4pPr>
              <a:defRPr sz="1400">
                <a:solidFill>
                  <a:schemeClr val="bg1">
                    <a:lumMod val="85000"/>
                  </a:schemeClr>
                </a:solidFill>
              </a:defRPr>
            </a:lvl4pPr>
            <a:lvl5pPr>
              <a:defRPr sz="1400">
                <a:solidFill>
                  <a:schemeClr val="bg1">
                    <a:lumMod val="85000"/>
                  </a:schemeClr>
                </a:solidFill>
              </a:defRPr>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6126480" y="1713655"/>
            <a:ext cx="4480560" cy="4458545"/>
          </a:xfrm>
          <a:solidFill>
            <a:schemeClr val="bg1"/>
          </a:solidFill>
        </p:spPr>
        <p:txBody>
          <a:bodyPr>
            <a:normAutofit/>
          </a:bodyPr>
          <a:lstStyle>
            <a:lvl1pPr>
              <a:defRPr sz="1400" b="1">
                <a:solidFill>
                  <a:schemeClr val="tx1"/>
                </a:solidFill>
                <a:latin typeface="Courier New" panose="02070309020205020404" pitchFamily="49" charset="0"/>
                <a:cs typeface="Courier New" panose="02070309020205020404" pitchFamily="49" charset="0"/>
              </a:defRPr>
            </a:lvl1pPr>
            <a:lvl2pPr>
              <a:defRPr sz="1200" b="1">
                <a:solidFill>
                  <a:schemeClr val="tx1"/>
                </a:solidFill>
                <a:latin typeface="Courier New" panose="02070309020205020404" pitchFamily="49" charset="0"/>
                <a:cs typeface="Courier New" panose="02070309020205020404" pitchFamily="49" charset="0"/>
              </a:defRPr>
            </a:lvl2pPr>
            <a:lvl3pPr>
              <a:defRPr sz="1100" b="1">
                <a:solidFill>
                  <a:schemeClr val="tx1"/>
                </a:solidFill>
                <a:latin typeface="Courier New" panose="02070309020205020404" pitchFamily="49" charset="0"/>
                <a:cs typeface="Courier New" panose="02070309020205020404" pitchFamily="49" charset="0"/>
              </a:defRPr>
            </a:lvl3pPr>
            <a:lvl4pPr>
              <a:defRPr sz="1100" b="1">
                <a:solidFill>
                  <a:schemeClr val="tx1"/>
                </a:solidFill>
                <a:latin typeface="Courier New" panose="02070309020205020404" pitchFamily="49" charset="0"/>
                <a:cs typeface="Courier New" panose="02070309020205020404" pitchFamily="49" charset="0"/>
              </a:defRPr>
            </a:lvl4pPr>
            <a:lvl5pPr>
              <a:defRPr sz="1100" b="1">
                <a:solidFill>
                  <a:schemeClr val="tx1"/>
                </a:solidFill>
                <a:latin typeface="Courier New" panose="02070309020205020404" pitchFamily="49" charset="0"/>
                <a:cs typeface="Courier New" panose="02070309020205020404" pitchFamily="49" charset="0"/>
              </a:defRPr>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a:xfrm>
            <a:off x="10378440" y="6385465"/>
            <a:ext cx="914400" cy="593725"/>
          </a:xfrm>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37644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r>
              <a:rPr lang="en-US" dirty="0"/>
              <a:t>Click to edit Master title</a:t>
            </a:r>
          </a:p>
        </p:txBody>
      </p:sp>
      <p:sp>
        <p:nvSpPr>
          <p:cNvPr id="3" name="Content Placeholder 2"/>
          <p:cNvSpPr>
            <a:spLocks noGrp="1"/>
          </p:cNvSpPr>
          <p:nvPr>
            <p:ph idx="1"/>
          </p:nvPr>
        </p:nvSpPr>
        <p:spPr>
          <a:xfrm>
            <a:off x="609600" y="1073889"/>
            <a:ext cx="10160000" cy="50522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44302" y="6574155"/>
            <a:ext cx="4572000" cy="283845"/>
          </a:xfrm>
        </p:spPr>
        <p:txBody>
          <a:bodyPr/>
          <a:lstStyle>
            <a:lvl1pPr>
              <a:defRPr>
                <a:solidFill>
                  <a:schemeClr val="bg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p>
            <a:fld id="{D99624C5-FDF6-4954-B8C3-64918F306FAA}" type="slidenum">
              <a:rPr lang="en-US" smtClean="0"/>
              <a:t>‹#›</a:t>
            </a:fld>
            <a:endParaRPr lang="en-US" dirty="0"/>
          </a:p>
        </p:txBody>
      </p:sp>
    </p:spTree>
    <p:extLst>
      <p:ext uri="{BB962C8B-B14F-4D97-AF65-F5344CB8AC3E}">
        <p14:creationId xmlns:p14="http://schemas.microsoft.com/office/powerpoint/2010/main" val="407522249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04828" y="152718"/>
            <a:ext cx="6427971" cy="814845"/>
          </a:xfrm>
        </p:spPr>
        <p:txBody>
          <a:bodyPr/>
          <a:lstStyle>
            <a:lvl1pPr>
              <a:defRPr>
                <a:solidFill>
                  <a:schemeClr val="tx1">
                    <a:lumMod val="85000"/>
                    <a:lumOff val="15000"/>
                  </a:schemeClr>
                </a:solidFill>
                <a:latin typeface="Leelawadee UI Semilight" panose="020B0402040204020203" pitchFamily="34" charset="-34"/>
                <a:cs typeface="Leelawadee UI Semilight" panose="020B0402040204020203" pitchFamily="34" charset="-34"/>
              </a:defRPr>
            </a:lvl1pPr>
          </a:lstStyle>
          <a:p>
            <a:r>
              <a:rPr lang="en-US" dirty="0"/>
              <a:t>Title</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99624C5-FDF6-4954-B8C3-64918F306FAA}" type="slidenum">
              <a:rPr lang="en-US" smtClean="0"/>
              <a:t>‹#›</a:t>
            </a:fld>
            <a:endParaRPr lang="en-US"/>
          </a:p>
        </p:txBody>
      </p:sp>
      <p:sp>
        <p:nvSpPr>
          <p:cNvPr id="6" name="Content Placeholder 2"/>
          <p:cNvSpPr>
            <a:spLocks noGrp="1"/>
          </p:cNvSpPr>
          <p:nvPr>
            <p:ph sz="half" idx="1"/>
          </p:nvPr>
        </p:nvSpPr>
        <p:spPr>
          <a:xfrm>
            <a:off x="6394027" y="1300130"/>
            <a:ext cx="4514978" cy="47226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609599" y="331458"/>
            <a:ext cx="1049133" cy="646331"/>
          </a:xfrm>
          <a:prstGeom prst="rect">
            <a:avLst/>
          </a:prstGeom>
          <a:noFill/>
        </p:spPr>
        <p:txBody>
          <a:bodyPr wrap="none" rtlCol="0">
            <a:spAutoFit/>
          </a:bodyPr>
          <a:lstStyle/>
          <a:p>
            <a:r>
              <a:rPr lang="en-US" sz="3600" b="1" dirty="0">
                <a:solidFill>
                  <a:srgbClr val="C00000"/>
                </a:solidFill>
                <a:latin typeface="Leelawadee UI Semilight" panose="020B0402040204020203" pitchFamily="34" charset="-34"/>
                <a:cs typeface="Leelawadee UI Semilight" panose="020B0402040204020203" pitchFamily="34" charset="-34"/>
              </a:rPr>
              <a:t>LAB:</a:t>
            </a:r>
            <a:endParaRPr lang="en-US" b="1" dirty="0">
              <a:solidFill>
                <a:srgbClr val="C00000"/>
              </a:solidFill>
              <a:latin typeface="Leelawadee UI Semilight" panose="020B0402040204020203" pitchFamily="34" charset="-34"/>
              <a:cs typeface="Leelawadee UI Semilight" panose="020B0402040204020203" pitchFamily="34" charset="-34"/>
            </a:endParaRPr>
          </a:p>
        </p:txBody>
      </p:sp>
      <p:sp>
        <p:nvSpPr>
          <p:cNvPr id="8" name="Footer Placeholder 3"/>
          <p:cNvSpPr txBox="1">
            <a:spLocks/>
          </p:cNvSpPr>
          <p:nvPr userDrawn="1"/>
        </p:nvSpPr>
        <p:spPr>
          <a:xfrm>
            <a:off x="6822558" y="6492876"/>
            <a:ext cx="4572000" cy="283845"/>
          </a:xfrm>
          <a:prstGeom prst="rect">
            <a:avLst/>
          </a:prstGeom>
        </p:spPr>
        <p:txBody>
          <a:bodyPr vert="horz" lIns="91440" tIns="45720" rIns="91440" bIns="45720" rtlCol="0" anchor="t"/>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CA" sz="1050" b="1" dirty="0"/>
              <a:t>Practice makes perfect.</a:t>
            </a:r>
            <a:endParaRPr lang="en-US" sz="1050" b="1" dirty="0"/>
          </a:p>
        </p:txBody>
      </p:sp>
      <p:sp>
        <p:nvSpPr>
          <p:cNvPr id="9" name="Rectangle 8"/>
          <p:cNvSpPr/>
          <p:nvPr userDrawn="1"/>
        </p:nvSpPr>
        <p:spPr>
          <a:xfrm>
            <a:off x="12006470" y="1300130"/>
            <a:ext cx="185530" cy="5557870"/>
          </a:xfrm>
          <a:prstGeom prst="rect">
            <a:avLst/>
          </a:prstGeom>
          <a:solidFill>
            <a:srgbClr val="007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rotWithShape="1">
          <a:blip r:embed="rId2"/>
          <a:srcRect l="38542" t="36852" r="56354" b="53518"/>
          <a:stretch/>
        </p:blipFill>
        <p:spPr>
          <a:xfrm>
            <a:off x="774843" y="5050793"/>
            <a:ext cx="788399" cy="836668"/>
          </a:xfrm>
          <a:prstGeom prst="rect">
            <a:avLst/>
          </a:prstGeom>
        </p:spPr>
      </p:pic>
      <p:pic>
        <p:nvPicPr>
          <p:cNvPr id="12" name="Picture 11"/>
          <p:cNvPicPr>
            <a:picLocks noChangeAspect="1"/>
          </p:cNvPicPr>
          <p:nvPr userDrawn="1"/>
        </p:nvPicPr>
        <p:blipFill rotWithShape="1">
          <a:blip r:embed="rId3">
            <a:extLst>
              <a:ext uri="{28A0092B-C50C-407E-A947-70E740481C1C}">
                <a14:useLocalDpi xmlns:a14="http://schemas.microsoft.com/office/drawing/2010/main" val="0"/>
              </a:ext>
            </a:extLst>
          </a:blip>
          <a:srcRect l="20773" r="22687"/>
          <a:stretch/>
        </p:blipFill>
        <p:spPr>
          <a:xfrm>
            <a:off x="2172782" y="1300130"/>
            <a:ext cx="4012234" cy="4722628"/>
          </a:xfrm>
          <a:prstGeom prst="rect">
            <a:avLst/>
          </a:prstGeom>
        </p:spPr>
      </p:pic>
      <p:sp>
        <p:nvSpPr>
          <p:cNvPr id="18" name="Text Placeholder 17"/>
          <p:cNvSpPr>
            <a:spLocks noGrp="1"/>
          </p:cNvSpPr>
          <p:nvPr>
            <p:ph type="body" sz="quarter" idx="13" hasCustomPrompt="1"/>
          </p:nvPr>
        </p:nvSpPr>
        <p:spPr>
          <a:xfrm>
            <a:off x="583496" y="5887647"/>
            <a:ext cx="1168536" cy="249539"/>
          </a:xfrm>
        </p:spPr>
        <p:txBody>
          <a:bodyPr>
            <a:noAutofit/>
          </a:bodyPr>
          <a:lstStyle>
            <a:lvl1pPr>
              <a:defRPr sz="1400">
                <a:solidFill>
                  <a:srgbClr val="FF0000"/>
                </a:solidFill>
                <a:latin typeface="Arial Black (Headings)"/>
              </a:defRPr>
            </a:lvl1pPr>
            <a:lvl2pPr marL="274320" indent="0">
              <a:buNone/>
              <a:defRPr/>
            </a:lvl2pPr>
          </a:lstStyle>
          <a:p>
            <a:pPr lvl="0"/>
            <a:r>
              <a:rPr lang="en-US" dirty="0"/>
              <a:t>MINUTES</a:t>
            </a:r>
          </a:p>
        </p:txBody>
      </p:sp>
      <p:sp>
        <p:nvSpPr>
          <p:cNvPr id="19" name="TextBox 18"/>
          <p:cNvSpPr txBox="1"/>
          <p:nvPr userDrawn="1"/>
        </p:nvSpPr>
        <p:spPr>
          <a:xfrm>
            <a:off x="9853713" y="152718"/>
            <a:ext cx="1913061" cy="523220"/>
          </a:xfrm>
          <a:prstGeom prst="rect">
            <a:avLst/>
          </a:prstGeom>
          <a:noFill/>
          <a:ln w="3175">
            <a:solidFill>
              <a:schemeClr val="tx1"/>
            </a:solidFill>
            <a:prstDash val="dash"/>
          </a:ln>
        </p:spPr>
        <p:txBody>
          <a:bodyPr wrap="square" rtlCol="0">
            <a:spAutoFit/>
          </a:bodyPr>
          <a:lstStyle/>
          <a:p>
            <a:r>
              <a:rPr lang="en-US" sz="1400" dirty="0"/>
              <a:t>LABS AT THE BACK OF THE BOOK</a:t>
            </a:r>
          </a:p>
        </p:txBody>
      </p:sp>
    </p:spTree>
    <p:extLst>
      <p:ext uri="{BB962C8B-B14F-4D97-AF65-F5344CB8AC3E}">
        <p14:creationId xmlns:p14="http://schemas.microsoft.com/office/powerpoint/2010/main" val="298059865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1447801"/>
            <a:ext cx="103632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09600" y="228601"/>
            <a:ext cx="103632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33B14A3D-890B-4147-AFF3-967B4573917D}" type="datetime1">
              <a:rPr lang="en-US" smtClean="0"/>
              <a:t>7/21/2023</a:t>
            </a:fld>
            <a:endParaRPr lang="en-US"/>
          </a:p>
        </p:txBody>
      </p:sp>
      <p:sp>
        <p:nvSpPr>
          <p:cNvPr id="8" name="Slide Number Placeholder 7"/>
          <p:cNvSpPr>
            <a:spLocks noGrp="1"/>
          </p:cNvSpPr>
          <p:nvPr>
            <p:ph type="sldNum" sz="quarter" idx="11"/>
          </p:nvPr>
        </p:nvSpPr>
        <p:spPr/>
        <p:txBody>
          <a:bodyPr/>
          <a:lstStyle/>
          <a:p>
            <a:fld id="{D99624C5-FDF6-4954-B8C3-64918F306FAA}" type="slidenum">
              <a:rPr lang="en-US" smtClean="0"/>
              <a:t>‹#›</a:t>
            </a:fld>
            <a:endParaRPr lang="en-US"/>
          </a:p>
        </p:txBody>
      </p:sp>
      <p:sp>
        <p:nvSpPr>
          <p:cNvPr id="9" name="Footer Placeholder 8"/>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276477886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74240" y="1574800"/>
            <a:ext cx="4389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786880" y="1574800"/>
            <a:ext cx="4389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6DB281-92F4-4AA2-BE44-66C7FC4C6144}" type="datetime1">
              <a:rPr lang="en-US" smtClean="0"/>
              <a:t>7/21/2023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99624C5-FDF6-4954-B8C3-64918F306FAA}" type="slidenum">
              <a:rPr lang="en-US" smtClean="0"/>
              <a:t>‹#›</a:t>
            </a:fld>
            <a:endParaRPr lang="en-US"/>
          </a:p>
        </p:txBody>
      </p:sp>
      <p:cxnSp>
        <p:nvCxnSpPr>
          <p:cNvPr id="9" name="Straight Connector 8"/>
          <p:cNvCxnSpPr/>
          <p:nvPr userDrawn="1"/>
        </p:nvCxnSpPr>
        <p:spPr>
          <a:xfrm>
            <a:off x="6663350" y="1656784"/>
            <a:ext cx="0" cy="4443979"/>
          </a:xfrm>
          <a:prstGeom prst="line">
            <a:avLst/>
          </a:prstGeom>
          <a:ln w="952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6788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7721600" cy="655804"/>
          </a:xfrm>
        </p:spPr>
        <p:txBody>
          <a:bodyPr/>
          <a:lstStyle/>
          <a:p>
            <a:r>
              <a:rPr lang="en-US" dirty="0"/>
              <a:t>Click to edit Master title</a:t>
            </a:r>
          </a:p>
        </p:txBody>
      </p:sp>
      <p:sp>
        <p:nvSpPr>
          <p:cNvPr id="3" name="Content Placeholder 2"/>
          <p:cNvSpPr>
            <a:spLocks noGrp="1"/>
          </p:cNvSpPr>
          <p:nvPr>
            <p:ph sz="half" idx="1"/>
          </p:nvPr>
        </p:nvSpPr>
        <p:spPr>
          <a:xfrm>
            <a:off x="2174240" y="3734602"/>
            <a:ext cx="4389120" cy="23661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786880" y="3734602"/>
            <a:ext cx="4389120" cy="23661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99624C5-FDF6-4954-B8C3-64918F306FAA}" type="slidenum">
              <a:rPr lang="en-US" smtClean="0"/>
              <a:t>‹#›</a:t>
            </a:fld>
            <a:endParaRPr lang="en-US"/>
          </a:p>
        </p:txBody>
      </p:sp>
      <p:cxnSp>
        <p:nvCxnSpPr>
          <p:cNvPr id="9" name="Straight Connector 8"/>
          <p:cNvCxnSpPr/>
          <p:nvPr userDrawn="1"/>
        </p:nvCxnSpPr>
        <p:spPr>
          <a:xfrm>
            <a:off x="6663350" y="1541284"/>
            <a:ext cx="0" cy="4443979"/>
          </a:xfrm>
          <a:prstGeom prst="line">
            <a:avLst/>
          </a:prstGeom>
          <a:ln w="952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sz="half" idx="13"/>
          </p:nvPr>
        </p:nvSpPr>
        <p:spPr>
          <a:xfrm>
            <a:off x="2174240" y="1251284"/>
            <a:ext cx="4389120" cy="23661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p:cNvSpPr>
            <a:spLocks noGrp="1"/>
          </p:cNvSpPr>
          <p:nvPr>
            <p:ph sz="half" idx="14"/>
          </p:nvPr>
        </p:nvSpPr>
        <p:spPr>
          <a:xfrm>
            <a:off x="6786880" y="1251284"/>
            <a:ext cx="4389120" cy="23661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9493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7721600" cy="655804"/>
          </a:xfrm>
        </p:spPr>
        <p:txBody>
          <a:bodyPr/>
          <a:lstStyle/>
          <a:p>
            <a:r>
              <a:rPr lang="en-US" dirty="0"/>
              <a:t>Click to edit Master title</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99624C5-FDF6-4954-B8C3-64918F306FAA}" type="slidenum">
              <a:rPr lang="en-US" smtClean="0"/>
              <a:t>‹#›</a:t>
            </a:fld>
            <a:endParaRPr lang="en-US"/>
          </a:p>
        </p:txBody>
      </p:sp>
      <p:cxnSp>
        <p:nvCxnSpPr>
          <p:cNvPr id="9" name="Straight Connector 8"/>
          <p:cNvCxnSpPr/>
          <p:nvPr userDrawn="1"/>
        </p:nvCxnSpPr>
        <p:spPr>
          <a:xfrm>
            <a:off x="6663350" y="1541284"/>
            <a:ext cx="0" cy="4443979"/>
          </a:xfrm>
          <a:prstGeom prst="line">
            <a:avLst/>
          </a:prstGeom>
          <a:ln w="952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sz="half" idx="13"/>
          </p:nvPr>
        </p:nvSpPr>
        <p:spPr>
          <a:xfrm>
            <a:off x="4254366" y="1251284"/>
            <a:ext cx="2308994" cy="2366161"/>
          </a:xfrm>
        </p:spPr>
        <p:txBody>
          <a:bodyPr>
            <a:normAutofit/>
          </a:bodyPr>
          <a:lstStyle>
            <a:lvl1pPr>
              <a:defRPr sz="1800"/>
            </a:lvl1pPr>
            <a:lvl2pPr>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Edit Master text</a:t>
            </a:r>
          </a:p>
          <a:p>
            <a:pPr lvl="1"/>
            <a:r>
              <a:rPr lang="en-US" dirty="0"/>
              <a:t>Second level</a:t>
            </a:r>
          </a:p>
        </p:txBody>
      </p:sp>
      <p:sp>
        <p:nvSpPr>
          <p:cNvPr id="12" name="Content Placeholder 2"/>
          <p:cNvSpPr>
            <a:spLocks noGrp="1"/>
          </p:cNvSpPr>
          <p:nvPr>
            <p:ph sz="half" idx="15"/>
          </p:nvPr>
        </p:nvSpPr>
        <p:spPr>
          <a:xfrm>
            <a:off x="4267200" y="3734601"/>
            <a:ext cx="2308994" cy="2366161"/>
          </a:xfrm>
        </p:spPr>
        <p:txBody>
          <a:bodyPr>
            <a:normAutofit/>
          </a:bodyPr>
          <a:lstStyle>
            <a:lvl1pPr>
              <a:defRPr sz="1800"/>
            </a:lvl1pPr>
            <a:lvl2pPr>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Edit Master text</a:t>
            </a:r>
          </a:p>
          <a:p>
            <a:pPr lvl="1"/>
            <a:r>
              <a:rPr lang="en-US" dirty="0"/>
              <a:t>Second level</a:t>
            </a:r>
          </a:p>
        </p:txBody>
      </p:sp>
      <p:sp>
        <p:nvSpPr>
          <p:cNvPr id="13" name="Content Placeholder 2"/>
          <p:cNvSpPr>
            <a:spLocks noGrp="1"/>
          </p:cNvSpPr>
          <p:nvPr>
            <p:ph sz="half" idx="16"/>
          </p:nvPr>
        </p:nvSpPr>
        <p:spPr>
          <a:xfrm>
            <a:off x="1821843" y="1251284"/>
            <a:ext cx="2308994" cy="2366161"/>
          </a:xfrm>
        </p:spPr>
        <p:txBody>
          <a:bodyPr>
            <a:normAutofit/>
          </a:bodyPr>
          <a:lstStyle>
            <a:lvl1pPr>
              <a:defRPr sz="1800"/>
            </a:lvl1pPr>
            <a:lvl2pPr>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Edit Master text</a:t>
            </a:r>
          </a:p>
          <a:p>
            <a:pPr lvl="1"/>
            <a:r>
              <a:rPr lang="en-US" dirty="0"/>
              <a:t>Second level</a:t>
            </a:r>
          </a:p>
        </p:txBody>
      </p:sp>
      <p:sp>
        <p:nvSpPr>
          <p:cNvPr id="14" name="Content Placeholder 2"/>
          <p:cNvSpPr>
            <a:spLocks noGrp="1"/>
          </p:cNvSpPr>
          <p:nvPr>
            <p:ph sz="half" idx="17"/>
          </p:nvPr>
        </p:nvSpPr>
        <p:spPr>
          <a:xfrm>
            <a:off x="1834677" y="3734601"/>
            <a:ext cx="2308994" cy="2366161"/>
          </a:xfrm>
        </p:spPr>
        <p:txBody>
          <a:bodyPr>
            <a:normAutofit/>
          </a:bodyPr>
          <a:lstStyle>
            <a:lvl1pPr>
              <a:defRPr sz="1800"/>
            </a:lvl1pPr>
            <a:lvl2pPr>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Edit Master text</a:t>
            </a:r>
          </a:p>
          <a:p>
            <a:pPr lvl="1"/>
            <a:r>
              <a:rPr lang="en-US" dirty="0"/>
              <a:t>Second level</a:t>
            </a:r>
          </a:p>
        </p:txBody>
      </p:sp>
      <p:sp>
        <p:nvSpPr>
          <p:cNvPr id="15" name="Content Placeholder 2"/>
          <p:cNvSpPr>
            <a:spLocks noGrp="1"/>
          </p:cNvSpPr>
          <p:nvPr>
            <p:ph sz="half" idx="18"/>
          </p:nvPr>
        </p:nvSpPr>
        <p:spPr>
          <a:xfrm>
            <a:off x="9195864" y="1251284"/>
            <a:ext cx="2308994" cy="2366161"/>
          </a:xfrm>
        </p:spPr>
        <p:txBody>
          <a:bodyPr>
            <a:normAutofit/>
          </a:bodyPr>
          <a:lstStyle>
            <a:lvl1pPr>
              <a:defRPr sz="1800"/>
            </a:lvl1pPr>
            <a:lvl2pPr>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Edit Master text</a:t>
            </a:r>
          </a:p>
          <a:p>
            <a:pPr lvl="1"/>
            <a:r>
              <a:rPr lang="en-US" dirty="0"/>
              <a:t>Second level</a:t>
            </a:r>
          </a:p>
        </p:txBody>
      </p:sp>
      <p:sp>
        <p:nvSpPr>
          <p:cNvPr id="16" name="Content Placeholder 2"/>
          <p:cNvSpPr>
            <a:spLocks noGrp="1"/>
          </p:cNvSpPr>
          <p:nvPr>
            <p:ph sz="half" idx="19"/>
          </p:nvPr>
        </p:nvSpPr>
        <p:spPr>
          <a:xfrm>
            <a:off x="9208698" y="3734601"/>
            <a:ext cx="2308994" cy="2366161"/>
          </a:xfrm>
        </p:spPr>
        <p:txBody>
          <a:bodyPr>
            <a:normAutofit/>
          </a:bodyPr>
          <a:lstStyle>
            <a:lvl1pPr>
              <a:defRPr sz="1800"/>
            </a:lvl1pPr>
            <a:lvl2pPr>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Edit Master text</a:t>
            </a:r>
          </a:p>
          <a:p>
            <a:pPr lvl="1"/>
            <a:r>
              <a:rPr lang="en-US" dirty="0"/>
              <a:t>Second level</a:t>
            </a:r>
          </a:p>
        </p:txBody>
      </p:sp>
      <p:sp>
        <p:nvSpPr>
          <p:cNvPr id="17" name="Content Placeholder 2"/>
          <p:cNvSpPr>
            <a:spLocks noGrp="1"/>
          </p:cNvSpPr>
          <p:nvPr>
            <p:ph sz="half" idx="20"/>
          </p:nvPr>
        </p:nvSpPr>
        <p:spPr>
          <a:xfrm>
            <a:off x="6763341" y="1251284"/>
            <a:ext cx="2308994" cy="2366161"/>
          </a:xfrm>
        </p:spPr>
        <p:txBody>
          <a:bodyPr>
            <a:normAutofit/>
          </a:bodyPr>
          <a:lstStyle>
            <a:lvl1pPr>
              <a:defRPr sz="1800"/>
            </a:lvl1pPr>
            <a:lvl2pPr>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Edit Master text</a:t>
            </a:r>
          </a:p>
          <a:p>
            <a:pPr lvl="1"/>
            <a:r>
              <a:rPr lang="en-US" dirty="0"/>
              <a:t>Second level</a:t>
            </a:r>
          </a:p>
        </p:txBody>
      </p:sp>
      <p:sp>
        <p:nvSpPr>
          <p:cNvPr id="18" name="Content Placeholder 2"/>
          <p:cNvSpPr>
            <a:spLocks noGrp="1"/>
          </p:cNvSpPr>
          <p:nvPr>
            <p:ph sz="half" idx="21"/>
          </p:nvPr>
        </p:nvSpPr>
        <p:spPr>
          <a:xfrm>
            <a:off x="6776175" y="3734601"/>
            <a:ext cx="2308994" cy="2366161"/>
          </a:xfrm>
        </p:spPr>
        <p:txBody>
          <a:bodyPr>
            <a:normAutofit/>
          </a:bodyPr>
          <a:lstStyle>
            <a:lvl1pPr>
              <a:defRPr sz="1800"/>
            </a:lvl1pPr>
            <a:lvl2pPr>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Edit Master text</a:t>
            </a:r>
          </a:p>
          <a:p>
            <a:pPr lvl="1"/>
            <a:r>
              <a:rPr lang="en-US" dirty="0"/>
              <a:t>Second level</a:t>
            </a:r>
          </a:p>
        </p:txBody>
      </p:sp>
    </p:spTree>
    <p:extLst>
      <p:ext uri="{BB962C8B-B14F-4D97-AF65-F5344CB8AC3E}">
        <p14:creationId xmlns:p14="http://schemas.microsoft.com/office/powerpoint/2010/main" val="997092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70176" y="1572768"/>
            <a:ext cx="438912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170176" y="2259366"/>
            <a:ext cx="438912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90944" y="1572768"/>
            <a:ext cx="438912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Edit Master text styles</a:t>
            </a:r>
          </a:p>
        </p:txBody>
      </p:sp>
      <p:sp>
        <p:nvSpPr>
          <p:cNvPr id="6" name="Content Placeholder 5"/>
          <p:cNvSpPr>
            <a:spLocks noGrp="1"/>
          </p:cNvSpPr>
          <p:nvPr>
            <p:ph sz="quarter" idx="4"/>
          </p:nvPr>
        </p:nvSpPr>
        <p:spPr>
          <a:xfrm>
            <a:off x="6790944" y="2259366"/>
            <a:ext cx="438912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02A32B-1DCE-4E0F-AA07-320454D1DC9D}" type="datetime1">
              <a:rPr lang="en-US" smtClean="0"/>
              <a:t>7/21/2023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99624C5-FDF6-4954-B8C3-64918F306FAA}" type="slidenum">
              <a:rPr lang="en-US" smtClean="0"/>
              <a:t>‹#›</a:t>
            </a:fld>
            <a:endParaRPr lang="en-US"/>
          </a:p>
        </p:txBody>
      </p:sp>
    </p:spTree>
    <p:extLst>
      <p:ext uri="{BB962C8B-B14F-4D97-AF65-F5344CB8AC3E}">
        <p14:creationId xmlns:p14="http://schemas.microsoft.com/office/powerpoint/2010/main" val="2248487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47924" y="240889"/>
            <a:ext cx="7738364" cy="774382"/>
          </a:xfrm>
        </p:spPr>
        <p:txBody>
          <a:bodyPr/>
          <a:lstStyle>
            <a:lvl1pPr>
              <a:defRPr>
                <a:solidFill>
                  <a:schemeClr val="tx1">
                    <a:lumMod val="85000"/>
                    <a:lumOff val="15000"/>
                  </a:schemeClr>
                </a:solidFill>
                <a:latin typeface="Leelawadee UI Semilight" panose="020B0402040204020203" pitchFamily="34" charset="-34"/>
                <a:cs typeface="Leelawadee UI Semilight" panose="020B0402040204020203" pitchFamily="34" charset="-34"/>
              </a:defRPr>
            </a:lvl1pPr>
          </a:lstStyle>
          <a:p>
            <a:r>
              <a:rPr lang="en-US" dirty="0" err="1"/>
              <a:t>TitlE</a:t>
            </a:r>
            <a:endParaRPr lang="en-US" dirty="0"/>
          </a:p>
        </p:txBody>
      </p:sp>
      <p:sp>
        <p:nvSpPr>
          <p:cNvPr id="3" name="Text Placeholder 2"/>
          <p:cNvSpPr>
            <a:spLocks noGrp="1"/>
          </p:cNvSpPr>
          <p:nvPr>
            <p:ph type="body" idx="1" hasCustomPrompt="1"/>
          </p:nvPr>
        </p:nvSpPr>
        <p:spPr>
          <a:xfrm>
            <a:off x="85511" y="5269246"/>
            <a:ext cx="4389120" cy="790130"/>
          </a:xfrm>
        </p:spPr>
        <p:txBody>
          <a:bodyPr anchor="b">
            <a:noAutofit/>
          </a:bodyPr>
          <a:lstStyle>
            <a:lvl1pPr marL="0" indent="0">
              <a:buNone/>
              <a:defRPr sz="1800" b="0" cap="all" spc="100" baseline="0">
                <a:solidFill>
                  <a:srgbClr val="C00000"/>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5 Minutes</a:t>
            </a:r>
          </a:p>
        </p:txBody>
      </p:sp>
      <p:sp>
        <p:nvSpPr>
          <p:cNvPr id="6" name="Content Placeholder 5"/>
          <p:cNvSpPr>
            <a:spLocks noGrp="1"/>
          </p:cNvSpPr>
          <p:nvPr>
            <p:ph sz="quarter" idx="4"/>
          </p:nvPr>
        </p:nvSpPr>
        <p:spPr>
          <a:xfrm>
            <a:off x="6790944" y="1401844"/>
            <a:ext cx="4389120" cy="469800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99624C5-FDF6-4954-B8C3-64918F306FAA}" type="slidenum">
              <a:rPr lang="en-US" smtClean="0"/>
              <a:t>‹#›</a:t>
            </a:fld>
            <a:endParaRPr lang="en-US"/>
          </a:p>
        </p:txBody>
      </p:sp>
      <p:sp>
        <p:nvSpPr>
          <p:cNvPr id="10" name="TextBox 9"/>
          <p:cNvSpPr txBox="1"/>
          <p:nvPr userDrawn="1"/>
        </p:nvSpPr>
        <p:spPr>
          <a:xfrm>
            <a:off x="640939" y="349776"/>
            <a:ext cx="2266967" cy="646331"/>
          </a:xfrm>
          <a:prstGeom prst="rect">
            <a:avLst/>
          </a:prstGeom>
          <a:noFill/>
        </p:spPr>
        <p:txBody>
          <a:bodyPr wrap="none" rtlCol="0">
            <a:spAutoFit/>
          </a:bodyPr>
          <a:lstStyle/>
          <a:p>
            <a:r>
              <a:rPr lang="en-US" sz="3600" b="1" dirty="0">
                <a:solidFill>
                  <a:srgbClr val="C00000"/>
                </a:solidFill>
                <a:latin typeface="Leelawadee UI Semilight" panose="020B0402040204020203" pitchFamily="34" charset="-34"/>
                <a:cs typeface="Leelawadee UI Semilight" panose="020B0402040204020203" pitchFamily="34" charset="-34"/>
              </a:rPr>
              <a:t>POP QUIZ:</a:t>
            </a:r>
            <a:endParaRPr lang="en-US" b="1" dirty="0">
              <a:solidFill>
                <a:srgbClr val="C00000"/>
              </a:solidFill>
              <a:latin typeface="Leelawadee UI Semilight" panose="020B0402040204020203" pitchFamily="34" charset="-34"/>
              <a:cs typeface="Leelawadee UI Semilight" panose="020B0402040204020203" pitchFamily="34" charset="-34"/>
            </a:endParaRPr>
          </a:p>
        </p:txBody>
      </p:sp>
      <p:sp>
        <p:nvSpPr>
          <p:cNvPr id="11" name="Rectangle 10"/>
          <p:cNvSpPr/>
          <p:nvPr userDrawn="1"/>
        </p:nvSpPr>
        <p:spPr>
          <a:xfrm>
            <a:off x="12006470" y="1300130"/>
            <a:ext cx="185530" cy="555787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rotWithShape="1">
          <a:blip r:embed="rId2"/>
          <a:srcRect l="38542" t="36852" r="56354" b="53518"/>
          <a:stretch/>
        </p:blipFill>
        <p:spPr>
          <a:xfrm>
            <a:off x="555371" y="4791464"/>
            <a:ext cx="788399" cy="836668"/>
          </a:xfrm>
          <a:prstGeom prst="rect">
            <a:avLst/>
          </a:prstGeom>
        </p:spPr>
      </p:pic>
      <p:pic>
        <p:nvPicPr>
          <p:cNvPr id="13" name="Picture 12"/>
          <p:cNvPicPr>
            <a:picLocks noChangeAspect="1"/>
          </p:cNvPicPr>
          <p:nvPr userDrawn="1"/>
        </p:nvPicPr>
        <p:blipFill rotWithShape="1">
          <a:blip r:embed="rId3">
            <a:extLst>
              <a:ext uri="{28A0092B-C50C-407E-A947-70E740481C1C}">
                <a14:useLocalDpi xmlns:a14="http://schemas.microsoft.com/office/drawing/2010/main" val="0"/>
              </a:ext>
            </a:extLst>
          </a:blip>
          <a:srcRect l="26344"/>
          <a:stretch/>
        </p:blipFill>
        <p:spPr>
          <a:xfrm>
            <a:off x="2999346" y="1401844"/>
            <a:ext cx="3689999" cy="4740425"/>
          </a:xfrm>
          <a:prstGeom prst="rect">
            <a:avLst/>
          </a:prstGeom>
        </p:spPr>
      </p:pic>
    </p:spTree>
    <p:extLst>
      <p:ext uri="{BB962C8B-B14F-4D97-AF65-F5344CB8AC3E}">
        <p14:creationId xmlns:p14="http://schemas.microsoft.com/office/powerpoint/2010/main" val="127705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2718"/>
            <a:ext cx="77216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752601"/>
            <a:ext cx="10160000" cy="4373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172201"/>
            <a:ext cx="4572000" cy="304800"/>
          </a:xfrm>
          <a:prstGeom prst="rect">
            <a:avLst/>
          </a:prstGeom>
        </p:spPr>
        <p:txBody>
          <a:bodyPr vert="horz" lIns="91440" tIns="45720" rIns="91440" bIns="0" rtlCol="0" anchor="b"/>
          <a:lstStyle>
            <a:lvl1pPr algn="l">
              <a:defRPr sz="1000">
                <a:solidFill>
                  <a:schemeClr val="tx1"/>
                </a:solidFill>
              </a:defRPr>
            </a:lvl1pPr>
          </a:lstStyle>
          <a:p>
            <a:fld id="{D8661989-8C30-4F6E-9F3E-237B4D2ABDB4}" type="datetime1">
              <a:rPr lang="en-US" smtClean="0"/>
              <a:t>7/21/2023</a:t>
            </a:fld>
            <a:endParaRPr lang="en-US"/>
          </a:p>
        </p:txBody>
      </p:sp>
      <p:sp>
        <p:nvSpPr>
          <p:cNvPr id="5" name="Footer Placeholder 4"/>
          <p:cNvSpPr>
            <a:spLocks noGrp="1"/>
          </p:cNvSpPr>
          <p:nvPr>
            <p:ph type="ftr" sz="quarter" idx="3"/>
          </p:nvPr>
        </p:nvSpPr>
        <p:spPr>
          <a:xfrm>
            <a:off x="609600" y="6492876"/>
            <a:ext cx="4572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11189124" y="5824644"/>
            <a:ext cx="1315721" cy="486833"/>
          </a:xfrm>
          <a:prstGeom prst="rect">
            <a:avLst/>
          </a:prstGeom>
        </p:spPr>
        <p:txBody>
          <a:bodyPr vert="horz" lIns="91440" tIns="45720" rIns="91440" bIns="45720" rtlCol="0" anchor="ctr"/>
          <a:lstStyle>
            <a:lvl1pPr algn="l">
              <a:defRPr sz="2400" b="1">
                <a:solidFill>
                  <a:schemeClr val="tx2"/>
                </a:solidFill>
              </a:defRPr>
            </a:lvl1pPr>
          </a:lstStyle>
          <a:p>
            <a:fld id="{D99624C5-FDF6-4954-B8C3-64918F306FAA}" type="slidenum">
              <a:rPr lang="en-US" smtClean="0"/>
              <a:t>‹#›</a:t>
            </a:fld>
            <a:endParaRPr lang="en-US"/>
          </a:p>
        </p:txBody>
      </p:sp>
      <p:sp>
        <p:nvSpPr>
          <p:cNvPr id="7" name="Rectangle 6"/>
          <p:cNvSpPr/>
          <p:nvPr/>
        </p:nvSpPr>
        <p:spPr>
          <a:xfrm>
            <a:off x="12001499" y="0"/>
            <a:ext cx="190501"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12001499" y="1371600"/>
            <a:ext cx="190501"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1127353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76" r:id="rId3"/>
    <p:sldLayoutId id="2147483667" r:id="rId4"/>
    <p:sldLayoutId id="2147483668" r:id="rId5"/>
    <p:sldLayoutId id="2147483678" r:id="rId6"/>
    <p:sldLayoutId id="2147483679" r:id="rId7"/>
    <p:sldLayoutId id="2147483669" r:id="rId8"/>
    <p:sldLayoutId id="2147483677" r:id="rId9"/>
    <p:sldLayoutId id="2147483670" r:id="rId10"/>
    <p:sldLayoutId id="2147483671" r:id="rId11"/>
    <p:sldLayoutId id="2147483672" r:id="rId12"/>
    <p:sldLayoutId id="2147483673" r:id="rId13"/>
    <p:sldLayoutId id="2147483674" r:id="rId14"/>
    <p:sldLayoutId id="2147483675" r:id="rId15"/>
    <p:sldLayoutId id="2147483660" r:id="rId16"/>
    <p:sldLayoutId id="2147483661" r:id="rId17"/>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BartVandewoestyne/Design-Patterns-Go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D19F856-6C74-412E-B4D1-200B3D13CB4A}"/>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idx="1"/>
          </p:nvPr>
        </p:nvSpPr>
        <p:spPr>
          <a:xfrm>
            <a:off x="609600" y="1073889"/>
            <a:ext cx="10160000" cy="5052276"/>
          </a:xfrm>
        </p:spPr>
        <p:txBody>
          <a:bodyPr/>
          <a:lstStyle/>
          <a:p>
            <a:endParaRPr lang="en-US" dirty="0"/>
          </a:p>
          <a:p>
            <a:endParaRPr lang="en-US" dirty="0"/>
          </a:p>
        </p:txBody>
      </p:sp>
      <p:sp>
        <p:nvSpPr>
          <p:cNvPr id="5" name="Footer Placeholder 4"/>
          <p:cNvSpPr>
            <a:spLocks noGrp="1"/>
          </p:cNvSpPr>
          <p:nvPr>
            <p:ph type="ftr" sz="quarter" idx="11"/>
          </p:nvPr>
        </p:nvSpPr>
        <p:spPr>
          <a:xfrm>
            <a:off x="9588795" y="127591"/>
            <a:ext cx="2603205" cy="340241"/>
          </a:xfrm>
        </p:spPr>
        <p:txBody>
          <a:bodyPr/>
          <a:lstStyle/>
          <a:p>
            <a:endParaRPr lang="en-US" sz="1100" dirty="0"/>
          </a:p>
        </p:txBody>
      </p:sp>
      <p:sp>
        <p:nvSpPr>
          <p:cNvPr id="6" name="Slide Number Placeholder 5"/>
          <p:cNvSpPr>
            <a:spLocks noGrp="1"/>
          </p:cNvSpPr>
          <p:nvPr>
            <p:ph type="sldNum" sz="quarter" idx="12"/>
          </p:nvPr>
        </p:nvSpPr>
        <p:spPr/>
        <p:txBody>
          <a:bodyPr/>
          <a:lstStyle/>
          <a:p>
            <a:fld id="{D99624C5-FDF6-4954-B8C3-64918F306FAA}" type="slidenum">
              <a:rPr lang="en-US" smtClean="0"/>
              <a:t>1</a:t>
            </a:fld>
            <a:endParaRPr lang="en-US" dirty="0"/>
          </a:p>
        </p:txBody>
      </p:sp>
      <p:sp>
        <p:nvSpPr>
          <p:cNvPr id="8" name="Text Box 2"/>
          <p:cNvSpPr txBox="1">
            <a:spLocks noChangeArrowheads="1"/>
          </p:cNvSpPr>
          <p:nvPr/>
        </p:nvSpPr>
        <p:spPr bwMode="auto">
          <a:xfrm>
            <a:off x="2899317" y="3063501"/>
            <a:ext cx="8150942" cy="1073051"/>
          </a:xfrm>
          <a:prstGeom prst="rect">
            <a:avLst/>
          </a:prstGeom>
          <a:noFill/>
          <a:ln w="9525">
            <a:noFill/>
            <a:miter lim="800000"/>
            <a:headEnd/>
            <a:tailEnd/>
          </a:ln>
        </p:spPr>
        <p:txBody>
          <a:bodyPr rot="0" vert="horz" wrap="square" lIns="91440" tIns="45720" rIns="91440" bIns="45720" anchor="t" anchorCtr="0">
            <a:spAutoFit/>
          </a:bodyPr>
          <a:lstStyle/>
          <a:p>
            <a:pPr>
              <a:lnSpc>
                <a:spcPct val="107000"/>
              </a:lnSpc>
              <a:spcAft>
                <a:spcPts val="800"/>
              </a:spcAft>
            </a:pPr>
            <a:r>
              <a:rPr lang="en-US" sz="5400">
                <a:solidFill>
                  <a:srgbClr val="FF0000"/>
                </a:solidFill>
                <a:latin typeface="Gadugi" panose="020B0502040204020203" pitchFamily="34" charset="0"/>
                <a:ea typeface="Calibri" panose="020F0502020204030204" pitchFamily="34" charset="0"/>
                <a:cs typeface="Leelawadee UI Semilight" panose="020B0402040204020203" pitchFamily="34" charset="-34"/>
              </a:rPr>
              <a:t>Design </a:t>
            </a:r>
            <a:r>
              <a:rPr lang="en-US" sz="5400" dirty="0">
                <a:solidFill>
                  <a:srgbClr val="FF0000"/>
                </a:solidFill>
                <a:latin typeface="Gadugi" panose="020B0502040204020203" pitchFamily="34" charset="0"/>
                <a:ea typeface="Calibri" panose="020F0502020204030204" pitchFamily="34" charset="0"/>
                <a:cs typeface="Leelawadee UI Semilight" panose="020B0402040204020203" pitchFamily="34" charset="-34"/>
              </a:rPr>
              <a:t>Patterns</a:t>
            </a:r>
            <a:br>
              <a:rPr lang="en-US" sz="7200" dirty="0">
                <a:latin typeface="Gadugi" panose="020B0502040204020203" pitchFamily="34" charset="0"/>
                <a:ea typeface="Calibri" panose="020F0502020204030204" pitchFamily="34" charset="0"/>
                <a:cs typeface="Leelawadee UI Semilight" panose="020B0402040204020203" pitchFamily="34" charset="-34"/>
              </a:rPr>
            </a:br>
            <a:endParaRPr lang="en-US" sz="600" dirty="0">
              <a:solidFill>
                <a:srgbClr val="002060"/>
              </a:solidFill>
              <a:latin typeface="Gadugi" panose="020B0502040204020203" pitchFamily="34" charset="0"/>
              <a:ea typeface="Calibri" panose="020F0502020204030204" pitchFamily="34" charset="0"/>
              <a:cs typeface="Leelawadee UI Semilight" panose="020B0402040204020203" pitchFamily="34" charset="-34"/>
            </a:endParaRPr>
          </a:p>
        </p:txBody>
      </p:sp>
    </p:spTree>
    <p:extLst>
      <p:ext uri="{BB962C8B-B14F-4D97-AF65-F5344CB8AC3E}">
        <p14:creationId xmlns:p14="http://schemas.microsoft.com/office/powerpoint/2010/main" val="2199419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78DE2D0-5F9D-4970-9A33-FD9401D1E74C}"/>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latin typeface="Leelawadee UI Semilight" panose="020B0402040204020203" pitchFamily="34" charset="-34"/>
                <a:cs typeface="Leelawadee UI Semilight" panose="020B0402040204020203" pitchFamily="34" charset="-34"/>
              </a:rPr>
              <a:t>State machine</a:t>
            </a:r>
          </a:p>
        </p:txBody>
      </p:sp>
      <p:sp>
        <p:nvSpPr>
          <p:cNvPr id="3" name="Content Placeholder 2"/>
          <p:cNvSpPr>
            <a:spLocks noGrp="1"/>
          </p:cNvSpPr>
          <p:nvPr>
            <p:ph idx="1"/>
          </p:nvPr>
        </p:nvSpPr>
        <p:spPr>
          <a:xfrm>
            <a:off x="661885" y="1198334"/>
            <a:ext cx="5486400" cy="5007257"/>
          </a:xfrm>
        </p:spPr>
        <p:txBody>
          <a:bodyPr>
            <a:noAutofit/>
          </a:bodyPr>
          <a:lstStyle/>
          <a:p>
            <a:pPr marL="457200" indent="-457200">
              <a:buFont typeface="Arial" panose="020B0604020202020204" pitchFamily="34" charset="0"/>
              <a:buChar char="•"/>
            </a:pPr>
            <a:r>
              <a:rPr lang="en-US" b="0" dirty="0">
                <a:latin typeface="Nirmala UI Semilight" panose="020B0402040204020203" pitchFamily="34" charset="0"/>
                <a:cs typeface="Nirmala UI Semilight" panose="020B0402040204020203" pitchFamily="34" charset="0"/>
              </a:rPr>
              <a:t>Objects can behave differently over time. The State Machine pattern satisfies the need for state awareness.</a:t>
            </a:r>
          </a:p>
          <a:p>
            <a:pPr marL="457200" indent="-457200">
              <a:buFont typeface="Arial" panose="020B0604020202020204" pitchFamily="34" charset="0"/>
              <a:buChar char="•"/>
            </a:pPr>
            <a:r>
              <a:rPr lang="en-US" b="0" dirty="0">
                <a:latin typeface="Nirmala UI Semilight" panose="020B0402040204020203" pitchFamily="34" charset="0"/>
                <a:cs typeface="Nirmala UI Semilight" panose="020B0402040204020203" pitchFamily="34" charset="0"/>
              </a:rPr>
              <a:t>An Order type is created to represent an order as it passes through the business process. The ordering process goes through a series of steps triggered by events.</a:t>
            </a:r>
          </a:p>
          <a:p>
            <a:pPr marL="914400" lvl="1" indent="-457200"/>
            <a:r>
              <a:rPr lang="en-US" b="0" dirty="0">
                <a:latin typeface="Nirmala UI Semilight" panose="020B0402040204020203" pitchFamily="34" charset="0"/>
                <a:cs typeface="Nirmala UI Semilight" panose="020B0402040204020203" pitchFamily="34" charset="0"/>
              </a:rPr>
              <a:t>Select items</a:t>
            </a:r>
          </a:p>
          <a:p>
            <a:pPr marL="914400" lvl="1" indent="-457200"/>
            <a:r>
              <a:rPr lang="en-US" b="0" dirty="0">
                <a:latin typeface="Nirmala UI Semilight" panose="020B0402040204020203" pitchFamily="34" charset="0"/>
                <a:cs typeface="Nirmala UI Semilight" panose="020B0402040204020203" pitchFamily="34" charset="0"/>
              </a:rPr>
              <a:t>Set delivery details</a:t>
            </a:r>
          </a:p>
          <a:p>
            <a:pPr marL="914400" lvl="1" indent="-457200"/>
            <a:r>
              <a:rPr lang="en-US" b="0" dirty="0">
                <a:latin typeface="Nirmala UI Semilight" panose="020B0402040204020203" pitchFamily="34" charset="0"/>
                <a:cs typeface="Nirmala UI Semilight" panose="020B0402040204020203" pitchFamily="34" charset="0"/>
              </a:rPr>
              <a:t>Items are selected</a:t>
            </a:r>
          </a:p>
          <a:p>
            <a:pPr marL="914400" lvl="1" indent="-457200"/>
            <a:r>
              <a:rPr lang="en-US" b="0" dirty="0">
                <a:latin typeface="Nirmala UI Semilight" panose="020B0402040204020203" pitchFamily="34" charset="0"/>
                <a:cs typeface="Nirmala UI Semilight" panose="020B0402040204020203" pitchFamily="34" charset="0"/>
              </a:rPr>
              <a:t>Order is shipped</a:t>
            </a:r>
          </a:p>
          <a:p>
            <a:pPr marL="457200" indent="-457200">
              <a:buFont typeface="Arial" panose="020B0604020202020204" pitchFamily="34" charset="0"/>
              <a:buChar char="•"/>
            </a:pPr>
            <a:r>
              <a:rPr lang="en-US" b="0" dirty="0">
                <a:latin typeface="Nirmala UI Semilight" panose="020B0402040204020203" pitchFamily="34" charset="0"/>
                <a:cs typeface="Nirmala UI Semilight" panose="020B0402040204020203" pitchFamily="34" charset="0"/>
              </a:rPr>
              <a:t>The Order type is responsible for ensuring the business process is followed.</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9624C5-FDF6-4954-B8C3-64918F306FAA}" type="slidenum">
              <a:rPr lang="en-US" smtClean="0"/>
              <a:t>10</a:t>
            </a:fld>
            <a:endParaRPr lang="en-US" dirty="0"/>
          </a:p>
        </p:txBody>
      </p:sp>
      <p:pic>
        <p:nvPicPr>
          <p:cNvPr id="8" name="Picture 4" descr="Simple Order FSM.png">
            <a:extLst>
              <a:ext uri="{FF2B5EF4-FFF2-40B4-BE49-F238E27FC236}">
                <a16:creationId xmlns:a16="http://schemas.microsoft.com/office/drawing/2014/main" id="{3C893C70-306D-BD85-D243-13890A682E71}"/>
              </a:ext>
            </a:extLst>
          </p:cNvPr>
          <p:cNvPicPr>
            <a:picLocks noChangeAspect="1"/>
          </p:cNvPicPr>
          <p:nvPr/>
        </p:nvPicPr>
        <p:blipFill>
          <a:blip r:embed="rId3"/>
          <a:srcRect l="30165" t="3847" r="5923" b="8463"/>
          <a:stretch>
            <a:fillRect/>
          </a:stretch>
        </p:blipFill>
        <p:spPr bwMode="auto">
          <a:xfrm>
            <a:off x="7956479" y="958056"/>
            <a:ext cx="2514600" cy="4941888"/>
          </a:xfrm>
          <a:prstGeom prst="rect">
            <a:avLst/>
          </a:prstGeom>
          <a:noFill/>
          <a:ln w="9525">
            <a:noFill/>
            <a:miter lim="800000"/>
            <a:headEnd/>
            <a:tailEnd/>
          </a:ln>
        </p:spPr>
      </p:pic>
    </p:spTree>
    <p:extLst>
      <p:ext uri="{BB962C8B-B14F-4D97-AF65-F5344CB8AC3E}">
        <p14:creationId xmlns:p14="http://schemas.microsoft.com/office/powerpoint/2010/main" val="4063571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78DE2D0-5F9D-4970-9A33-FD9401D1E74C}"/>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latin typeface="Leelawadee UI Semilight" panose="020B0402040204020203" pitchFamily="34" charset="-34"/>
                <a:cs typeface="Leelawadee UI Semilight" panose="020B0402040204020203" pitchFamily="34" charset="-34"/>
              </a:rPr>
              <a:t>State pattern</a:t>
            </a:r>
          </a:p>
        </p:txBody>
      </p:sp>
      <p:sp>
        <p:nvSpPr>
          <p:cNvPr id="3" name="Content Placeholder 2"/>
          <p:cNvSpPr>
            <a:spLocks noGrp="1"/>
          </p:cNvSpPr>
          <p:nvPr>
            <p:ph idx="1"/>
          </p:nvPr>
        </p:nvSpPr>
        <p:spPr>
          <a:xfrm>
            <a:off x="661885" y="1198334"/>
            <a:ext cx="5486400" cy="5007257"/>
          </a:xfrm>
        </p:spPr>
        <p:txBody>
          <a:bodyPr>
            <a:noAutofit/>
          </a:bodyPr>
          <a:lstStyle/>
          <a:p>
            <a:pPr marL="457200" indent="-457200">
              <a:buFont typeface="Arial" panose="020B0604020202020204" pitchFamily="34" charset="0"/>
              <a:buChar char="•"/>
            </a:pPr>
            <a:r>
              <a:rPr lang="en-US" b="0" dirty="0">
                <a:latin typeface="Nirmala UI Semilight" panose="020B0402040204020203" pitchFamily="34" charset="0"/>
                <a:cs typeface="Nirmala UI Semilight" panose="020B0402040204020203" pitchFamily="34" charset="0"/>
              </a:rPr>
              <a:t>Localize the behavior of each state so that changes to one state don’t effect another.</a:t>
            </a:r>
          </a:p>
          <a:p>
            <a:pPr marL="457200" indent="-457200">
              <a:buFont typeface="Arial" panose="020B0604020202020204" pitchFamily="34" charset="0"/>
              <a:buChar char="•"/>
            </a:pPr>
            <a:r>
              <a:rPr lang="en-US" b="0" dirty="0">
                <a:latin typeface="Nirmala UI Semilight" panose="020B0402040204020203" pitchFamily="34" charset="0"/>
                <a:cs typeface="Nirmala UI Semilight" panose="020B0402040204020203" pitchFamily="34" charset="0"/>
              </a:rPr>
              <a:t>Implement each state as its own nested class.</a:t>
            </a:r>
          </a:p>
          <a:p>
            <a:pPr marL="457200" indent="-457200">
              <a:buFont typeface="Arial" panose="020B0604020202020204" pitchFamily="34" charset="0"/>
              <a:buChar char="•"/>
            </a:pPr>
            <a:r>
              <a:rPr lang="en-US" b="0" dirty="0">
                <a:latin typeface="Nirmala UI Semilight" panose="020B0402040204020203" pitchFamily="34" charset="0"/>
                <a:cs typeface="Nirmala UI Semilight" panose="020B0402040204020203" pitchFamily="34" charset="0"/>
              </a:rPr>
              <a:t>Have the Order object delegate behavior to the current state object.</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9624C5-FDF6-4954-B8C3-64918F306FAA}" type="slidenum">
              <a:rPr lang="en-US" smtClean="0"/>
              <a:t>11</a:t>
            </a:fld>
            <a:endParaRPr lang="en-US" dirty="0"/>
          </a:p>
        </p:txBody>
      </p:sp>
      <p:pic>
        <p:nvPicPr>
          <p:cNvPr id="7" name="Picture 4" descr="Order State Pattern Partial Class Diagram.png">
            <a:extLst>
              <a:ext uri="{FF2B5EF4-FFF2-40B4-BE49-F238E27FC236}">
                <a16:creationId xmlns:a16="http://schemas.microsoft.com/office/drawing/2014/main" id="{A4E17477-46A1-6171-B317-734CEC578522}"/>
              </a:ext>
            </a:extLst>
          </p:cNvPr>
          <p:cNvPicPr>
            <a:picLocks noChangeAspect="1"/>
          </p:cNvPicPr>
          <p:nvPr/>
        </p:nvPicPr>
        <p:blipFill>
          <a:blip r:embed="rId3"/>
          <a:srcRect l="3873" t="12328" r="3871" b="12328"/>
          <a:stretch>
            <a:fillRect/>
          </a:stretch>
        </p:blipFill>
        <p:spPr bwMode="auto">
          <a:xfrm>
            <a:off x="6400395" y="1198334"/>
            <a:ext cx="5045016" cy="3463326"/>
          </a:xfrm>
          <a:prstGeom prst="rect">
            <a:avLst/>
          </a:prstGeom>
          <a:noFill/>
          <a:ln w="9525">
            <a:noFill/>
            <a:miter lim="800000"/>
            <a:headEnd/>
            <a:tailEnd/>
          </a:ln>
        </p:spPr>
      </p:pic>
    </p:spTree>
    <p:extLst>
      <p:ext uri="{BB962C8B-B14F-4D97-AF65-F5344CB8AC3E}">
        <p14:creationId xmlns:p14="http://schemas.microsoft.com/office/powerpoint/2010/main" val="2831668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1272A4F1-B5EC-4E62-A9D0-26DD84CD1794}"/>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latin typeface="Leelawadee UI Semilight" panose="020B0402040204020203" pitchFamily="34" charset="-34"/>
                <a:cs typeface="Leelawadee UI Semilight" panose="020B0402040204020203" pitchFamily="34" charset="-34"/>
              </a:rPr>
              <a:t>builder pattern</a:t>
            </a:r>
          </a:p>
        </p:txBody>
      </p:sp>
      <p:sp>
        <p:nvSpPr>
          <p:cNvPr id="3" name="Content Placeholder 2"/>
          <p:cNvSpPr>
            <a:spLocks noGrp="1"/>
          </p:cNvSpPr>
          <p:nvPr>
            <p:ph idx="1"/>
          </p:nvPr>
        </p:nvSpPr>
        <p:spPr>
          <a:xfrm>
            <a:off x="609600" y="1073889"/>
            <a:ext cx="5486400" cy="5052276"/>
          </a:xfrm>
        </p:spPr>
        <p:txBody>
          <a:bodyPr>
            <a:noAutofit/>
          </a:bodyPr>
          <a:lstStyle/>
          <a:p>
            <a:pPr marL="342900" indent="-342900">
              <a:buFont typeface="Arial" panose="020B0604020202020204" pitchFamily="34" charset="0"/>
              <a:buChar char="•"/>
            </a:pPr>
            <a:r>
              <a:rPr lang="en-US" b="0" dirty="0">
                <a:latin typeface="Nirmala UI Semilight" panose="020B0402040204020203" pitchFamily="34" charset="0"/>
                <a:cs typeface="Nirmala UI Semilight" panose="020B0402040204020203" pitchFamily="34" charset="0"/>
              </a:rPr>
              <a:t>Builders allow the construction of a complex object over a series of steps</a:t>
            </a:r>
          </a:p>
          <a:p>
            <a:pPr marL="800100" lvl="1" indent="-342900"/>
            <a:r>
              <a:rPr lang="en-US" b="0" dirty="0">
                <a:latin typeface="Nirmala UI Semilight" panose="020B0402040204020203" pitchFamily="34" charset="0"/>
                <a:cs typeface="Nirmala UI Semilight" panose="020B0402040204020203" pitchFamily="34" charset="0"/>
              </a:rPr>
              <a:t>Builder hides the complexity of the construction</a:t>
            </a:r>
          </a:p>
          <a:p>
            <a:pPr marL="800100" lvl="1" indent="-342900"/>
            <a:r>
              <a:rPr lang="en-US" b="0" dirty="0">
                <a:latin typeface="Nirmala UI Semilight" panose="020B0402040204020203" pitchFamily="34" charset="0"/>
                <a:cs typeface="Nirmala UI Semilight" panose="020B0402040204020203" pitchFamily="34" charset="0"/>
              </a:rPr>
              <a:t>Complex object representation is independent of method of construction</a:t>
            </a:r>
          </a:p>
          <a:p>
            <a:pPr marL="342900" indent="-342900">
              <a:buFont typeface="Arial" panose="020B0604020202020204" pitchFamily="34" charset="0"/>
              <a:buChar char="•"/>
            </a:pPr>
            <a:r>
              <a:rPr lang="en-US" b="0" dirty="0">
                <a:latin typeface="Nirmala UI Semilight" panose="020B0402040204020203" pitchFamily="34" charset="0"/>
                <a:cs typeface="Nirmala UI Semilight" panose="020B0402040204020203" pitchFamily="34" charset="0"/>
              </a:rPr>
              <a:t>Construction methods typically return self to allow natural method chaining</a:t>
            </a:r>
          </a:p>
          <a:p>
            <a:pPr marL="342900" indent="-342900">
              <a:buFont typeface="Arial" panose="020B0604020202020204" pitchFamily="34" charset="0"/>
              <a:buChar char="•"/>
            </a:pPr>
            <a:r>
              <a:rPr lang="en-US" b="0" dirty="0">
                <a:latin typeface="Nirmala UI Semilight" panose="020B0402040204020203" pitchFamily="34" charset="0"/>
                <a:cs typeface="Nirmala UI Semilight" panose="020B0402040204020203" pitchFamily="34" charset="0"/>
              </a:rPr>
              <a:t>Build method returns complex object</a:t>
            </a:r>
          </a:p>
          <a:p>
            <a:endParaRPr lang="en-US" b="0" dirty="0">
              <a:latin typeface="Nirmala UI Semilight" panose="020B0402040204020203" pitchFamily="34" charset="0"/>
              <a:cs typeface="Nirmala UI Semilight" panose="020B0402040204020203" pitchFamily="34" charset="0"/>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9624C5-FDF6-4954-B8C3-64918F306FAA}" type="slidenum">
              <a:rPr lang="en-US" smtClean="0"/>
              <a:t>12</a:t>
            </a:fld>
            <a:endParaRPr lang="en-US" dirty="0"/>
          </a:p>
        </p:txBody>
      </p:sp>
      <p:pic>
        <p:nvPicPr>
          <p:cNvPr id="1028" name="Picture 4" descr="A dive into the Builder pattern">
            <a:extLst>
              <a:ext uri="{FF2B5EF4-FFF2-40B4-BE49-F238E27FC236}">
                <a16:creationId xmlns:a16="http://schemas.microsoft.com/office/drawing/2014/main" id="{F0634457-0EE3-AB9E-FC80-2942E28CC5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9307" y="1073889"/>
            <a:ext cx="4514850"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588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26B54E2-FAB1-44B3-8BC0-73FA146F4739}"/>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latin typeface="Leelawadee UI Semilight" panose="020B0402040204020203" pitchFamily="34" charset="-34"/>
                <a:cs typeface="Leelawadee UI Semilight" panose="020B0402040204020203" pitchFamily="34" charset="-34"/>
              </a:rPr>
              <a:t>observer pattern</a:t>
            </a:r>
          </a:p>
        </p:txBody>
      </p:sp>
      <p:sp>
        <p:nvSpPr>
          <p:cNvPr id="3" name="Content Placeholder 2"/>
          <p:cNvSpPr>
            <a:spLocks noGrp="1"/>
          </p:cNvSpPr>
          <p:nvPr>
            <p:ph idx="1"/>
          </p:nvPr>
        </p:nvSpPr>
        <p:spPr>
          <a:xfrm>
            <a:off x="609601" y="1073889"/>
            <a:ext cx="5411056" cy="5052276"/>
          </a:xfrm>
        </p:spPr>
        <p:txBody>
          <a:bodyPr>
            <a:noAutofit/>
          </a:bodyPr>
          <a:lstStyle/>
          <a:p>
            <a:r>
              <a:rPr lang="en-US" sz="2800" b="0" dirty="0">
                <a:latin typeface="Nirmala UI Semilight" panose="020B0402040204020203" pitchFamily="34" charset="0"/>
                <a:cs typeface="Nirmala UI Semilight" panose="020B0402040204020203" pitchFamily="34" charset="0"/>
              </a:rPr>
              <a:t>Patterns for creating events, event notification, and event handling.</a:t>
            </a:r>
          </a:p>
          <a:p>
            <a:pPr marL="457200" indent="-457200">
              <a:buFont typeface="Arial" panose="020B0604020202020204" pitchFamily="34" charset="0"/>
              <a:buChar char="•"/>
            </a:pPr>
            <a:r>
              <a:rPr lang="en-US" sz="2800" b="0" dirty="0">
                <a:latin typeface="Nirmala UI Semilight" panose="020B0402040204020203" pitchFamily="34" charset="0"/>
                <a:cs typeface="Nirmala UI Semilight" panose="020B0402040204020203" pitchFamily="34" charset="0"/>
              </a:rPr>
              <a:t>Observer is the event client, which implements a handler.</a:t>
            </a:r>
          </a:p>
          <a:p>
            <a:pPr marL="457200" indent="-457200">
              <a:buFont typeface="Arial" panose="020B0604020202020204" pitchFamily="34" charset="0"/>
              <a:buChar char="•"/>
            </a:pPr>
            <a:r>
              <a:rPr lang="en-US" sz="2800" b="0" dirty="0">
                <a:latin typeface="Nirmala UI Semilight" panose="020B0402040204020203" pitchFamily="34" charset="0"/>
                <a:cs typeface="Nirmala UI Semilight" panose="020B0402040204020203" pitchFamily="34" charset="0"/>
              </a:rPr>
              <a:t>Subject is the object or target.  This is the event server responsible for notifying the client objects.  In addition, there could be no observers.</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9624C5-FDF6-4954-B8C3-64918F306FAA}" type="slidenum">
              <a:rPr lang="en-US" smtClean="0"/>
              <a:t>13</a:t>
            </a:fld>
            <a:endParaRPr lang="en-US" dirty="0"/>
          </a:p>
        </p:txBody>
      </p:sp>
      <p:pic>
        <p:nvPicPr>
          <p:cNvPr id="7" name="Picture 6" descr="General Observer Pattern.png">
            <a:extLst>
              <a:ext uri="{FF2B5EF4-FFF2-40B4-BE49-F238E27FC236}">
                <a16:creationId xmlns:a16="http://schemas.microsoft.com/office/drawing/2014/main" id="{50ADF83E-ED45-E1FE-5733-B2F05890CAFE}"/>
              </a:ext>
            </a:extLst>
          </p:cNvPr>
          <p:cNvPicPr>
            <a:picLocks noChangeAspect="1"/>
          </p:cNvPicPr>
          <p:nvPr/>
        </p:nvPicPr>
        <p:blipFill>
          <a:blip r:embed="rId3"/>
          <a:srcRect l="12950" t="16759" r="6089" b="7895"/>
          <a:stretch>
            <a:fillRect/>
          </a:stretch>
        </p:blipFill>
        <p:spPr>
          <a:xfrm>
            <a:off x="6516303" y="1155841"/>
            <a:ext cx="4840490" cy="2789435"/>
          </a:xfrm>
          <a:prstGeom prst="rect">
            <a:avLst/>
          </a:prstGeom>
        </p:spPr>
      </p:pic>
    </p:spTree>
    <p:extLst>
      <p:ext uri="{BB962C8B-B14F-4D97-AF65-F5344CB8AC3E}">
        <p14:creationId xmlns:p14="http://schemas.microsoft.com/office/powerpoint/2010/main" val="1613530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0872A2A-C53B-4719-B4BE-6D67FEE2B48F}"/>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latin typeface="Leelawadee UI Semilight" panose="020B0402040204020203" pitchFamily="34" charset="-34"/>
                <a:cs typeface="Leelawadee UI Semilight" panose="020B0402040204020203" pitchFamily="34" charset="-34"/>
              </a:rPr>
              <a:t>Factory method pattern</a:t>
            </a:r>
          </a:p>
        </p:txBody>
      </p:sp>
      <p:sp>
        <p:nvSpPr>
          <p:cNvPr id="3" name="Content Placeholder 2"/>
          <p:cNvSpPr>
            <a:spLocks noGrp="1"/>
          </p:cNvSpPr>
          <p:nvPr>
            <p:ph idx="1"/>
          </p:nvPr>
        </p:nvSpPr>
        <p:spPr>
          <a:xfrm>
            <a:off x="609600" y="1073889"/>
            <a:ext cx="5553456" cy="5052276"/>
          </a:xfrm>
        </p:spPr>
        <p:txBody>
          <a:bodyPr>
            <a:noAutofit/>
          </a:bodyPr>
          <a:lstStyle/>
          <a:p>
            <a:pPr marL="342900" indent="-342900">
              <a:buFont typeface="Arial" panose="020B0604020202020204" pitchFamily="34" charset="0"/>
              <a:buChar char="•"/>
              <a:tabLst>
                <a:tab pos="461963" algn="l"/>
                <a:tab pos="914400" algn="l"/>
                <a:tab pos="1376363" algn="l"/>
                <a:tab pos="1770063" algn="l"/>
              </a:tabLst>
            </a:pPr>
            <a:r>
              <a:rPr lang="en-US" sz="2400" b="0" dirty="0">
                <a:latin typeface="Nirmala UI Semilight" panose="020B0402040204020203" pitchFamily="34" charset="0"/>
                <a:cs typeface="Nirmala UI Semilight" panose="020B0402040204020203" pitchFamily="34" charset="0"/>
              </a:rPr>
              <a:t>Define an interface for creating an object, but let subclasses decide which class to instantiate. </a:t>
            </a:r>
          </a:p>
          <a:p>
            <a:pPr marL="342900" indent="-342900">
              <a:buFont typeface="Arial" panose="020B0604020202020204" pitchFamily="34" charset="0"/>
              <a:buChar char="•"/>
              <a:tabLst>
                <a:tab pos="461963" algn="l"/>
                <a:tab pos="914400" algn="l"/>
                <a:tab pos="1376363" algn="l"/>
                <a:tab pos="1770063" algn="l"/>
              </a:tabLst>
            </a:pPr>
            <a:r>
              <a:rPr lang="en-US" sz="2400" b="0" dirty="0">
                <a:latin typeface="Nirmala UI Semilight" panose="020B0402040204020203" pitchFamily="34" charset="0"/>
                <a:cs typeface="Nirmala UI Semilight" panose="020B0402040204020203" pitchFamily="34" charset="0"/>
              </a:rPr>
              <a:t>Factory Method lets a class defer instantiation to subclasses</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9624C5-FDF6-4954-B8C3-64918F306FAA}" type="slidenum">
              <a:rPr lang="en-US" smtClean="0"/>
              <a:t>14</a:t>
            </a:fld>
            <a:endParaRPr lang="en-US" dirty="0"/>
          </a:p>
        </p:txBody>
      </p:sp>
      <p:pic>
        <p:nvPicPr>
          <p:cNvPr id="2" name="Picture 1">
            <a:extLst>
              <a:ext uri="{FF2B5EF4-FFF2-40B4-BE49-F238E27FC236}">
                <a16:creationId xmlns:a16="http://schemas.microsoft.com/office/drawing/2014/main" id="{ED9E7314-693B-0EE2-F75C-45603E834C4F}"/>
              </a:ext>
            </a:extLst>
          </p:cNvPr>
          <p:cNvPicPr>
            <a:picLocks noChangeAspect="1" noChangeArrowheads="1"/>
          </p:cNvPicPr>
          <p:nvPr/>
        </p:nvPicPr>
        <p:blipFill>
          <a:blip r:embed="rId3" cstate="print"/>
          <a:srcRect l="5684" t="8587" r="5053" b="15997"/>
          <a:stretch>
            <a:fillRect/>
          </a:stretch>
        </p:blipFill>
        <p:spPr bwMode="auto">
          <a:xfrm>
            <a:off x="6163056" y="1073889"/>
            <a:ext cx="4953000" cy="3083943"/>
          </a:xfrm>
          <a:prstGeom prst="rect">
            <a:avLst/>
          </a:prstGeom>
          <a:noFill/>
          <a:ln w="9525">
            <a:noFill/>
            <a:miter lim="800000"/>
            <a:headEnd/>
            <a:tailEnd/>
          </a:ln>
        </p:spPr>
      </p:pic>
    </p:spTree>
    <p:extLst>
      <p:ext uri="{BB962C8B-B14F-4D97-AF65-F5344CB8AC3E}">
        <p14:creationId xmlns:p14="http://schemas.microsoft.com/office/powerpoint/2010/main" val="2338511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1588B3A-5DA1-4FDF-A5DF-2FB9CCD4F83F}"/>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609600" y="152718"/>
            <a:ext cx="10414571" cy="729784"/>
          </a:xfrm>
        </p:spPr>
        <p:txBody>
          <a:bodyPr/>
          <a:lstStyle/>
          <a:p>
            <a:r>
              <a:rPr lang="en-US" dirty="0">
                <a:latin typeface="Leelawadee UI Semilight" panose="020B0402040204020203" pitchFamily="34" charset="-34"/>
                <a:cs typeface="Leelawadee UI Semilight" panose="020B0402040204020203" pitchFamily="34" charset="-34"/>
              </a:rPr>
              <a:t>Other useful patterns</a:t>
            </a:r>
          </a:p>
        </p:txBody>
      </p:sp>
      <p:sp>
        <p:nvSpPr>
          <p:cNvPr id="3" name="Content Placeholder 2"/>
          <p:cNvSpPr>
            <a:spLocks noGrp="1"/>
          </p:cNvSpPr>
          <p:nvPr>
            <p:ph idx="1"/>
          </p:nvPr>
        </p:nvSpPr>
        <p:spPr/>
        <p:txBody>
          <a:bodyPr>
            <a:noAutofit/>
          </a:bodyPr>
          <a:lstStyle/>
          <a:p>
            <a:pPr marL="457200" indent="-457200">
              <a:buFont typeface="Arial" panose="020B0604020202020204" pitchFamily="34" charset="0"/>
              <a:buChar char="•"/>
            </a:pPr>
            <a:r>
              <a:rPr lang="en-US" b="0" dirty="0">
                <a:latin typeface="Nirmala UI Semilight" panose="020B0402040204020203" pitchFamily="34" charset="0"/>
                <a:cs typeface="Nirmala UI Semilight" panose="020B0402040204020203" pitchFamily="34" charset="0"/>
              </a:rPr>
              <a:t>There are many other widely used GOF patterns</a:t>
            </a:r>
          </a:p>
          <a:p>
            <a:pPr marL="914400" lvl="1" indent="-457200"/>
            <a:r>
              <a:rPr lang="en-US" b="0" dirty="0">
                <a:latin typeface="Nirmala UI Semilight" panose="020B0402040204020203" pitchFamily="34" charset="0"/>
                <a:cs typeface="Nirmala UI Semilight" panose="020B0402040204020203" pitchFamily="34" charset="0"/>
              </a:rPr>
              <a:t>Command - a behavioral design pattern in which an object is used to encapsulate all information needed to perform an action or trigger an event at a later time. </a:t>
            </a:r>
          </a:p>
          <a:p>
            <a:pPr marL="914400" lvl="1" indent="-457200"/>
            <a:r>
              <a:rPr lang="en-US" b="0" dirty="0">
                <a:latin typeface="Nirmala UI Semilight" panose="020B0402040204020203" pitchFamily="34" charset="0"/>
                <a:cs typeface="Nirmala UI Semilight" panose="020B0402040204020203" pitchFamily="34" charset="0"/>
              </a:rPr>
              <a:t>Façade </a:t>
            </a:r>
            <a:r>
              <a:rPr lang="en-US" dirty="0">
                <a:latin typeface="Nirmala UI Semilight" panose="020B0402040204020203" pitchFamily="34" charset="0"/>
                <a:cs typeface="Nirmala UI Semilight" panose="020B0402040204020203" pitchFamily="34" charset="0"/>
              </a:rPr>
              <a:t>- hides the complexities of the system and provides an interface to the client using which the client can access the system. </a:t>
            </a:r>
          </a:p>
          <a:p>
            <a:pPr marL="914400" lvl="1" indent="-457200"/>
            <a:r>
              <a:rPr lang="en-US" dirty="0">
                <a:latin typeface="Nirmala UI Semilight" panose="020B0402040204020203" pitchFamily="34" charset="0"/>
                <a:cs typeface="Nirmala UI Semilight" panose="020B0402040204020203" pitchFamily="34" charset="0"/>
              </a:rPr>
              <a:t>Adapter -  a structural design pattern that allows objects with incompatible interfaces to collaborate.</a:t>
            </a:r>
          </a:p>
          <a:p>
            <a:pPr marL="914400" lvl="1" indent="-457200"/>
            <a:r>
              <a:rPr lang="en-US" dirty="0">
                <a:latin typeface="Nirmala UI Semilight" panose="020B0402040204020203" pitchFamily="34" charset="0"/>
                <a:cs typeface="Nirmala UI Semilight" panose="020B0402040204020203" pitchFamily="34" charset="0"/>
              </a:rPr>
              <a:t>Decorator - a structural design pattern that lets you attach new behaviors to objects by placing these objects inside special wrapper objects that contain the behaviors. </a:t>
            </a:r>
          </a:p>
          <a:p>
            <a:pPr marL="914400" lvl="1" indent="-457200"/>
            <a:r>
              <a:rPr lang="en-US" dirty="0">
                <a:latin typeface="Nirmala UI Semilight" panose="020B0402040204020203" pitchFamily="34" charset="0"/>
                <a:cs typeface="Nirmala UI Semilight" panose="020B0402040204020203" pitchFamily="34" charset="0"/>
              </a:rPr>
              <a:t>Proxy - a structural design pattern that lets you provide a substitute or placeholder for another object. </a:t>
            </a:r>
          </a:p>
          <a:p>
            <a:pPr marL="914400" lvl="1" indent="-457200"/>
            <a:r>
              <a:rPr lang="en-US" dirty="0">
                <a:latin typeface="Nirmala UI Semilight" panose="020B0402040204020203" pitchFamily="34" charset="0"/>
                <a:cs typeface="Nirmala UI Semilight" panose="020B0402040204020203" pitchFamily="34" charset="0"/>
              </a:rPr>
              <a:t>Many more…</a:t>
            </a:r>
          </a:p>
          <a:p>
            <a:pPr marL="1600200" lvl="2" indent="-457200"/>
            <a:r>
              <a:rPr lang="en-US" dirty="0">
                <a:latin typeface="Nirmala UI Semilight" panose="020B0402040204020203" pitchFamily="34" charset="0"/>
                <a:cs typeface="Nirmala UI Semilight" panose="020B0402040204020203" pitchFamily="34" charset="0"/>
                <a:hlinkClick r:id="rId3"/>
              </a:rPr>
              <a:t>Design-Patterns-</a:t>
            </a:r>
            <a:r>
              <a:rPr lang="en-US" dirty="0" err="1">
                <a:latin typeface="Nirmala UI Semilight" panose="020B0402040204020203" pitchFamily="34" charset="0"/>
                <a:cs typeface="Nirmala UI Semilight" panose="020B0402040204020203" pitchFamily="34" charset="0"/>
                <a:hlinkClick r:id="rId3"/>
              </a:rPr>
              <a:t>GoF</a:t>
            </a:r>
            <a:endParaRPr lang="en-US" dirty="0">
              <a:latin typeface="Nirmala UI Semilight" panose="020B0402040204020203" pitchFamily="34" charset="0"/>
              <a:cs typeface="Nirmala UI Semilight" panose="020B0402040204020203" pitchFamily="34" charset="0"/>
            </a:endParaRPr>
          </a:p>
          <a:p>
            <a:pPr marL="914400" lvl="1" indent="-457200"/>
            <a:endParaRPr lang="en-US" dirty="0">
              <a:latin typeface="Nirmala UI Semilight" panose="020B0402040204020203" pitchFamily="34" charset="0"/>
              <a:cs typeface="Nirmala UI Semilight" panose="020B0402040204020203" pitchFamily="34" charset="0"/>
            </a:endParaRPr>
          </a:p>
          <a:p>
            <a:pPr marL="914400" lvl="1" indent="-457200"/>
            <a:endParaRPr lang="en-US" dirty="0">
              <a:latin typeface="Nirmala UI Semilight" panose="020B0402040204020203" pitchFamily="34" charset="0"/>
              <a:cs typeface="Nirmala UI Semilight" panose="020B0402040204020203" pitchFamily="34" charset="0"/>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9624C5-FDF6-4954-B8C3-64918F306FAA}" type="slidenum">
              <a:rPr lang="en-US" smtClean="0"/>
              <a:t>15</a:t>
            </a:fld>
            <a:endParaRPr lang="en-US" dirty="0"/>
          </a:p>
        </p:txBody>
      </p:sp>
    </p:spTree>
    <p:extLst>
      <p:ext uri="{BB962C8B-B14F-4D97-AF65-F5344CB8AC3E}">
        <p14:creationId xmlns:p14="http://schemas.microsoft.com/office/powerpoint/2010/main" val="1151166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1588B3A-5DA1-4FDF-A5DF-2FB9CCD4F83F}"/>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latin typeface="Leelawadee UI Semilight" panose="020B0402040204020203" pitchFamily="34" charset="-34"/>
                <a:cs typeface="Leelawadee UI Semilight" panose="020B0402040204020203" pitchFamily="34" charset="-34"/>
              </a:rPr>
              <a:t>What is a pattern?</a:t>
            </a:r>
          </a:p>
        </p:txBody>
      </p:sp>
      <p:sp>
        <p:nvSpPr>
          <p:cNvPr id="3" name="Content Placeholder 2"/>
          <p:cNvSpPr>
            <a:spLocks noGrp="1"/>
          </p:cNvSpPr>
          <p:nvPr>
            <p:ph idx="1"/>
          </p:nvPr>
        </p:nvSpPr>
        <p:spPr/>
        <p:txBody>
          <a:bodyPr>
            <a:noAutofit/>
          </a:bodyPr>
          <a:lstStyle/>
          <a:p>
            <a:pPr marL="457200" indent="-457200">
              <a:buFont typeface="Arial" panose="020B0604020202020204" pitchFamily="34" charset="0"/>
              <a:buChar char="•"/>
            </a:pPr>
            <a:r>
              <a:rPr lang="en-US" b="0" dirty="0">
                <a:latin typeface="Nirmala UI Semilight" panose="020B0402040204020203" pitchFamily="34" charset="0"/>
                <a:cs typeface="Nirmala UI Semilight" panose="020B0402040204020203" pitchFamily="34" charset="0"/>
              </a:rPr>
              <a:t>A pattern is a solution to a reoccurring problem in a context</a:t>
            </a:r>
          </a:p>
          <a:p>
            <a:pPr marL="914400" lvl="1" indent="-457200"/>
            <a:r>
              <a:rPr lang="en-US" b="0" dirty="0">
                <a:latin typeface="Nirmala UI Semilight" panose="020B0402040204020203" pitchFamily="34" charset="0"/>
                <a:cs typeface="Nirmala UI Semilight" panose="020B0402040204020203" pitchFamily="34" charset="0"/>
              </a:rPr>
              <a:t>Context -  Situation in which the pattern applies</a:t>
            </a:r>
          </a:p>
          <a:p>
            <a:pPr marL="914400" lvl="1" indent="-457200"/>
            <a:r>
              <a:rPr lang="en-US" b="0" dirty="0">
                <a:latin typeface="Nirmala UI Semilight" panose="020B0402040204020203" pitchFamily="34" charset="0"/>
                <a:cs typeface="Nirmala UI Semilight" panose="020B0402040204020203" pitchFamily="34" charset="0"/>
              </a:rPr>
              <a:t>Problem - Goal in the given context referencing the constraints imposed by the context</a:t>
            </a:r>
          </a:p>
          <a:p>
            <a:pPr marL="914400" lvl="1" indent="-457200"/>
            <a:r>
              <a:rPr lang="en-US" b="0" dirty="0">
                <a:latin typeface="Nirmala UI Semilight" panose="020B0402040204020203" pitchFamily="34" charset="0"/>
                <a:cs typeface="Nirmala UI Semilight" panose="020B0402040204020203" pitchFamily="34" charset="0"/>
              </a:rPr>
              <a:t>Solution - Describes a general way to achieve the goal and the set of constraints</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9624C5-FDF6-4954-B8C3-64918F306FAA}" type="slidenum">
              <a:rPr lang="en-US" smtClean="0"/>
              <a:t>2</a:t>
            </a:fld>
            <a:endParaRPr lang="en-US" dirty="0"/>
          </a:p>
        </p:txBody>
      </p:sp>
    </p:spTree>
    <p:extLst>
      <p:ext uri="{BB962C8B-B14F-4D97-AF65-F5344CB8AC3E}">
        <p14:creationId xmlns:p14="http://schemas.microsoft.com/office/powerpoint/2010/main" val="2032757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1588B3A-5DA1-4FDF-A5DF-2FB9CCD4F83F}"/>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latin typeface="Leelawadee UI Semilight" panose="020B0402040204020203" pitchFamily="34" charset="-34"/>
                <a:cs typeface="Leelawadee UI Semilight" panose="020B0402040204020203" pitchFamily="34" charset="-34"/>
              </a:rPr>
              <a:t>Benefits of Design patterns</a:t>
            </a:r>
          </a:p>
        </p:txBody>
      </p:sp>
      <p:sp>
        <p:nvSpPr>
          <p:cNvPr id="3" name="Content Placeholder 2"/>
          <p:cNvSpPr>
            <a:spLocks noGrp="1"/>
          </p:cNvSpPr>
          <p:nvPr>
            <p:ph idx="1"/>
          </p:nvPr>
        </p:nvSpPr>
        <p:spPr/>
        <p:txBody>
          <a:bodyPr>
            <a:noAutofit/>
          </a:bodyPr>
          <a:lstStyle/>
          <a:p>
            <a:pPr marL="457200" indent="-457200">
              <a:buFont typeface="Arial" panose="020B0604020202020204" pitchFamily="34" charset="0"/>
              <a:buChar char="•"/>
            </a:pPr>
            <a:r>
              <a:rPr lang="en-US" b="0" dirty="0">
                <a:latin typeface="Nirmala UI Semilight" panose="020B0402040204020203" pitchFamily="34" charset="0"/>
                <a:cs typeface="Nirmala UI Semilight" panose="020B0402040204020203" pitchFamily="34" charset="0"/>
              </a:rPr>
              <a:t>Reuse solutions, not code</a:t>
            </a:r>
          </a:p>
          <a:p>
            <a:pPr marL="914400" lvl="1" indent="-457200"/>
            <a:r>
              <a:rPr lang="en-US" b="0" dirty="0">
                <a:latin typeface="Nirmala UI Semilight" panose="020B0402040204020203" pitchFamily="34" charset="0"/>
                <a:cs typeface="Nirmala UI Semilight" panose="020B0402040204020203" pitchFamily="34" charset="0"/>
              </a:rPr>
              <a:t>Benefit by learning from the experience of others.</a:t>
            </a:r>
          </a:p>
          <a:p>
            <a:pPr marL="914400" lvl="1" indent="-457200"/>
            <a:r>
              <a:rPr lang="en-US" b="0" dirty="0">
                <a:latin typeface="Nirmala UI Semilight" panose="020B0402040204020203" pitchFamily="34" charset="0"/>
                <a:cs typeface="Nirmala UI Semilight" panose="020B0402040204020203" pitchFamily="34" charset="0"/>
              </a:rPr>
              <a:t>You do not have to reinvent solutions for commonly recurring problems</a:t>
            </a:r>
          </a:p>
          <a:p>
            <a:pPr marL="457200" indent="-457200">
              <a:buFont typeface="Arial" panose="020B0604020202020204" pitchFamily="34" charset="0"/>
              <a:buChar char="•"/>
            </a:pPr>
            <a:r>
              <a:rPr lang="en-US" b="0" dirty="0">
                <a:latin typeface="Nirmala UI Semilight" panose="020B0402040204020203" pitchFamily="34" charset="0"/>
                <a:cs typeface="Nirmala UI Semilight" panose="020B0402040204020203" pitchFamily="34" charset="0"/>
              </a:rPr>
              <a:t>Establish Common Terminology </a:t>
            </a:r>
          </a:p>
          <a:p>
            <a:pPr marL="914400" lvl="1" indent="-457200"/>
            <a:r>
              <a:rPr lang="en-US" b="0" dirty="0">
                <a:latin typeface="Nirmala UI Semilight" panose="020B0402040204020203" pitchFamily="34" charset="0"/>
                <a:cs typeface="Nirmala UI Semilight" panose="020B0402040204020203" pitchFamily="34" charset="0"/>
              </a:rPr>
              <a:t>Communication and teamwork require a common base of vocabulary and a common viewpoint of the problem. </a:t>
            </a:r>
          </a:p>
          <a:p>
            <a:pPr marL="914400" lvl="1" indent="-457200"/>
            <a:r>
              <a:rPr lang="en-US" b="0" dirty="0">
                <a:latin typeface="Nirmala UI Semilight" panose="020B0402040204020203" pitchFamily="34" charset="0"/>
                <a:cs typeface="Nirmala UI Semilight" panose="020B0402040204020203" pitchFamily="34" charset="0"/>
              </a:rPr>
              <a:t>Design patterns provide a common point of reference during the analysis and design phase of a project. </a:t>
            </a:r>
          </a:p>
          <a:p>
            <a:pPr marL="457200" indent="-457200">
              <a:buFont typeface="Arial" panose="020B0604020202020204" pitchFamily="34" charset="0"/>
              <a:buChar char="•"/>
            </a:pPr>
            <a:r>
              <a:rPr lang="en-US" b="0" dirty="0">
                <a:latin typeface="Nirmala UI Semilight" panose="020B0402040204020203" pitchFamily="34" charset="0"/>
                <a:cs typeface="Nirmala UI Semilight" panose="020B0402040204020203" pitchFamily="34" charset="0"/>
              </a:rPr>
              <a:t>Higher Level perspective </a:t>
            </a:r>
          </a:p>
          <a:p>
            <a:pPr marL="914400" lvl="1" indent="-457200"/>
            <a:r>
              <a:rPr lang="en-US" b="0" dirty="0">
                <a:latin typeface="Nirmala UI Semilight" panose="020B0402040204020203" pitchFamily="34" charset="0"/>
                <a:cs typeface="Nirmala UI Semilight" panose="020B0402040204020203" pitchFamily="34" charset="0"/>
              </a:rPr>
              <a:t>Focus on the problem and on the process of design and object orientation. This frees you from the tyranny of dealing with the details too early.</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9624C5-FDF6-4954-B8C3-64918F306FAA}" type="slidenum">
              <a:rPr lang="en-US" smtClean="0"/>
              <a:t>3</a:t>
            </a:fld>
            <a:endParaRPr lang="en-US" dirty="0"/>
          </a:p>
        </p:txBody>
      </p:sp>
    </p:spTree>
    <p:extLst>
      <p:ext uri="{BB962C8B-B14F-4D97-AF65-F5344CB8AC3E}">
        <p14:creationId xmlns:p14="http://schemas.microsoft.com/office/powerpoint/2010/main" val="1816852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1588B3A-5DA1-4FDF-A5DF-2FB9CCD4F83F}"/>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609600" y="152718"/>
            <a:ext cx="10414571" cy="729784"/>
          </a:xfrm>
        </p:spPr>
        <p:txBody>
          <a:bodyPr/>
          <a:lstStyle/>
          <a:p>
            <a:r>
              <a:rPr lang="en-US" dirty="0">
                <a:latin typeface="Leelawadee UI Semilight" panose="020B0402040204020203" pitchFamily="34" charset="-34"/>
                <a:cs typeface="Leelawadee UI Semilight" panose="020B0402040204020203" pitchFamily="34" charset="-34"/>
              </a:rPr>
              <a:t>Object-oriented Design patterns  principles</a:t>
            </a:r>
          </a:p>
        </p:txBody>
      </p:sp>
      <p:sp>
        <p:nvSpPr>
          <p:cNvPr id="3" name="Content Placeholder 2"/>
          <p:cNvSpPr>
            <a:spLocks noGrp="1"/>
          </p:cNvSpPr>
          <p:nvPr>
            <p:ph idx="1"/>
          </p:nvPr>
        </p:nvSpPr>
        <p:spPr/>
        <p:txBody>
          <a:bodyPr>
            <a:noAutofit/>
          </a:bodyPr>
          <a:lstStyle/>
          <a:p>
            <a:pPr marL="457200" indent="-457200">
              <a:buFont typeface="Arial" panose="020B0604020202020204" pitchFamily="34" charset="0"/>
              <a:buChar char="•"/>
            </a:pPr>
            <a:r>
              <a:rPr lang="en-US" b="0" dirty="0">
                <a:latin typeface="Nirmala UI Semilight" panose="020B0402040204020203" pitchFamily="34" charset="0"/>
                <a:cs typeface="Nirmala UI Semilight" panose="020B0402040204020203" pitchFamily="34" charset="0"/>
              </a:rPr>
              <a:t>Design to interfaces</a:t>
            </a:r>
          </a:p>
          <a:p>
            <a:pPr marL="914400" lvl="1" indent="-457200"/>
            <a:r>
              <a:rPr lang="en-US" b="0" dirty="0">
                <a:latin typeface="Nirmala UI Semilight" panose="020B0402040204020203" pitchFamily="34" charset="0"/>
                <a:cs typeface="Nirmala UI Semilight" panose="020B0402040204020203" pitchFamily="34" charset="0"/>
              </a:rPr>
              <a:t>Write interface classes and then produce implementation classes</a:t>
            </a:r>
          </a:p>
          <a:p>
            <a:pPr marL="914400" lvl="1" indent="-457200"/>
            <a:r>
              <a:rPr lang="en-US" dirty="0">
                <a:latin typeface="Nirmala UI Semilight" panose="020B0402040204020203" pitchFamily="34" charset="0"/>
                <a:cs typeface="Nirmala UI Semilight" panose="020B0402040204020203" pitchFamily="34" charset="0"/>
              </a:rPr>
              <a:t>A</a:t>
            </a:r>
            <a:r>
              <a:rPr lang="en-US" b="0" dirty="0">
                <a:latin typeface="Nirmala UI Semilight" panose="020B0402040204020203" pitchFamily="34" charset="0"/>
                <a:cs typeface="Nirmala UI Semilight" panose="020B0402040204020203" pitchFamily="34" charset="0"/>
              </a:rPr>
              <a:t>bstract classes satisfy this requirement</a:t>
            </a:r>
          </a:p>
          <a:p>
            <a:pPr marL="457200" indent="-457200">
              <a:buFont typeface="Arial" panose="020B0604020202020204" pitchFamily="34" charset="0"/>
              <a:buChar char="•"/>
            </a:pPr>
            <a:r>
              <a:rPr lang="en-US" b="0" dirty="0">
                <a:latin typeface="Nirmala UI Semilight" panose="020B0402040204020203" pitchFamily="34" charset="0"/>
                <a:cs typeface="Nirmala UI Semilight" panose="020B0402040204020203" pitchFamily="34" charset="0"/>
              </a:rPr>
              <a:t>Encapsulate what varies</a:t>
            </a:r>
          </a:p>
          <a:p>
            <a:pPr marL="914400" lvl="1" indent="-457200"/>
            <a:r>
              <a:rPr lang="en-US" b="0" dirty="0">
                <a:latin typeface="Nirmala UI Semilight" panose="020B0402040204020203" pitchFamily="34" charset="0"/>
                <a:cs typeface="Nirmala UI Semilight" panose="020B0402040204020203" pitchFamily="34" charset="0"/>
              </a:rPr>
              <a:t>Separate code that stays the same to code that varies</a:t>
            </a:r>
          </a:p>
          <a:p>
            <a:pPr marL="457200" indent="-457200">
              <a:buFont typeface="Arial" panose="020B0604020202020204" pitchFamily="34" charset="0"/>
              <a:buChar char="•"/>
            </a:pPr>
            <a:r>
              <a:rPr lang="en-US" b="0" dirty="0">
                <a:latin typeface="Nirmala UI Semilight" panose="020B0402040204020203" pitchFamily="34" charset="0"/>
                <a:cs typeface="Nirmala UI Semilight" panose="020B0402040204020203" pitchFamily="34" charset="0"/>
              </a:rPr>
              <a:t>Types should be closed for modification but open for extension</a:t>
            </a:r>
          </a:p>
          <a:p>
            <a:pPr marL="457200" indent="-457200">
              <a:buFont typeface="Arial" panose="020B0604020202020204" pitchFamily="34" charset="0"/>
              <a:buChar char="•"/>
            </a:pPr>
            <a:r>
              <a:rPr lang="en-US" b="0" dirty="0">
                <a:latin typeface="Nirmala UI Semilight" panose="020B0402040204020203" pitchFamily="34" charset="0"/>
                <a:cs typeface="Nirmala UI Semilight" panose="020B0402040204020203" pitchFamily="34" charset="0"/>
              </a:rPr>
              <a:t> Maximize re-use</a:t>
            </a:r>
          </a:p>
          <a:p>
            <a:pPr marL="914400" lvl="1" indent="-457200"/>
            <a:r>
              <a:rPr lang="en-US" b="0" dirty="0">
                <a:latin typeface="Nirmala UI Semilight" panose="020B0402040204020203" pitchFamily="34" charset="0"/>
                <a:cs typeface="Nirmala UI Semilight" panose="020B0402040204020203" pitchFamily="34" charset="0"/>
              </a:rPr>
              <a:t>Designing code with change in mind can lead to quicker releases and fewer bugs</a:t>
            </a:r>
          </a:p>
          <a:p>
            <a:pPr marL="457200" indent="-457200">
              <a:buFont typeface="Arial" panose="020B0604020202020204" pitchFamily="34" charset="0"/>
              <a:buChar char="•"/>
            </a:pPr>
            <a:endParaRPr lang="en-US" b="0" dirty="0">
              <a:latin typeface="Nirmala UI Semilight" panose="020B0402040204020203" pitchFamily="34" charset="0"/>
              <a:cs typeface="Nirmala UI Semilight" panose="020B0402040204020203" pitchFamily="34" charset="0"/>
            </a:endParaRPr>
          </a:p>
          <a:p>
            <a:pPr marL="457200" indent="-457200">
              <a:buFont typeface="Arial" panose="020B0604020202020204" pitchFamily="34" charset="0"/>
              <a:buChar char="•"/>
            </a:pPr>
            <a:endParaRPr lang="en-US" b="0" dirty="0">
              <a:latin typeface="Nirmala UI Semilight" panose="020B0402040204020203" pitchFamily="34" charset="0"/>
              <a:cs typeface="Nirmala UI Semilight" panose="020B0402040204020203" pitchFamily="34" charset="0"/>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9624C5-FDF6-4954-B8C3-64918F306FAA}" type="slidenum">
              <a:rPr lang="en-US" smtClean="0"/>
              <a:t>4</a:t>
            </a:fld>
            <a:endParaRPr lang="en-US" dirty="0"/>
          </a:p>
        </p:txBody>
      </p:sp>
    </p:spTree>
    <p:extLst>
      <p:ext uri="{BB962C8B-B14F-4D97-AF65-F5344CB8AC3E}">
        <p14:creationId xmlns:p14="http://schemas.microsoft.com/office/powerpoint/2010/main" val="3928254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1588B3A-5DA1-4FDF-A5DF-2FB9CCD4F83F}"/>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609600" y="152718"/>
            <a:ext cx="10414571" cy="729784"/>
          </a:xfrm>
        </p:spPr>
        <p:txBody>
          <a:bodyPr/>
          <a:lstStyle/>
          <a:p>
            <a:r>
              <a:rPr lang="en-US" dirty="0">
                <a:latin typeface="Leelawadee UI Semilight" panose="020B0402040204020203" pitchFamily="34" charset="-34"/>
                <a:cs typeface="Leelawadee UI Semilight" panose="020B0402040204020203" pitchFamily="34" charset="-34"/>
              </a:rPr>
              <a:t>Inheritance vs composition</a:t>
            </a:r>
          </a:p>
        </p:txBody>
      </p:sp>
      <p:sp>
        <p:nvSpPr>
          <p:cNvPr id="3" name="Content Placeholder 2"/>
          <p:cNvSpPr>
            <a:spLocks noGrp="1"/>
          </p:cNvSpPr>
          <p:nvPr>
            <p:ph idx="1"/>
          </p:nvPr>
        </p:nvSpPr>
        <p:spPr/>
        <p:txBody>
          <a:bodyPr>
            <a:noAutofit/>
          </a:bodyPr>
          <a:lstStyle/>
          <a:p>
            <a:pPr marL="457200" indent="-457200">
              <a:buFont typeface="Arial" panose="020B0604020202020204" pitchFamily="34" charset="0"/>
              <a:buChar char="•"/>
            </a:pPr>
            <a:r>
              <a:rPr lang="en-US" b="0" dirty="0">
                <a:latin typeface="Nirmala UI Semilight" panose="020B0402040204020203" pitchFamily="34" charset="0"/>
                <a:cs typeface="Nirmala UI Semilight" panose="020B0402040204020203" pitchFamily="34" charset="0"/>
              </a:rPr>
              <a:t>Inheritance  was seen as a powerful tool in early days of OO</a:t>
            </a:r>
          </a:p>
          <a:p>
            <a:pPr marL="457200" indent="-457200">
              <a:buFont typeface="Arial" panose="020B0604020202020204" pitchFamily="34" charset="0"/>
              <a:buChar char="•"/>
            </a:pPr>
            <a:r>
              <a:rPr lang="en-US" b="0" dirty="0">
                <a:latin typeface="Nirmala UI Semilight" panose="020B0402040204020203" pitchFamily="34" charset="0"/>
                <a:cs typeface="Nirmala UI Semilight" panose="020B0402040204020203" pitchFamily="34" charset="0"/>
              </a:rPr>
              <a:t>Over time it has been found to be far less useful, systems built using large inheritance hierarchies have proven to be fragile. </a:t>
            </a:r>
          </a:p>
          <a:p>
            <a:pPr marL="457200" indent="-457200">
              <a:buFont typeface="Arial" panose="020B0604020202020204" pitchFamily="34" charset="0"/>
              <a:buChar char="•"/>
            </a:pPr>
            <a:r>
              <a:rPr lang="en-US" b="0" dirty="0">
                <a:latin typeface="Nirmala UI Semilight" panose="020B0402040204020203" pitchFamily="34" charset="0"/>
                <a:cs typeface="Nirmala UI Semilight" panose="020B0402040204020203" pitchFamily="34" charset="0"/>
              </a:rPr>
              <a:t> A single change in a common base class can have far reaching effects.</a:t>
            </a:r>
          </a:p>
          <a:p>
            <a:pPr marL="457200" indent="-457200">
              <a:buFont typeface="Arial" panose="020B0604020202020204" pitchFamily="34" charset="0"/>
              <a:buChar char="•"/>
            </a:pPr>
            <a:r>
              <a:rPr lang="en-US" b="0" dirty="0">
                <a:latin typeface="Nirmala UI Semilight" panose="020B0402040204020203" pitchFamily="34" charset="0"/>
                <a:cs typeface="Nirmala UI Semilight" panose="020B0402040204020203" pitchFamily="34" charset="0"/>
              </a:rPr>
              <a:t>Composition can deliver many of the benefits of inheritance such as code re-use. </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9624C5-FDF6-4954-B8C3-64918F306FAA}" type="slidenum">
              <a:rPr lang="en-US" smtClean="0"/>
              <a:t>5</a:t>
            </a:fld>
            <a:endParaRPr lang="en-US" dirty="0"/>
          </a:p>
        </p:txBody>
      </p:sp>
    </p:spTree>
    <p:extLst>
      <p:ext uri="{BB962C8B-B14F-4D97-AF65-F5344CB8AC3E}">
        <p14:creationId xmlns:p14="http://schemas.microsoft.com/office/powerpoint/2010/main" val="2077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normAutofit/>
          </a:bodyPr>
          <a:lstStyle/>
          <a:p>
            <a:r>
              <a:rPr lang="en-GB" dirty="0">
                <a:latin typeface="Leelawadee UI Semilight" panose="020B0402040204020203" pitchFamily="34" charset="-34"/>
                <a:cs typeface="Leelawadee UI Semilight" panose="020B0402040204020203" pitchFamily="34" charset="-34"/>
              </a:rPr>
              <a:t>Class Diagrams, Relationships</a:t>
            </a:r>
          </a:p>
        </p:txBody>
      </p:sp>
      <p:sp>
        <p:nvSpPr>
          <p:cNvPr id="44034" name="Date Placeholder 3"/>
          <p:cNvSpPr>
            <a:spLocks noGrp="1"/>
          </p:cNvSpPr>
          <p:nvPr>
            <p:ph type="dt" sz="quarter" idx="4294967295"/>
          </p:nvPr>
        </p:nvSpPr>
        <p:spPr>
          <a:xfrm>
            <a:off x="1524001" y="6727826"/>
            <a:ext cx="1800225" cy="265113"/>
          </a:xfrm>
          <a:prstGeom prst="rect">
            <a:avLst/>
          </a:prstGeom>
          <a:noFill/>
        </p:spPr>
        <p:txBody>
          <a:bodyPr/>
          <a:lstStyle/>
          <a:p>
            <a:r>
              <a:rPr lang="en-US"/>
              <a:t> </a:t>
            </a:r>
          </a:p>
        </p:txBody>
      </p:sp>
      <p:sp>
        <p:nvSpPr>
          <p:cNvPr id="44035" name="TextBox 6"/>
          <p:cNvSpPr txBox="1">
            <a:spLocks noChangeArrowheads="1"/>
          </p:cNvSpPr>
          <p:nvPr/>
        </p:nvSpPr>
        <p:spPr bwMode="auto">
          <a:xfrm>
            <a:off x="1524001" y="1171306"/>
            <a:ext cx="2984938" cy="646331"/>
          </a:xfrm>
          <a:prstGeom prst="rect">
            <a:avLst/>
          </a:prstGeom>
          <a:noFill/>
          <a:ln w="9525">
            <a:noFill/>
            <a:miter lim="800000"/>
            <a:headEnd/>
            <a:tailEnd/>
          </a:ln>
        </p:spPr>
        <p:txBody>
          <a:bodyPr wrap="square">
            <a:spAutoFit/>
          </a:bodyPr>
          <a:lstStyle/>
          <a:p>
            <a:r>
              <a:rPr lang="en-GB" dirty="0"/>
              <a:t>Inheritance: Is-kind-of</a:t>
            </a:r>
          </a:p>
          <a:p>
            <a:r>
              <a:rPr lang="en-GB" dirty="0"/>
              <a:t>Interface:     Can Do</a:t>
            </a:r>
          </a:p>
        </p:txBody>
      </p:sp>
      <p:sp>
        <p:nvSpPr>
          <p:cNvPr id="44036" name="TextBox 8"/>
          <p:cNvSpPr txBox="1">
            <a:spLocks noChangeArrowheads="1"/>
          </p:cNvSpPr>
          <p:nvPr/>
        </p:nvSpPr>
        <p:spPr bwMode="auto">
          <a:xfrm>
            <a:off x="1524001" y="3875037"/>
            <a:ext cx="4275083" cy="2031325"/>
          </a:xfrm>
          <a:prstGeom prst="rect">
            <a:avLst/>
          </a:prstGeom>
          <a:noFill/>
          <a:ln w="9525">
            <a:noFill/>
            <a:miter lim="800000"/>
            <a:headEnd/>
            <a:tailEnd/>
          </a:ln>
        </p:spPr>
        <p:txBody>
          <a:bodyPr wrap="square">
            <a:spAutoFit/>
          </a:bodyPr>
          <a:lstStyle/>
          <a:p>
            <a:r>
              <a:rPr lang="en-GB" dirty="0"/>
              <a:t>Association: </a:t>
            </a:r>
            <a:r>
              <a:rPr lang="en-GB" sz="1800" dirty="0">
                <a:latin typeface="Times New Roman" pitchFamily="18" charset="0"/>
              </a:rPr>
              <a:t>one object holds a reference to another</a:t>
            </a:r>
            <a:endParaRPr lang="en-GB" dirty="0"/>
          </a:p>
          <a:p>
            <a:endParaRPr lang="en-GB" dirty="0"/>
          </a:p>
          <a:p>
            <a:endParaRPr lang="en-GB" dirty="0"/>
          </a:p>
          <a:p>
            <a:r>
              <a:rPr lang="en-GB" dirty="0"/>
              <a:t>Composition: </a:t>
            </a:r>
            <a:r>
              <a:rPr lang="en-GB" sz="1800" dirty="0">
                <a:latin typeface="Times New Roman" pitchFamily="18" charset="0"/>
              </a:rPr>
              <a:t>the item being reference is actually residing in the parent object</a:t>
            </a:r>
            <a:endParaRPr lang="en-GB" dirty="0"/>
          </a:p>
          <a:p>
            <a:endParaRPr lang="en-GB" dirty="0"/>
          </a:p>
        </p:txBody>
      </p:sp>
      <p:pic>
        <p:nvPicPr>
          <p:cNvPr id="44037" name="Picture 11" descr="ClassDiagramKey.png"/>
          <p:cNvPicPr>
            <a:picLocks noChangeAspect="1"/>
          </p:cNvPicPr>
          <p:nvPr/>
        </p:nvPicPr>
        <p:blipFill>
          <a:blip r:embed="rId3"/>
          <a:srcRect l="8353" t="2475" r="20946" b="53168"/>
          <a:stretch>
            <a:fillRect/>
          </a:stretch>
        </p:blipFill>
        <p:spPr bwMode="auto">
          <a:xfrm>
            <a:off x="4648200" y="1066800"/>
            <a:ext cx="5562600" cy="2133600"/>
          </a:xfrm>
          <a:prstGeom prst="rect">
            <a:avLst/>
          </a:prstGeom>
          <a:noFill/>
          <a:ln w="9525">
            <a:noFill/>
            <a:miter lim="800000"/>
            <a:headEnd/>
            <a:tailEnd/>
          </a:ln>
        </p:spPr>
      </p:pic>
      <p:pic>
        <p:nvPicPr>
          <p:cNvPr id="44038" name="Picture 7" descr="ClassDiagram1.png"/>
          <p:cNvPicPr>
            <a:picLocks noChangeAspect="1"/>
          </p:cNvPicPr>
          <p:nvPr/>
        </p:nvPicPr>
        <p:blipFill>
          <a:blip r:embed="rId4"/>
          <a:srcRect l="26755" t="48416" r="29662" b="8812"/>
          <a:stretch>
            <a:fillRect/>
          </a:stretch>
        </p:blipFill>
        <p:spPr bwMode="auto">
          <a:xfrm>
            <a:off x="6172200" y="3733800"/>
            <a:ext cx="3429000" cy="2057400"/>
          </a:xfrm>
          <a:prstGeom prst="rect">
            <a:avLst/>
          </a:prstGeom>
          <a:noFill/>
          <a:ln w="9525">
            <a:noFill/>
            <a:miter lim="800000"/>
            <a:headEnd/>
            <a:tailEnd/>
          </a:ln>
        </p:spPr>
      </p:pic>
    </p:spTree>
    <p:extLst>
      <p:ext uri="{BB962C8B-B14F-4D97-AF65-F5344CB8AC3E}">
        <p14:creationId xmlns:p14="http://schemas.microsoft.com/office/powerpoint/2010/main" val="2988777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1272A4F1-B5EC-4E62-A9D0-26DD84CD1794}"/>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latin typeface="Leelawadee UI Semilight" panose="020B0402040204020203" pitchFamily="34" charset="-34"/>
                <a:cs typeface="Leelawadee UI Semilight" panose="020B0402040204020203" pitchFamily="34" charset="-34"/>
              </a:rPr>
              <a:t>Singleton pattern</a:t>
            </a:r>
          </a:p>
        </p:txBody>
      </p:sp>
      <p:sp>
        <p:nvSpPr>
          <p:cNvPr id="3" name="Content Placeholder 2"/>
          <p:cNvSpPr>
            <a:spLocks noGrp="1"/>
          </p:cNvSpPr>
          <p:nvPr>
            <p:ph idx="1"/>
          </p:nvPr>
        </p:nvSpPr>
        <p:spPr/>
        <p:txBody>
          <a:bodyPr>
            <a:noAutofit/>
          </a:bodyPr>
          <a:lstStyle/>
          <a:p>
            <a:r>
              <a:rPr lang="en-US" b="0" dirty="0">
                <a:latin typeface="Nirmala UI Semilight" panose="020B0402040204020203" pitchFamily="34" charset="0"/>
                <a:cs typeface="Nirmala UI Semilight" panose="020B0402040204020203" pitchFamily="34" charset="0"/>
              </a:rPr>
              <a:t>Objects that have a  single instance. </a:t>
            </a:r>
          </a:p>
          <a:p>
            <a:pPr marL="457200" indent="-457200">
              <a:buFont typeface="Arial" panose="020B0604020202020204" pitchFamily="34" charset="0"/>
              <a:buChar char="•"/>
            </a:pPr>
            <a:r>
              <a:rPr lang="en-US" b="0" dirty="0">
                <a:latin typeface="Nirmala UI Semilight" panose="020B0402040204020203" pitchFamily="34" charset="0"/>
                <a:cs typeface="Nirmala UI Semilight" panose="020B0402040204020203" pitchFamily="34" charset="0"/>
              </a:rPr>
              <a:t>lobal point of access to the object </a:t>
            </a:r>
          </a:p>
          <a:p>
            <a:pPr marL="457200" indent="-457200">
              <a:buFont typeface="Arial" panose="020B0604020202020204" pitchFamily="34" charset="0"/>
              <a:buChar char="•"/>
            </a:pPr>
            <a:r>
              <a:rPr lang="en-US" b="0" dirty="0">
                <a:latin typeface="Nirmala UI Semilight" panose="020B0402040204020203" pitchFamily="34" charset="0"/>
                <a:cs typeface="Nirmala UI Semilight" panose="020B0402040204020203" pitchFamily="34" charset="0"/>
              </a:rPr>
              <a:t>Lazy initialization</a:t>
            </a:r>
          </a:p>
          <a:p>
            <a:pPr marL="457200" indent="-457200">
              <a:buFont typeface="Arial" panose="020B0604020202020204" pitchFamily="34" charset="0"/>
              <a:buChar char="•"/>
            </a:pPr>
            <a:r>
              <a:rPr lang="en-US" b="0" dirty="0">
                <a:latin typeface="Nirmala UI Semilight" panose="020B0402040204020203" pitchFamily="34" charset="0"/>
                <a:cs typeface="Nirmala UI Semilight" panose="020B0402040204020203" pitchFamily="34" charset="0"/>
              </a:rPr>
              <a:t>Thread safe</a:t>
            </a:r>
          </a:p>
          <a:p>
            <a:pPr marL="457200" indent="-457200">
              <a:buFont typeface="Arial" panose="020B0604020202020204" pitchFamily="34" charset="0"/>
              <a:buChar char="•"/>
            </a:pPr>
            <a:endParaRPr lang="en-US" b="0" dirty="0">
              <a:latin typeface="Nirmala UI Semilight" panose="020B0402040204020203" pitchFamily="34" charset="0"/>
              <a:cs typeface="Nirmala UI Semilight" panose="020B0402040204020203" pitchFamily="34" charset="0"/>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9624C5-FDF6-4954-B8C3-64918F306FAA}" type="slidenum">
              <a:rPr lang="en-US" smtClean="0"/>
              <a:t>7</a:t>
            </a:fld>
            <a:endParaRPr lang="en-US" dirty="0"/>
          </a:p>
        </p:txBody>
      </p:sp>
      <p:pic>
        <p:nvPicPr>
          <p:cNvPr id="2" name="Picture 4" descr="SingletonPattern.png">
            <a:extLst>
              <a:ext uri="{FF2B5EF4-FFF2-40B4-BE49-F238E27FC236}">
                <a16:creationId xmlns:a16="http://schemas.microsoft.com/office/drawing/2014/main" id="{F4CA3C7C-3A43-D1DD-BBE4-C52543651F21}"/>
              </a:ext>
            </a:extLst>
          </p:cNvPr>
          <p:cNvPicPr>
            <a:picLocks noChangeAspect="1"/>
          </p:cNvPicPr>
          <p:nvPr/>
        </p:nvPicPr>
        <p:blipFill>
          <a:blip r:embed="rId3"/>
          <a:srcRect l="26813" t="26961" r="10580" b="21201"/>
          <a:stretch>
            <a:fillRect/>
          </a:stretch>
        </p:blipFill>
        <p:spPr bwMode="auto">
          <a:xfrm>
            <a:off x="7109350" y="882502"/>
            <a:ext cx="3429000" cy="2057400"/>
          </a:xfrm>
          <a:prstGeom prst="rect">
            <a:avLst/>
          </a:prstGeom>
          <a:noFill/>
          <a:ln w="9525">
            <a:noFill/>
            <a:miter lim="800000"/>
            <a:headEnd/>
            <a:tailEnd/>
          </a:ln>
        </p:spPr>
      </p:pic>
    </p:spTree>
    <p:extLst>
      <p:ext uri="{BB962C8B-B14F-4D97-AF65-F5344CB8AC3E}">
        <p14:creationId xmlns:p14="http://schemas.microsoft.com/office/powerpoint/2010/main" val="3513604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78DE2D0-5F9D-4970-9A33-FD9401D1E74C}"/>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latin typeface="Leelawadee UI Semilight" panose="020B0402040204020203" pitchFamily="34" charset="-34"/>
                <a:cs typeface="Leelawadee UI Semilight" panose="020B0402040204020203" pitchFamily="34" charset="-34"/>
              </a:rPr>
              <a:t>Template method pattern</a:t>
            </a:r>
          </a:p>
        </p:txBody>
      </p:sp>
      <p:sp>
        <p:nvSpPr>
          <p:cNvPr id="3" name="Content Placeholder 2"/>
          <p:cNvSpPr>
            <a:spLocks noGrp="1"/>
          </p:cNvSpPr>
          <p:nvPr>
            <p:ph idx="1"/>
          </p:nvPr>
        </p:nvSpPr>
        <p:spPr>
          <a:xfrm>
            <a:off x="609600" y="1202190"/>
            <a:ext cx="5486400" cy="5052276"/>
          </a:xfrm>
        </p:spPr>
        <p:txBody>
          <a:bodyPr>
            <a:noAutofit/>
          </a:bodyPr>
          <a:lstStyle/>
          <a:p>
            <a:pPr marL="457200" indent="-457200">
              <a:buFont typeface="Arial" panose="020B0604020202020204" pitchFamily="34" charset="0"/>
              <a:buChar char="•"/>
            </a:pPr>
            <a:r>
              <a:rPr lang="en-US" sz="2800" b="0" dirty="0">
                <a:latin typeface="Nirmala UI Semilight" panose="020B0402040204020203" pitchFamily="34" charset="0"/>
                <a:cs typeface="Nirmala UI Semilight" panose="020B0402040204020203" pitchFamily="34" charset="0"/>
              </a:rPr>
              <a:t>Template method defines the skeleton of an algorithm in an operation, deferring some steps to subclasses.</a:t>
            </a:r>
          </a:p>
          <a:p>
            <a:pPr marL="457200" indent="-457200">
              <a:buFont typeface="Arial" panose="020B0604020202020204" pitchFamily="34" charset="0"/>
              <a:buChar char="•"/>
            </a:pPr>
            <a:r>
              <a:rPr lang="en-US" sz="2800" b="0" dirty="0">
                <a:latin typeface="Nirmala UI Semilight" panose="020B0402040204020203" pitchFamily="34" charset="0"/>
                <a:cs typeface="Nirmala UI Semilight" panose="020B0402040204020203" pitchFamily="34" charset="0"/>
              </a:rPr>
              <a:t>It lets subclasses redefine certain steps of an algorithm without changing the algorithm's structure. </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9624C5-FDF6-4954-B8C3-64918F306FAA}" type="slidenum">
              <a:rPr lang="en-US" smtClean="0"/>
              <a:t>8</a:t>
            </a:fld>
            <a:endParaRPr lang="en-US" dirty="0"/>
          </a:p>
        </p:txBody>
      </p:sp>
      <p:pic>
        <p:nvPicPr>
          <p:cNvPr id="7" name="Picture 12" descr="TemplatePattern.png">
            <a:extLst>
              <a:ext uri="{FF2B5EF4-FFF2-40B4-BE49-F238E27FC236}">
                <a16:creationId xmlns:a16="http://schemas.microsoft.com/office/drawing/2014/main" id="{C9B3413C-FE30-190F-77D5-5BC011766811}"/>
              </a:ext>
            </a:extLst>
          </p:cNvPr>
          <p:cNvPicPr>
            <a:picLocks noChangeAspect="1"/>
          </p:cNvPicPr>
          <p:nvPr/>
        </p:nvPicPr>
        <p:blipFill>
          <a:blip r:embed="rId3"/>
          <a:srcRect l="23187" t="17023" r="21159" b="6030"/>
          <a:stretch>
            <a:fillRect/>
          </a:stretch>
        </p:blipFill>
        <p:spPr bwMode="auto">
          <a:xfrm>
            <a:off x="7195535" y="1035219"/>
            <a:ext cx="1828800" cy="4800600"/>
          </a:xfrm>
          <a:prstGeom prst="rect">
            <a:avLst/>
          </a:prstGeom>
          <a:noFill/>
          <a:ln w="9525">
            <a:noFill/>
            <a:miter lim="800000"/>
            <a:headEnd/>
            <a:tailEnd/>
          </a:ln>
        </p:spPr>
      </p:pic>
    </p:spTree>
    <p:extLst>
      <p:ext uri="{BB962C8B-B14F-4D97-AF65-F5344CB8AC3E}">
        <p14:creationId xmlns:p14="http://schemas.microsoft.com/office/powerpoint/2010/main" val="2531078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78DE2D0-5F9D-4970-9A33-FD9401D1E74C}"/>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latin typeface="Leelawadee UI Semilight" panose="020B0402040204020203" pitchFamily="34" charset="-34"/>
                <a:cs typeface="Leelawadee UI Semilight" panose="020B0402040204020203" pitchFamily="34" charset="-34"/>
              </a:rPr>
              <a:t>strategy pattern</a:t>
            </a:r>
          </a:p>
        </p:txBody>
      </p:sp>
      <p:sp>
        <p:nvSpPr>
          <p:cNvPr id="3" name="Content Placeholder 2"/>
          <p:cNvSpPr>
            <a:spLocks noGrp="1"/>
          </p:cNvSpPr>
          <p:nvPr>
            <p:ph idx="1"/>
          </p:nvPr>
        </p:nvSpPr>
        <p:spPr>
          <a:xfrm>
            <a:off x="609600" y="1202190"/>
            <a:ext cx="5486400" cy="5052276"/>
          </a:xfrm>
        </p:spPr>
        <p:txBody>
          <a:bodyPr>
            <a:noAutofit/>
          </a:bodyPr>
          <a:lstStyle/>
          <a:p>
            <a:pPr marL="457200" indent="-457200">
              <a:buFont typeface="Arial" panose="020B0604020202020204" pitchFamily="34" charset="0"/>
              <a:buChar char="•"/>
            </a:pPr>
            <a:r>
              <a:rPr lang="en-US" sz="2800" b="0" dirty="0">
                <a:latin typeface="Nirmala UI Semilight" panose="020B0402040204020203" pitchFamily="34" charset="0"/>
                <a:cs typeface="Nirmala UI Semilight" panose="020B0402040204020203" pitchFamily="34" charset="0"/>
              </a:rPr>
              <a:t>Template method used abstract methods and inheritance to call different behavior</a:t>
            </a:r>
          </a:p>
          <a:p>
            <a:pPr marL="457200" indent="-457200">
              <a:buFont typeface="Arial" panose="020B0604020202020204" pitchFamily="34" charset="0"/>
              <a:buChar char="•"/>
            </a:pPr>
            <a:r>
              <a:rPr lang="en-US" sz="2800" b="0" dirty="0">
                <a:latin typeface="Nirmala UI Semilight" panose="020B0402040204020203" pitchFamily="34" charset="0"/>
                <a:cs typeface="Nirmala UI Semilight" panose="020B0402040204020203" pitchFamily="34" charset="0"/>
              </a:rPr>
              <a:t>Alternatively supply implementation behavior at run time using composition</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9624C5-FDF6-4954-B8C3-64918F306FAA}" type="slidenum">
              <a:rPr lang="en-US" smtClean="0"/>
              <a:t>9</a:t>
            </a:fld>
            <a:endParaRPr lang="en-US" dirty="0"/>
          </a:p>
        </p:txBody>
      </p:sp>
      <p:pic>
        <p:nvPicPr>
          <p:cNvPr id="7" name="Picture 5" descr="GenericStrategyPattern.png">
            <a:extLst>
              <a:ext uri="{FF2B5EF4-FFF2-40B4-BE49-F238E27FC236}">
                <a16:creationId xmlns:a16="http://schemas.microsoft.com/office/drawing/2014/main" id="{2775293B-E978-B70D-7B0D-B1854CC7C36E}"/>
              </a:ext>
            </a:extLst>
          </p:cNvPr>
          <p:cNvPicPr>
            <a:picLocks noChangeAspect="1"/>
          </p:cNvPicPr>
          <p:nvPr/>
        </p:nvPicPr>
        <p:blipFill>
          <a:blip r:embed="rId3"/>
          <a:srcRect l="27428" t="23035" r="2144" b="8652"/>
          <a:stretch>
            <a:fillRect/>
          </a:stretch>
        </p:blipFill>
        <p:spPr bwMode="auto">
          <a:xfrm>
            <a:off x="6148285" y="1864129"/>
            <a:ext cx="5558261" cy="2707871"/>
          </a:xfrm>
          <a:prstGeom prst="rect">
            <a:avLst/>
          </a:prstGeom>
          <a:noFill/>
          <a:ln w="9525">
            <a:noFill/>
            <a:miter lim="800000"/>
            <a:headEnd/>
            <a:tailEnd/>
          </a:ln>
        </p:spPr>
      </p:pic>
    </p:spTree>
    <p:extLst>
      <p:ext uri="{BB962C8B-B14F-4D97-AF65-F5344CB8AC3E}">
        <p14:creationId xmlns:p14="http://schemas.microsoft.com/office/powerpoint/2010/main" val="32946980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39686</TotalTime>
  <Words>1049</Words>
  <Application>Microsoft Office PowerPoint</Application>
  <PresentationFormat>Widescreen</PresentationFormat>
  <Paragraphs>124</Paragraphs>
  <Slides>15</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Arial Black</vt:lpstr>
      <vt:lpstr>Arial Black (Headings)</vt:lpstr>
      <vt:lpstr>Calibri</vt:lpstr>
      <vt:lpstr>Courier New</vt:lpstr>
      <vt:lpstr>Gadugi</vt:lpstr>
      <vt:lpstr>Leelawadee UI Semilight</vt:lpstr>
      <vt:lpstr>Nirmala UI Semilight</vt:lpstr>
      <vt:lpstr>Times New Roman</vt:lpstr>
      <vt:lpstr>Essential</vt:lpstr>
      <vt:lpstr>PowerPoint Presentation</vt:lpstr>
      <vt:lpstr>What is a pattern?</vt:lpstr>
      <vt:lpstr>Benefits of Design patterns</vt:lpstr>
      <vt:lpstr>Object-oriented Design patterns  principles</vt:lpstr>
      <vt:lpstr>Inheritance vs composition</vt:lpstr>
      <vt:lpstr>Class Diagrams, Relationships</vt:lpstr>
      <vt:lpstr>Singleton pattern</vt:lpstr>
      <vt:lpstr>Template method pattern</vt:lpstr>
      <vt:lpstr>strategy pattern</vt:lpstr>
      <vt:lpstr>State machine</vt:lpstr>
      <vt:lpstr>State pattern</vt:lpstr>
      <vt:lpstr>builder pattern</vt:lpstr>
      <vt:lpstr>observer pattern</vt:lpstr>
      <vt:lpstr>Factory method pattern</vt:lpstr>
      <vt:lpstr>Other useful patterns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Andrew.scoppa@atmosera.com</dc:creator>
  <cp:lastModifiedBy>Andrew Scoppa</cp:lastModifiedBy>
  <cp:revision>1952</cp:revision>
  <dcterms:created xsi:type="dcterms:W3CDTF">2016-09-10T10:34:19Z</dcterms:created>
  <dcterms:modified xsi:type="dcterms:W3CDTF">2023-07-21T15:13:08Z</dcterms:modified>
</cp:coreProperties>
</file>