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5"/>
  </p:notesMasterIdLst>
  <p:handoutMasterIdLst>
    <p:handoutMasterId r:id="rId16"/>
  </p:handoutMasterIdLst>
  <p:sldIdLst>
    <p:sldId id="1018" r:id="rId2"/>
    <p:sldId id="1005" r:id="rId3"/>
    <p:sldId id="1006" r:id="rId4"/>
    <p:sldId id="1007" r:id="rId5"/>
    <p:sldId id="1008" r:id="rId6"/>
    <p:sldId id="1009" r:id="rId7"/>
    <p:sldId id="1012" r:id="rId8"/>
    <p:sldId id="1015" r:id="rId9"/>
    <p:sldId id="1023" r:id="rId10"/>
    <p:sldId id="1025" r:id="rId11"/>
    <p:sldId id="1028" r:id="rId12"/>
    <p:sldId id="1029" r:id="rId13"/>
    <p:sldId id="103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is Dell" initials="DD" lastIdx="20" clrIdx="0">
    <p:extLst>
      <p:ext uri="{19B8F6BF-5375-455C-9EA6-DF929625EA0E}">
        <p15:presenceInfo xmlns:p15="http://schemas.microsoft.com/office/powerpoint/2012/main" userId="Donis 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806"/>
    <a:srgbClr val="FFFFFF"/>
    <a:srgbClr val="9DA6FD"/>
    <a:srgbClr val="BBC5DF"/>
    <a:srgbClr val="D2D9EA"/>
    <a:srgbClr val="03BEF1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5741" autoAdjust="0"/>
  </p:normalViewPr>
  <p:slideViewPr>
    <p:cSldViewPr snapToGrid="0">
      <p:cViewPr varScale="1">
        <p:scale>
          <a:sx n="90" d="100"/>
          <a:sy n="90" d="100"/>
        </p:scale>
        <p:origin x="11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10" d="100"/>
          <a:sy n="110" d="100"/>
        </p:scale>
        <p:origin x="1300" y="-17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02324-D059-4239-BDE2-718484C5CD7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2100C-5FC6-4E55-A73F-BA402BFD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90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B594A-5125-48A0-B9FD-E17B6C1AB51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03921-7077-42B0-8C81-48C0A93EA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83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11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10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01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1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9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42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91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30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28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97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29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103632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9144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C24-AF5B-488C-A602-705602CCBDB3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9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9A64-A99F-4331-AC0A-7C56B308AFAA}" type="datetime1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1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11FB-A022-4210-8EDF-E11E3743F219}" type="datetime1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0"/>
            <a:ext cx="6815667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50C2-0CB0-4969-9B4A-FDA9C66F3E37}" type="datetime1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805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06680"/>
            <a:ext cx="12001169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715000"/>
            <a:ext cx="108712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5B72-C913-4109-AEB3-93B6A33E14B8}" type="datetime1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953000"/>
            <a:ext cx="108712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05489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E2D-6751-48C9-88AA-11E873B0FCA5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07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0C48-C4C4-4794-8C4C-033AFE0F5E07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02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CCB2-F9F5-4AB9-BAD7-AA16C99518C5}" type="datetime1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0" y="0"/>
            <a:ext cx="2648049" cy="17452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9846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50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681" y="87414"/>
            <a:ext cx="7762858" cy="940441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rgbClr val="33CC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1713655"/>
            <a:ext cx="4480560" cy="4458545"/>
          </a:xfr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85000"/>
                  </a:schemeClr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1713655"/>
            <a:ext cx="4480560" cy="4458545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78440" y="6385465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8013405" cy="72978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73889"/>
            <a:ext cx="10160000" cy="50522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302" y="6574155"/>
            <a:ext cx="4572000" cy="28384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22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04828" y="152718"/>
            <a:ext cx="6427971" cy="81484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94027" y="1300130"/>
            <a:ext cx="4514978" cy="47226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09599" y="331458"/>
            <a:ext cx="1049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LAB:</a:t>
            </a:r>
            <a:endParaRPr lang="en-US" b="1" dirty="0">
              <a:solidFill>
                <a:srgbClr val="C00000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6822558" y="6492876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CA" sz="1050" b="1" dirty="0"/>
              <a:t>Practice makes perfect.</a:t>
            </a:r>
            <a:endParaRPr lang="en-US" sz="1050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2006470" y="1300130"/>
            <a:ext cx="185530" cy="5557870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l="38542" t="36852" r="56354" b="53518"/>
          <a:stretch/>
        </p:blipFill>
        <p:spPr>
          <a:xfrm>
            <a:off x="774843" y="5050793"/>
            <a:ext cx="788399" cy="8366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3" r="22687"/>
          <a:stretch/>
        </p:blipFill>
        <p:spPr>
          <a:xfrm>
            <a:off x="2172782" y="1300130"/>
            <a:ext cx="4012234" cy="472262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3496" y="5887647"/>
            <a:ext cx="1168536" cy="249539"/>
          </a:xfrm>
        </p:spPr>
        <p:txBody>
          <a:bodyPr>
            <a:noAutofit/>
          </a:bodyPr>
          <a:lstStyle>
            <a:lvl1pPr>
              <a:defRPr sz="1400">
                <a:solidFill>
                  <a:srgbClr val="FF0000"/>
                </a:solidFill>
                <a:latin typeface="Arial Black (Headings)"/>
              </a:defRPr>
            </a:lvl1pPr>
            <a:lvl2pPr marL="274320" indent="0">
              <a:buNone/>
              <a:defRPr/>
            </a:lvl2pPr>
          </a:lstStyle>
          <a:p>
            <a:pPr lvl="0"/>
            <a:r>
              <a:rPr lang="en-US" dirty="0"/>
              <a:t>MINUTES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9853713" y="152718"/>
            <a:ext cx="1913061" cy="52322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LABS AT THE BACK OF THE BOOK</a:t>
            </a:r>
          </a:p>
        </p:txBody>
      </p:sp>
    </p:spTree>
    <p:extLst>
      <p:ext uri="{BB962C8B-B14F-4D97-AF65-F5344CB8AC3E}">
        <p14:creationId xmlns:p14="http://schemas.microsoft.com/office/powerpoint/2010/main" val="2980598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1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4A3D-890B-4147-AFF3-967B4573917D}" type="datetime1">
              <a:rPr lang="en-US" smtClean="0"/>
              <a:t>6/24/2023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78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B281-92F4-4AA2-BE44-66C7FC4C6144}" type="datetime1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663350" y="1656784"/>
            <a:ext cx="0" cy="4443979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678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65580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3734602"/>
            <a:ext cx="4389120" cy="2366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3734602"/>
            <a:ext cx="4389120" cy="2366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663350" y="1541284"/>
            <a:ext cx="0" cy="4443979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2174240" y="1251284"/>
            <a:ext cx="4389120" cy="2366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786880" y="1251284"/>
            <a:ext cx="4389120" cy="2366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949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65580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663350" y="1541284"/>
            <a:ext cx="0" cy="4443979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254366" y="1251284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267200" y="3734601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1821843" y="1251284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7"/>
          </p:nvPr>
        </p:nvSpPr>
        <p:spPr>
          <a:xfrm>
            <a:off x="1834677" y="3734601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8"/>
          </p:nvPr>
        </p:nvSpPr>
        <p:spPr>
          <a:xfrm>
            <a:off x="9195864" y="1251284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9"/>
          </p:nvPr>
        </p:nvSpPr>
        <p:spPr>
          <a:xfrm>
            <a:off x="9208698" y="3734601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20"/>
          </p:nvPr>
        </p:nvSpPr>
        <p:spPr>
          <a:xfrm>
            <a:off x="6763341" y="1251284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21"/>
          </p:nvPr>
        </p:nvSpPr>
        <p:spPr>
          <a:xfrm>
            <a:off x="6776175" y="3734601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9709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A32B-1DCE-4E0F-AA07-320454D1DC9D}" type="datetime1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8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7924" y="240889"/>
            <a:ext cx="7738364" cy="77438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defRPr>
            </a:lvl1pPr>
          </a:lstStyle>
          <a:p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511" y="5269246"/>
            <a:ext cx="4389120" cy="790130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rgbClr val="C0000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5 Minutes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1401844"/>
            <a:ext cx="4389120" cy="46980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640939" y="349776"/>
            <a:ext cx="2266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POP QUIZ:</a:t>
            </a:r>
            <a:endParaRPr lang="en-US" b="1" dirty="0">
              <a:solidFill>
                <a:srgbClr val="C00000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2006470" y="1300130"/>
            <a:ext cx="185530" cy="55578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38542" t="36852" r="56354" b="53518"/>
          <a:stretch/>
        </p:blipFill>
        <p:spPr>
          <a:xfrm>
            <a:off x="555371" y="4791464"/>
            <a:ext cx="788399" cy="8366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4"/>
          <a:stretch/>
        </p:blipFill>
        <p:spPr>
          <a:xfrm>
            <a:off x="2999346" y="1401844"/>
            <a:ext cx="3689999" cy="47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8661989-8C30-4F6E-9F3E-237B4D2ABDB4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92876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189124" y="5824644"/>
            <a:ext cx="131572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01499" y="0"/>
            <a:ext cx="1905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2001499" y="1371600"/>
            <a:ext cx="190501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1127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6" r:id="rId3"/>
    <p:sldLayoutId id="2147483667" r:id="rId4"/>
    <p:sldLayoutId id="2147483668" r:id="rId5"/>
    <p:sldLayoutId id="2147483678" r:id="rId6"/>
    <p:sldLayoutId id="2147483679" r:id="rId7"/>
    <p:sldLayoutId id="2147483669" r:id="rId8"/>
    <p:sldLayoutId id="2147483677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60" r:id="rId16"/>
    <p:sldLayoutId id="2147483661" r:id="rId1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5BAF5C2-67A0-41D8-8783-800860C89E00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073889"/>
            <a:ext cx="10160000" cy="50522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88795" y="127591"/>
            <a:ext cx="2603205" cy="340241"/>
          </a:xfrm>
        </p:spPr>
        <p:txBody>
          <a:bodyPr/>
          <a:lstStyle/>
          <a:p>
            <a:endParaRPr lang="en-US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705726" y="2828462"/>
            <a:ext cx="5062889" cy="916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400">
                <a:solidFill>
                  <a:srgbClr val="FF0000"/>
                </a:solidFill>
                <a:latin typeface="Gadugi" panose="020B0502040204020203" pitchFamily="34" charset="0"/>
                <a:ea typeface="Calibri" panose="020F0502020204030204" pitchFamily="34" charset="0"/>
                <a:cs typeface="Leelawadee UI Semilight" panose="020B0402040204020203" pitchFamily="34" charset="-34"/>
              </a:rPr>
              <a:t>Epilogue</a:t>
            </a:r>
            <a:endParaRPr lang="en-US" sz="600" dirty="0">
              <a:solidFill>
                <a:srgbClr val="002060"/>
              </a:solidFill>
              <a:latin typeface="Gadugi" panose="020B0502040204020203" pitchFamily="34" charset="0"/>
              <a:ea typeface="Calibri" panose="020F0502020204030204" pitchFamily="34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7823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D8E0B5-1BB5-4A15-B83D-44C12B58C075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718"/>
            <a:ext cx="8534400" cy="1371600"/>
          </a:xfrm>
        </p:spPr>
        <p:txBody>
          <a:bodyPr>
            <a:normAutofit/>
          </a:bodyPr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Predefined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916" y="1574800"/>
            <a:ext cx="5221289" cy="4525963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200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These predefined macros are not new but nonetheless useful for diagnostics, debugging, and logging.</a:t>
            </a:r>
          </a:p>
          <a:p>
            <a:pPr marL="274320" lvl="1" indent="0">
              <a:buNone/>
            </a:pPr>
            <a:endParaRPr lang="en-US" sz="200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lvl="1"/>
            <a:r>
              <a:rPr lang="en-CA" sz="200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__COUNTER__</a:t>
            </a:r>
          </a:p>
          <a:p>
            <a:pPr lvl="1"/>
            <a:r>
              <a:rPr lang="en-CA" sz="200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__DATE__</a:t>
            </a:r>
          </a:p>
          <a:p>
            <a:pPr lvl="1"/>
            <a:r>
              <a:rPr lang="en-CA" sz="200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__TIME__</a:t>
            </a:r>
          </a:p>
          <a:p>
            <a:pPr lvl="1"/>
            <a:r>
              <a:rPr lang="en-CA" sz="200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__FILE__</a:t>
            </a:r>
          </a:p>
          <a:p>
            <a:pPr lvl="1"/>
            <a:r>
              <a:rPr lang="en-CA" sz="200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__LINE__</a:t>
            </a:r>
          </a:p>
          <a:p>
            <a:pPr lvl="1"/>
            <a:r>
              <a:rPr lang="en-CA" sz="200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__</a:t>
            </a:r>
            <a:r>
              <a:rPr lang="en-CA" sz="200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func</a:t>
            </a:r>
            <a:r>
              <a:rPr lang="en-CA" sz="200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__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638204" cy="4525963"/>
          </a:xfrm>
        </p:spPr>
        <p:txBody>
          <a:bodyPr>
            <a:normAutofit fontScale="85000" lnSpcReduction="20000"/>
          </a:bodyPr>
          <a:lstStyle/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example() {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("%d\n", __COUNTER__);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("%s\n",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__);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("%s\n", __FILE__);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("%s\n", __DATE__);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("%d\n", __LINE__);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("%d\n", __COUNTER__);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example();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n%s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\n",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__);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("%d\n", __COUNTER__);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72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D2B10E8-A570-44BF-BF61-385A185F5915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Ref qualifiers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73889"/>
            <a:ext cx="9733935" cy="5052276"/>
          </a:xfrm>
        </p:spPr>
        <p:txBody>
          <a:bodyPr>
            <a:noAutofit/>
          </a:bodyPr>
          <a:lstStyle/>
          <a:p>
            <a:r>
              <a:rPr lang="en-US" sz="28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Overload a method based on </a:t>
            </a:r>
            <a:r>
              <a:rPr lang="en-US" sz="2800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lvalue</a:t>
            </a:r>
            <a:r>
              <a:rPr lang="en-US" sz="28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or </a:t>
            </a:r>
            <a:r>
              <a:rPr lang="en-US" sz="2800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rvalue</a:t>
            </a:r>
            <a:r>
              <a:rPr lang="en-US" sz="28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object type</a:t>
            </a:r>
            <a:r>
              <a:rPr lang="en-US" sz="18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.</a:t>
            </a:r>
          </a:p>
          <a:p>
            <a:endParaRPr lang="en-US" sz="1400" dirty="0"/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public: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&amp; 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 = 5;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++a;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&amp;&amp; 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 = 5, b = 10;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a /= b;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2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8BFA34F-7FEE-4541-975B-3BAE178F8C1A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Comma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73889"/>
            <a:ext cx="9733935" cy="5052276"/>
          </a:xfrm>
        </p:spPr>
        <p:txBody>
          <a:bodyPr>
            <a:noAutofit/>
          </a:bodyPr>
          <a:lstStyle/>
          <a:p>
            <a:r>
              <a:rPr lang="en-US" sz="28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Some surprising operators, such as the comma operator, can be overloaded.  This can lead to some imaginative solutions.</a:t>
            </a:r>
          </a:p>
          <a:p>
            <a:r>
              <a:rPr lang="en-US" sz="28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Other available operators: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operator &amp;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operator &amp;&amp;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operator ||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operator-&gt;</a:t>
            </a:r>
          </a:p>
          <a:p>
            <a:endParaRPr lang="en-US" sz="28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8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01B3E-6B42-42A4-BA98-5BA9C5BC4F29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33054"/>
            <a:ext cx="8534400" cy="1371600"/>
          </a:xfrm>
        </p:spPr>
        <p:txBody>
          <a:bodyPr>
            <a:normAutofit/>
          </a:bodyPr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Comma Operator example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4761" y="1574799"/>
            <a:ext cx="4981837" cy="4525963"/>
          </a:xfrm>
        </p:spPr>
        <p:txBody>
          <a:bodyPr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IntWrapper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IntWrapper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 value) : _value(value) {}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IntWrapper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operator ,(const Int &amp;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Int(_value +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rhs.value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IntWrapper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get() const{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_int;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_value;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7013022" y="1574800"/>
            <a:ext cx="4077766" cy="4525963"/>
          </a:xfrm>
        </p:spPr>
        <p:txBody>
          <a:bodyPr>
            <a:norm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IntWrapper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obj1(10),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obj2(20),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   obj3(30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obj1 = (obj1, obj2, obj3);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obj1.get();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8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08FE616-BE87-4D84-8BB9-6BEC29D227F1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What is std::bind?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73889"/>
            <a:ext cx="8274424" cy="5052276"/>
          </a:xfrm>
        </p:spPr>
        <p:txBody>
          <a:bodyPr>
            <a:noAutofit/>
          </a:bodyPr>
          <a:lstStyle/>
          <a:p>
            <a:pPr algn="ctr"/>
            <a:endParaRPr lang="en-US" sz="32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algn="ctr"/>
            <a:endParaRPr lang="en-US" sz="32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The </a:t>
            </a:r>
            <a:r>
              <a:rPr lang="en-US" sz="3200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stl</a:t>
            </a:r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::bind is a function adapter.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You can adapt the signature, parameters, and attributes of a function.</a:t>
            </a:r>
          </a:p>
          <a:p>
            <a:pPr algn="ctr"/>
            <a:endParaRPr lang="en-US" sz="32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7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9B0BF1D-3A2B-45DC-899E-85A32EC9346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What can you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73889"/>
            <a:ext cx="8274424" cy="5052276"/>
          </a:xfrm>
        </p:spPr>
        <p:txBody>
          <a:bodyPr>
            <a:noAutofit/>
          </a:bodyPr>
          <a:lstStyle/>
          <a:p>
            <a:endParaRPr lang="en-US" sz="24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Adapt an existing function: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Set constant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Provide input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Change the number of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Update the type of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Change the position of parameters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6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14F6E1C-980F-4C9A-9698-7516066C428C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Stl</a:t>
            </a:r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::bind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73889"/>
            <a:ext cx="8274424" cy="5052276"/>
          </a:xfrm>
        </p:spPr>
        <p:txBody>
          <a:bodyPr>
            <a:noAutofit/>
          </a:bodyPr>
          <a:lstStyle/>
          <a:p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The method </a:t>
            </a:r>
            <a:r>
              <a:rPr lang="en-US" sz="2400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stl</a:t>
            </a: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::bind returns an object that references an existing function and some function parameters, values for missing parameters, and a call operator to invoke the referenced function through the </a:t>
            </a:r>
            <a:r>
              <a:rPr lang="en-US" sz="2400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stl</a:t>
            </a: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::bind function pointer.   </a:t>
            </a:r>
          </a:p>
          <a:p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Several adapters are deprecated with </a:t>
            </a:r>
            <a:r>
              <a:rPr lang="en-US" sz="2400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stl</a:t>
            </a: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::bind:</a:t>
            </a:r>
          </a:p>
          <a:p>
            <a:pPr marL="800100" lvl="1" indent="-342900"/>
            <a:r>
              <a:rPr lang="en-US" sz="2400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ptr_fun</a:t>
            </a:r>
            <a:endParaRPr lang="en-US" sz="24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800100" lvl="1" indent="-342900"/>
            <a:r>
              <a:rPr lang="en-US" sz="2400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mem_fun</a:t>
            </a:r>
            <a:endParaRPr lang="en-US" sz="24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800100" lvl="1" indent="-342900"/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bind1st</a:t>
            </a:r>
          </a:p>
          <a:p>
            <a:pPr marL="800100" lvl="1" indent="-342900"/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bind2nd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8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1823F15-4F77-4EA2-96FB-430D2026677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Stl</a:t>
            </a:r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::bind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73889"/>
            <a:ext cx="8274424" cy="505227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include </a:t>
            </a:r>
            <a:r>
              <a:rPr lang="en-US" sz="2400" b="0" i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functional</a:t>
            </a: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header file for </a:t>
            </a:r>
            <a:r>
              <a:rPr lang="en-US" sz="2400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std</a:t>
            </a: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::bind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Use namespace </a:t>
            </a:r>
            <a:r>
              <a:rPr lang="en-US" sz="2400" b="0" i="1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std</a:t>
            </a:r>
            <a:r>
              <a:rPr lang="en-US" sz="2400" b="0" i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::placeholders </a:t>
            </a: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for placeholders, such as _1, _2, and _3.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stl</a:t>
            </a: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::bind is a function template.  Here is the signature.</a:t>
            </a:r>
          </a:p>
          <a:p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bind(function  pointer, parameters…)</a:t>
            </a:r>
          </a:p>
          <a:p>
            <a:endParaRPr lang="en-US" sz="24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6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0EA709-ECB5-40EA-B0C1-64CAE2222B11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Using </a:t>
            </a:r>
            <a:r>
              <a:rPr lang="en-US" dirty="0" err="1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Stl</a:t>
            </a:r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::bind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&lt;functional&gt;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std::placeholders;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doincrement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start,int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int increment) 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auto result=start +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*increment);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result;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bind(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doincrement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_1, _2, 5);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5) 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9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58C5BB-F98D-44AD-B19A-6ECE11B1503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Parameter placeholders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73889"/>
            <a:ext cx="9714271" cy="505227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You can bind to function parameters using placeholders:  _1, _2, and so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Binds function parameters to placeholders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Reorder placeholders changes the sequence of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Placeholder range is [ _1, . . . , _N ].  _N is implementation specific.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1600" dirty="0"/>
          </a:p>
          <a:p>
            <a:r>
              <a:rPr lang="en-US" sz="1600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6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90DEAC-4500-4558-AA7F-024EF035B4EA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718"/>
            <a:ext cx="8534400" cy="1371600"/>
          </a:xfrm>
        </p:spPr>
        <p:txBody>
          <a:bodyPr>
            <a:normAutofit/>
          </a:bodyPr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Algorithm /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74800"/>
            <a:ext cx="5713141" cy="4525963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You can use bind within an algorithm as the function object.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With the </a:t>
            </a:r>
            <a:r>
              <a:rPr lang="en-US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for_each</a:t>
            </a:r>
            <a:r>
              <a:rPr lang="en-US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, each element of the collection is bound as a parameter to the function object.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638204" cy="4525963"/>
          </a:xfrm>
        </p:spPr>
        <p:txBody>
          <a:bodyPr>
            <a:noAutofit/>
          </a:bodyPr>
          <a:lstStyle/>
          <a:p>
            <a:pPr>
              <a:tabLst>
                <a:tab pos="461963" algn="l"/>
                <a:tab pos="914400" algn="l"/>
                <a:tab pos="1376363" algn="l"/>
                <a:tab pos="1770063" algn="l"/>
                <a:tab pos="2290763" algn="l"/>
              </a:tabLst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doincrement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start, </a:t>
            </a: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numof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increment)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461963" algn="l"/>
                <a:tab pos="914400" algn="l"/>
                <a:tab pos="1376363" algn="l"/>
                <a:tab pos="1770063" algn="l"/>
                <a:tab pos="2290763" algn="l"/>
              </a:tabLst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auto result=start +</a:t>
            </a: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numof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*increment);</a:t>
            </a:r>
          </a:p>
          <a:p>
            <a:pPr>
              <a:tabLst>
                <a:tab pos="461963" algn="l"/>
                <a:tab pos="914400" algn="l"/>
                <a:tab pos="1376363" algn="l"/>
                <a:tab pos="1770063" algn="l"/>
                <a:tab pos="22907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result 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461963" algn="l"/>
                <a:tab pos="914400" algn="l"/>
                <a:tab pos="1376363" algn="l"/>
                <a:tab pos="1770063" algn="l"/>
                <a:tab pos="22907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461963" algn="l"/>
                <a:tab pos="914400" algn="l"/>
                <a:tab pos="1376363" algn="l"/>
                <a:tab pos="1770063" algn="l"/>
                <a:tab pos="2290763" algn="l"/>
              </a:tabLs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tabLst>
                <a:tab pos="461963" algn="l"/>
                <a:tab pos="914400" algn="l"/>
                <a:tab pos="1376363" algn="l"/>
                <a:tab pos="1770063" algn="l"/>
                <a:tab pos="22907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{ 3, 2, 1 };</a:t>
            </a:r>
          </a:p>
          <a:p>
            <a:pPr>
              <a:tabLst>
                <a:tab pos="461963" algn="l"/>
                <a:tab pos="914400" algn="l"/>
                <a:tab pos="1376363" algn="l"/>
                <a:tab pos="1770063" algn="l"/>
                <a:tab pos="22907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for_each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mylist.begin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bind(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doincrement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_1, 5, 1));</a:t>
            </a:r>
          </a:p>
          <a:p>
            <a:pPr>
              <a:tabLst>
                <a:tab pos="461963" algn="l"/>
                <a:tab pos="914400" algn="l"/>
                <a:tab pos="1376363" algn="l"/>
                <a:tab pos="1770063" algn="l"/>
                <a:tab pos="22907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tabLst>
                <a:tab pos="461963" algn="l"/>
                <a:tab pos="914400" algn="l"/>
                <a:tab pos="1376363" algn="l"/>
                <a:tab pos="1770063" algn="l"/>
                <a:tab pos="2290763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1F1C88-2206-4BAA-A264-C177737336C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718"/>
            <a:ext cx="8534400" cy="1371600"/>
          </a:xfrm>
        </p:spPr>
        <p:txBody>
          <a:bodyPr>
            <a:normAutofit/>
          </a:bodyPr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Function try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74800"/>
            <a:ext cx="5181600" cy="452596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Catch exceptions from initialization lists, destructors, and so on.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Provides an opportunity to handle an exception in an initialization list in an orderly manner.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638204" cy="452596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Foo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Bar *obj;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Foo() try : obj(new Bar()) {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catch(...) {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47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39693</TotalTime>
  <Words>870</Words>
  <Application>Microsoft Office PowerPoint</Application>
  <PresentationFormat>Widescreen</PresentationFormat>
  <Paragraphs>165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Arial Black (Headings)</vt:lpstr>
      <vt:lpstr>Calibri</vt:lpstr>
      <vt:lpstr>Courier New</vt:lpstr>
      <vt:lpstr>Gadugi</vt:lpstr>
      <vt:lpstr>Leelawadee UI Semilight</vt:lpstr>
      <vt:lpstr>Nirmala UI Semilight</vt:lpstr>
      <vt:lpstr>Essential</vt:lpstr>
      <vt:lpstr>PowerPoint Presentation</vt:lpstr>
      <vt:lpstr>What is std::bind?</vt:lpstr>
      <vt:lpstr>What can you do?</vt:lpstr>
      <vt:lpstr>Stl::bind details</vt:lpstr>
      <vt:lpstr>Stl::bind implementations</vt:lpstr>
      <vt:lpstr>Using Stl::bind </vt:lpstr>
      <vt:lpstr>Parameter placeholders</vt:lpstr>
      <vt:lpstr>Algorithm / collections</vt:lpstr>
      <vt:lpstr>Function try block</vt:lpstr>
      <vt:lpstr>Predefined macros</vt:lpstr>
      <vt:lpstr>Ref qualifiers</vt:lpstr>
      <vt:lpstr>Comma Operator</vt:lpstr>
      <vt:lpstr>Comma Operator example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Andrew.scoppa@atmosera.com</dc:creator>
  <cp:lastModifiedBy>Andrew Scoppa</cp:lastModifiedBy>
  <cp:revision>1951</cp:revision>
  <dcterms:created xsi:type="dcterms:W3CDTF">2016-09-10T10:34:19Z</dcterms:created>
  <dcterms:modified xsi:type="dcterms:W3CDTF">2023-06-24T13:32:02Z</dcterms:modified>
</cp:coreProperties>
</file>