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9" r:id="rId5"/>
    <p:sldId id="260" r:id="rId6"/>
    <p:sldId id="263" r:id="rId7"/>
    <p:sldId id="265" r:id="rId8"/>
    <p:sldId id="269" r:id="rId9"/>
    <p:sldId id="275" r:id="rId10"/>
    <p:sldId id="276" r:id="rId11"/>
    <p:sldId id="288" r:id="rId12"/>
    <p:sldId id="295" r:id="rId13"/>
    <p:sldId id="267" r:id="rId14"/>
    <p:sldId id="296" r:id="rId15"/>
    <p:sldId id="297" r:id="rId16"/>
    <p:sldId id="29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08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866" y="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6510-9969-4481-817E-8292B644B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1FFD3-C9A7-4B2D-A033-C1C183F56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093AA-B5ED-4BA3-9F07-531DC18A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8AB0-F14D-4906-8CC7-3F2B3571BA1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86A7B-ECB4-4522-BF6F-93C9DEA9F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18823-C917-439E-A581-72F912BD2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8C19-9751-40F0-B136-FCD8DC626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11D1-6A30-49A7-9E0A-825AB136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23136-C244-4EDE-BF85-B2F75CAD6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E0F19-103E-4AB2-9ED3-9637935F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8AB0-F14D-4906-8CC7-3F2B3571BA1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C19F5-2811-43B6-B5E8-5A45D1DC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2601E-20C4-4E29-8A5E-D4074A6B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8C19-9751-40F0-B136-FCD8DC626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751A3F-6F65-4868-B1A0-FD873A1E8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DFA47-9E8D-4E05-83E9-6472AD053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97DE3-3639-4434-85B7-DA7D65A7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8AB0-F14D-4906-8CC7-3F2B3571BA1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F5707-E641-4ECA-B81E-A89586BD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9629C-BAE8-4F27-AE67-A254BB3A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8C19-9751-40F0-B136-FCD8DC626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8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1071E-5435-4BBB-B80A-8DA77916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375C6-6BC7-4C34-B5EB-426FAB7C60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38918-7027-4F41-B8F3-8B3D3A9E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8AB0-F14D-4906-8CC7-3F2B3571BA1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4448D-C71A-4E71-81BB-76A40EA8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CD904-ADD8-4086-80AD-A5814761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8C19-9751-40F0-B136-FCD8DC626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3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2EC8D-16BB-4188-9C73-9DB70CA0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CCF4A-183D-4D75-9769-1876913A9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73FED-C4B3-493E-913B-8F4582728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8AB0-F14D-4906-8CC7-3F2B3571BA1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BC361-0A90-4505-A5B1-3B31E764B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CE1BB-EB4B-4A05-9655-A6FFB833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8C19-9751-40F0-B136-FCD8DC626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8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8D22B-7D01-44B9-8E8E-434BD0874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72240-F7B2-4881-8B21-5D7F0BF90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17C01-A397-4872-8758-440840E4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8AB0-F14D-4906-8CC7-3F2B3571BA1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9D27B-8ACD-4FB9-B33E-3EC526D2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428AD-A4AA-4420-BADB-E46F1D7C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8C19-9751-40F0-B136-FCD8DC626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3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14B8-0970-44BD-A0FC-B1B22244E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0F9CE-D11A-47AE-82F5-65D4564E2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DF151-7344-46E4-A590-C0F66B210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4780A-6736-4C59-B17C-E979EB65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8AB0-F14D-4906-8CC7-3F2B3571BA1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B12F0-F9EB-4312-95D4-EAEF44B2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CF283-DC66-4C11-8830-3E655958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8C19-9751-40F0-B136-FCD8DC626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5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C3F2-923C-488C-8EA9-466634E6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EE03C-9C2E-4663-B1AB-868E6A567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3269E-065B-4F73-BB6D-1E5EA1747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DD2144-20C9-4914-A4A2-9FBC96E8F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BF5F2E-8339-47EB-BD6A-8F406F699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0224F-C1DC-4D27-8178-A8859877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8AB0-F14D-4906-8CC7-3F2B3571BA1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BEC8CF-3D46-401C-9561-58EE09EC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F28335-3BB4-41DD-800D-21257CD8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8C19-9751-40F0-B136-FCD8DC626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4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329C-84FB-4BBF-9034-DEBB2676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8B438-7037-4C4D-8FC3-405057C9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8AB0-F14D-4906-8CC7-3F2B3571BA1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913DB-C263-45D7-B20D-269A245E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826E9-1A82-4C3E-9C3A-FC822F60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8C19-9751-40F0-B136-FCD8DC626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2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806D84-65E0-48E0-B703-86FE8BFCA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8AB0-F14D-4906-8CC7-3F2B3571BA1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0BE79-0787-45F4-8858-709B0F230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5D116-A292-4B6D-B2EB-1715D954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8C19-9751-40F0-B136-FCD8DC626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FF03-E856-4E44-9CD0-61CC533C4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DEE35-3B79-41AF-9E49-B4D7901D6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CD4F2-9DE1-4A54-A75A-F8CEAB462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59717-1123-43AA-9144-0DC93F70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8AB0-F14D-4906-8CC7-3F2B3571BA1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08B37-EBD6-4F87-9189-55FB5B01D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B5349-80EE-4F89-9895-2AC5E15C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8C19-9751-40F0-B136-FCD8DC626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6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683F5-E3DF-4B71-821A-D0863BED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8885BF-74D2-4C1E-98CE-4DF29350B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8F2F6-61AD-4F6E-8DAE-6EA365963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E80B1-EF5C-425C-8496-64B278B68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8AB0-F14D-4906-8CC7-3F2B3571BA1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CE3EB-CF29-4A9A-82D5-573F6FF3C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FB481-1FFB-46BF-BEA4-0E0007AFC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8C19-9751-40F0-B136-FCD8DC626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C7279-9E7C-4FD4-B7AE-DFAA646D9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FBE7C-48EE-4C2D-86D3-3CCFDEFA8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BBD3A-A5EE-48BE-AB5B-53161D4D7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08AB0-F14D-4906-8CC7-3F2B3571BA1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6DBA7-44F8-4191-8578-0540FC312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ADBE0-5047-4114-AD93-05DFFB2A3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78C19-9751-40F0-B136-FCD8DC626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9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../../Work/Chap02/IntStack/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../../../Lab%20Exercises/Level-2/Chap01/AnsiHello/ansihello.cpp" TargetMode="External"/><Relationship Id="rId2" Type="http://schemas.openxmlformats.org/officeDocument/2006/relationships/hyperlink" Target="../../Work/Chap02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../../Work/Labs/Lab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../../Work/Chap02/CStack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../../work/Chap02/UDT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CD5C2-9388-46B3-A0E4-619DF0787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ctr"/>
            <a:r>
              <a:rPr lang="en-US" sz="7200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Classes in C++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52AC5-B010-4F24-8607-4D57C5D46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>
              <a:buNone/>
            </a:pPr>
            <a:r>
              <a:rPr lang="en-US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268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E71DA-AD10-4661-AE90-8FB309D53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Organization (continued)</a:t>
            </a:r>
            <a:endParaRPr lang="en-US" b="0" i="0" u="none" strike="noStrike" kern="1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5A6EF-4D01-48CE-96E5-B15D85460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Clients of the class include this header file:</a:t>
            </a:r>
          </a:p>
          <a:p>
            <a:endParaRPr lang="en-US" sz="2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AD328E84-52E4-CCE7-F1CE-5A253DC95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344" y="3429000"/>
            <a:ext cx="4801130" cy="25340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//	TstStack.cpp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//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#include "IntStack.h"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int main()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...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}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960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8BE336-3982-414F-9738-CB4186F34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Organization (continued)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B0CD6-268E-4FC2-BFCB-565CC1280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Class </a:t>
            </a:r>
            <a:r>
              <a:rPr lang="en-US" sz="2400" i="1" dirty="0"/>
              <a:t>implementation</a:t>
            </a:r>
            <a:r>
              <a:rPr lang="en-US" sz="2400" dirty="0"/>
              <a:t> is placed in a code file (</a:t>
            </a:r>
            <a:r>
              <a:rPr lang="en-US" sz="2400" i="1" dirty="0"/>
              <a:t>.</a:t>
            </a:r>
            <a:r>
              <a:rPr lang="en-US" sz="2400" i="1" dirty="0" err="1"/>
              <a:t>cpp</a:t>
            </a:r>
            <a:r>
              <a:rPr lang="en-US" sz="2400" dirty="0"/>
              <a:t> extension):</a:t>
            </a:r>
          </a:p>
          <a:p>
            <a:endParaRPr lang="en-US" sz="2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E6F8ECD3-9A77-E473-10F7-83F522B24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979" y="3267899"/>
            <a:ext cx="6413501" cy="25340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// IntStack.cpp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#include &lt;iostream&gt;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#include 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IntStack.h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"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void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IntStack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InitStack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()      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...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Courier New" panose="02070309020205020404" pitchFamily="49" charset="0"/>
              </a:rPr>
              <a:t>}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224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72C2C-0D28-492F-B627-F288F55B5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Scope Resolution Operator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FEA88-0F63-4842-8708-EC2360D29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1" u="none" strike="noStrike" baseline="0"/>
              <a:t>Scope resolution operator</a:t>
            </a:r>
            <a:r>
              <a:rPr lang="en-US" sz="2400" b="1" i="0" u="none" strike="noStrike" baseline="0"/>
              <a:t> :: allows a member function to be defined outside the class definition.</a:t>
            </a:r>
          </a:p>
          <a:p>
            <a:pPr marR="0" lvl="0"/>
            <a:r>
              <a:rPr lang="en-US" sz="2400" b="1" i="0" u="none" strike="noStrike" baseline="0"/>
              <a:t>Scope resolution operator is needed by the compiler to identify for which class a member function is defined.</a:t>
            </a:r>
          </a:p>
          <a:p>
            <a:pPr marR="0" lvl="0"/>
            <a:r>
              <a:rPr lang="en-US" sz="2400" b="1" i="1" u="none" strike="noStrike" baseline="0"/>
              <a:t>void FloatStack::Push(float x)</a:t>
            </a:r>
            <a:r>
              <a:rPr lang="en-US" sz="2400" b="1" i="0" u="none" strike="noStrike" baseline="0"/>
              <a:t>  allows the "Push" function name to be reused as a member function of the  </a:t>
            </a:r>
            <a:r>
              <a:rPr lang="en-US" sz="2400" b="1" i="1" u="none" strike="noStrike" baseline="0"/>
              <a:t>FloatStack</a:t>
            </a:r>
            <a:r>
              <a:rPr lang="en-US" sz="2400" b="1" i="0" u="none" strike="noStrike" baseline="0"/>
              <a:t>  class.</a:t>
            </a:r>
          </a:p>
          <a:p>
            <a:pPr marR="0" lvl="0"/>
            <a:r>
              <a:rPr lang="en-US" sz="2400" b="1" i="0" u="none" strike="noStrike" baseline="0"/>
              <a:t>The scope resolution operator used by itself (not preceded by a class name) means that the following symbol is </a:t>
            </a:r>
            <a:r>
              <a:rPr lang="en-US" sz="2400" b="1" i="1" u="none" strike="noStrike" baseline="0"/>
              <a:t>global</a:t>
            </a:r>
            <a:r>
              <a:rPr lang="en-US" sz="2400" b="1" i="0" u="none" strike="noStrike" baseline="0"/>
              <a:t>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50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3D418-4AF7-4B81-B65A-FD02F0D8E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WALKTHOUGH:  Use of a C++ Class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CADA9-2E22-4663-8113-834C3EC5A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 dirty="0"/>
              <a:t>Open the folder </a:t>
            </a:r>
            <a:r>
              <a:rPr lang="en-US" sz="2400" b="1" i="0" u="none" strike="noStrike" baseline="0" dirty="0" err="1">
                <a:hlinkClick r:id="rId2" action="ppaction://hlinkfile"/>
              </a:rPr>
              <a:t>IntStack</a:t>
            </a:r>
            <a:r>
              <a:rPr lang="en-US" sz="2400" b="1" i="0" u="none" strike="noStrike" baseline="0" dirty="0">
                <a:hlinkClick r:id="rId2" action="ppaction://hlinkfile"/>
              </a:rPr>
              <a:t> </a:t>
            </a:r>
            <a:r>
              <a:rPr lang="en-US" sz="2400" b="1" i="0" u="none" strike="noStrike" baseline="0" dirty="0"/>
              <a:t> which contains a working C++ application</a:t>
            </a:r>
            <a:r>
              <a:rPr lang="en-US" sz="2400" b="1" dirty="0"/>
              <a:t>.</a:t>
            </a:r>
            <a:endParaRPr lang="en-US" sz="2400" b="1" i="0" u="none" strike="noStrike" baseline="0" dirty="0"/>
          </a:p>
          <a:p>
            <a:pPr marR="0" lvl="0"/>
            <a:r>
              <a:rPr lang="en-US" sz="2400" b="1" dirty="0"/>
              <a:t>Examine the file </a:t>
            </a:r>
            <a:r>
              <a:rPr lang="en-US" sz="2400" b="1" dirty="0" err="1"/>
              <a:t>intstack.h</a:t>
            </a:r>
            <a:r>
              <a:rPr lang="en-US" sz="2400" b="1" dirty="0"/>
              <a:t> which contains the C++ class specification.</a:t>
            </a:r>
          </a:p>
          <a:p>
            <a:r>
              <a:rPr lang="en-US" sz="2400" b="1" dirty="0"/>
              <a:t>Examine the file intstack.cpp which contains the implementation of integer stack class.</a:t>
            </a:r>
          </a:p>
          <a:p>
            <a:r>
              <a:rPr lang="en-US" sz="2400" b="1" dirty="0"/>
              <a:t>Build and run the program.</a:t>
            </a:r>
          </a:p>
          <a:p>
            <a:pPr marR="0" lvl="0"/>
            <a:endParaRPr lang="en-US" sz="2400" b="1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38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A58BB-43A5-408C-A856-3E51527ED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Abstract Data Types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4FC03-DA73-4FD9-8001-5F9EFF516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/>
              <a:t>A class with a private representation of data and a public set of operations on the data is referred to as an abstract data type (ADT):</a:t>
            </a:r>
          </a:p>
          <a:p>
            <a:pPr marR="0" lvl="1"/>
            <a:r>
              <a:rPr lang="en-US" b="0" i="0" u="none" strike="noStrike" baseline="0"/>
              <a:t>The </a:t>
            </a:r>
            <a:r>
              <a:rPr lang="en-US" b="1" i="0" u="none" strike="noStrike" baseline="0"/>
              <a:t>IntStack</a:t>
            </a:r>
            <a:r>
              <a:rPr lang="en-US" b="0" i="0" u="none" strike="noStrike" baseline="0"/>
              <a:t> class has operations </a:t>
            </a:r>
            <a:r>
              <a:rPr lang="en-US" b="1" i="0" u="none" strike="noStrike" baseline="0"/>
              <a:t>Push</a:t>
            </a:r>
            <a:r>
              <a:rPr lang="en-US" b="0" i="0" u="none" strike="noStrike" baseline="0"/>
              <a:t>, </a:t>
            </a:r>
            <a:r>
              <a:rPr lang="en-US" b="1" i="0" u="none" strike="noStrike" baseline="0"/>
              <a:t>Pop</a:t>
            </a:r>
            <a:r>
              <a:rPr lang="en-US" b="0" i="0" u="none" strike="noStrike" baseline="0"/>
              <a:t>, </a:t>
            </a:r>
            <a:r>
              <a:rPr lang="en-US" b="1" i="0" u="none" strike="noStrike" baseline="0"/>
              <a:t>Print</a:t>
            </a:r>
            <a:r>
              <a:rPr lang="en-US" b="0" i="0" u="none" strike="noStrike" baseline="0"/>
              <a:t>.</a:t>
            </a:r>
          </a:p>
          <a:p>
            <a:pPr marR="0" lvl="1"/>
            <a:r>
              <a:rPr lang="en-US" b="0" i="0" u="none" strike="noStrike" baseline="0"/>
              <a:t>The internal representation of the stack is hidden.</a:t>
            </a:r>
          </a:p>
          <a:p>
            <a:pPr marR="0" lvl="0"/>
            <a:r>
              <a:rPr lang="en-US" sz="2400" b="1" i="0" u="none" strike="noStrike" baseline="0"/>
              <a:t>Abstract data types can be used in the same way as built-in data types.</a:t>
            </a:r>
          </a:p>
          <a:p>
            <a:pPr marR="0" lvl="1"/>
            <a:r>
              <a:rPr lang="en-US" b="0" i="0" u="none" strike="noStrike" baseline="0"/>
              <a:t>Later, we will see how other features of C++ such as operator overloading can be used to make the usage of abstract data types identical to usage of built-in data types.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98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D2650-AE15-4726-913C-139F1548E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 Programs for C++ Classes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11B96-4A78-409C-83F9-B681F1A03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/>
              <a:t>On advantage of object-oriented programming is the opportunity for thorough unit testing.</a:t>
            </a:r>
          </a:p>
          <a:p>
            <a:pPr marR="0" lvl="1"/>
            <a:r>
              <a:rPr lang="en-US" b="0" i="0" u="none" strike="noStrike" baseline="0"/>
              <a:t>Related functionality is encapsulated in a class, which is a logical unit for testing.</a:t>
            </a:r>
          </a:p>
          <a:p>
            <a:pPr marR="0" lvl="0"/>
            <a:r>
              <a:rPr lang="en-US" sz="2400" b="1" i="0" u="none" strike="noStrike" baseline="0"/>
              <a:t>Write a test program for each class that exercises each member function.</a:t>
            </a:r>
          </a:p>
          <a:p>
            <a:pPr marR="0" lvl="1"/>
            <a:r>
              <a:rPr lang="en-US" b="0" i="0" u="none" strike="noStrike" baseline="0"/>
              <a:t>During development phase, test program can be exercised interactively.</a:t>
            </a:r>
          </a:p>
          <a:p>
            <a:pPr marR="0" lvl="1"/>
            <a:r>
              <a:rPr lang="en-US" b="0" i="0" u="none" strike="noStrike" baseline="0"/>
              <a:t>During test phase, a test program can be exercised by scripts.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73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A3042D-9B47-4DA0-8958-2CF0F589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grpSp>
        <p:nvGrpSpPr>
          <p:cNvPr id="36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C42DE-0F40-4BC1-AD65-78EC86EB2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000" b="1" i="0" u="none" strike="noStrike" baseline="0" dirty="0"/>
              <a:t>In C++ a structure can have both data members and function members.</a:t>
            </a:r>
          </a:p>
          <a:p>
            <a:pPr marR="0" lvl="0"/>
            <a:r>
              <a:rPr lang="en-US" sz="2000" b="1" i="0" u="none" strike="noStrike" baseline="0"/>
              <a:t>Members can have public or private visibility.</a:t>
            </a:r>
          </a:p>
          <a:p>
            <a:pPr marR="0" lvl="0"/>
            <a:r>
              <a:rPr lang="en-US" sz="2000" b="1" i="0" u="none" strike="noStrike" baseline="0" dirty="0"/>
              <a:t>A class is a structure with default visibility of private.</a:t>
            </a:r>
          </a:p>
          <a:p>
            <a:pPr marR="0" lvl="0"/>
            <a:r>
              <a:rPr lang="en-US" sz="2000" b="1" i="0" u="none" strike="noStrike" baseline="0" dirty="0"/>
              <a:t>An abstract data type (ADT) is a class with private data and a public set of operations.</a:t>
            </a:r>
          </a:p>
          <a:p>
            <a:pPr marR="0" lvl="0"/>
            <a:r>
              <a:rPr lang="en-US" sz="2000" b="1" i="0" u="none" strike="noStrike" baseline="0" dirty="0"/>
              <a:t>Classes can be used to implement abstract data types.  Multiple objects or instances of an ADT can be created.</a:t>
            </a:r>
          </a:p>
          <a:p>
            <a:pPr marR="0" lvl="0"/>
            <a:r>
              <a:rPr lang="en-US" sz="2000" b="1" i="0" u="none" strike="noStrike" baseline="0" dirty="0"/>
              <a:t>The </a:t>
            </a:r>
            <a:r>
              <a:rPr lang="en-US" sz="2000" b="1" i="1" u="none" strike="noStrike" baseline="0" dirty="0"/>
              <a:t>this</a:t>
            </a:r>
            <a:r>
              <a:rPr lang="en-US" sz="2000" b="1" i="0" u="none" strike="noStrike" baseline="0" dirty="0"/>
              <a:t> pointer is used to refer to the invoking object.</a:t>
            </a:r>
          </a:p>
          <a:p>
            <a:pPr marR="0" lvl="0"/>
            <a:r>
              <a:rPr lang="en-US" sz="2000" b="1" i="0" u="none" strike="noStrike" baseline="0" dirty="0"/>
              <a:t>Code is organized as a specification in a header file and implementation in a code file.</a:t>
            </a:r>
          </a:p>
          <a:p>
            <a:pPr marR="0" lvl="0"/>
            <a:r>
              <a:rPr lang="en-US" sz="2000" b="1" i="0" u="none" strike="noStrike" baseline="0" dirty="0"/>
              <a:t>You should write a test program for each class to exercise each member function.</a:t>
            </a:r>
          </a:p>
          <a:p>
            <a:pPr marR="0" lvl="0"/>
            <a:endParaRPr lang="en-US" sz="2000" b="0" i="0" u="sng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7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7595E-74CA-4CBE-AC8B-F9F4F0663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9993E-C1E3-4FF4-B45F-6C2DBD2E3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R="0" lvl="0"/>
            <a:r>
              <a:rPr lang="en-US" sz="2000" b="1" i="0" u="none" strike="noStrike" baseline="0" dirty="0"/>
              <a:t>Explain how the C++ class extends the data encapsulation facilities of C.</a:t>
            </a:r>
          </a:p>
          <a:p>
            <a:pPr marR="0" lvl="0"/>
            <a:r>
              <a:rPr lang="en-US" sz="2000" b="1" i="0" u="none" strike="noStrike" baseline="0" dirty="0"/>
              <a:t>Use member data to represent data encapsulated in a   class.</a:t>
            </a:r>
          </a:p>
          <a:p>
            <a:pPr marR="0" lvl="0"/>
            <a:r>
              <a:rPr lang="en-US" sz="2000" b="1" i="0" u="none" strike="noStrike" baseline="0" dirty="0"/>
              <a:t>Use member functions to implement a </a:t>
            </a:r>
            <a:r>
              <a:rPr lang="en-US" sz="2000" b="1" i="0" u="none" strike="noStrike" baseline="0" dirty="0" err="1"/>
              <a:t>class'</a:t>
            </a:r>
            <a:r>
              <a:rPr lang="en-US" sz="2000" b="1" i="0" u="none" strike="noStrike" baseline="0" dirty="0"/>
              <a:t> operations and provide access to its data.</a:t>
            </a:r>
          </a:p>
          <a:p>
            <a:pPr marR="0" lvl="0"/>
            <a:r>
              <a:rPr lang="en-US" sz="2000" b="1" i="0" u="none" strike="noStrike" baseline="0" dirty="0"/>
              <a:t>Use the </a:t>
            </a:r>
            <a:r>
              <a:rPr lang="en-US" sz="2000" b="1" i="1" u="none" strike="noStrike" baseline="0" dirty="0"/>
              <a:t>this</a:t>
            </a:r>
            <a:r>
              <a:rPr lang="en-US" sz="2000" b="1" i="0" u="none" strike="noStrike" baseline="0" dirty="0"/>
              <a:t> pointer to refer to the invoking object.</a:t>
            </a:r>
          </a:p>
          <a:p>
            <a:pPr marR="0" lvl="0"/>
            <a:r>
              <a:rPr lang="en-US" sz="2000" b="1" i="0" u="none" strike="noStrike" baseline="0" dirty="0"/>
              <a:t>Implement an abstract data type using C++ classes.</a:t>
            </a:r>
          </a:p>
          <a:p>
            <a:pPr marR="0" lvl="0"/>
            <a:r>
              <a:rPr lang="en-US" sz="2000" b="1" i="0" u="none" strike="noStrike" baseline="0" dirty="0"/>
              <a:t>Organize code for C++ classes into code files and header files.</a:t>
            </a:r>
          </a:p>
          <a:p>
            <a:pPr lvl="0"/>
            <a:r>
              <a:rPr lang="en-US" sz="2000" b="1" dirty="0"/>
              <a:t>Gain experience through code walk-throughs and lab exercises.</a:t>
            </a:r>
          </a:p>
          <a:p>
            <a:pPr marL="457200" lvl="1"/>
            <a:endParaRPr lang="en-US" sz="2000" dirty="0"/>
          </a:p>
          <a:p>
            <a:pPr marL="457200" lvl="1"/>
            <a:r>
              <a:rPr lang="en-US" sz="2000" dirty="0"/>
              <a:t>The example programs are in the </a:t>
            </a:r>
            <a:r>
              <a:rPr lang="en-US" sz="2000" b="1" u="sng" dirty="0">
                <a:hlinkClick r:id="rId2" action="ppaction://hlinkfile"/>
              </a:rPr>
              <a:t>chapter directory</a:t>
            </a:r>
            <a:r>
              <a:rPr lang="en-US" sz="2000" b="1" u="sng" dirty="0">
                <a:hlinkClick r:id="rId3"/>
              </a:rPr>
              <a:t>.</a:t>
            </a:r>
          </a:p>
          <a:p>
            <a:pPr marL="457200" lvl="1"/>
            <a:r>
              <a:rPr lang="en-US" sz="2000" dirty="0"/>
              <a:t>Labs located in </a:t>
            </a:r>
            <a:r>
              <a:rPr lang="en-US" sz="2000" dirty="0">
                <a:hlinkClick r:id="rId4" action="ppaction://hlinkfile"/>
              </a:rPr>
              <a:t>Labs/Lab2</a:t>
            </a:r>
            <a:endParaRPr lang="en-US" sz="2000" dirty="0"/>
          </a:p>
          <a:p>
            <a:pPr marL="457200" lvl="1"/>
            <a:endParaRPr lang="en-US" sz="2000" dirty="0">
              <a:hlinkClick r:id="rId3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9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47DE14-AED3-4EE3-9DA3-AF77FEF9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Encapsulation in C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6201D-4534-4333-A44C-D4DAC4F00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 dirty="0"/>
              <a:t>An "object" is created by defining a data structure and associated operations (functions) in a file.</a:t>
            </a:r>
          </a:p>
          <a:p>
            <a:pPr lvl="1"/>
            <a:r>
              <a:rPr lang="en-US" dirty="0"/>
              <a:t>The data structure being encapsulated is defined as static data, having file scope.</a:t>
            </a:r>
          </a:p>
          <a:p>
            <a:pPr lvl="1"/>
            <a:r>
              <a:rPr lang="en-US" dirty="0"/>
              <a:t>Operations on the data are provided by functions defined in the same file.</a:t>
            </a:r>
          </a:p>
          <a:p>
            <a:pPr lvl="1"/>
            <a:r>
              <a:rPr lang="en-US" dirty="0"/>
              <a:t>The data is encapsulated.  No outside module can directly access it.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73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1C282-F93A-4596-93A2-8BD90F31E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Calibri Light" panose="020F0302020204030204" pitchFamily="34" charset="0"/>
              </a:rPr>
              <a:t>C-Style Data Encapsulation Example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EBC85-89F4-4067-B2F2-99F6D8AF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07" y="2721429"/>
            <a:ext cx="11000233" cy="3494314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We will start by examining  “C-Style” encapsulation by implementing a stack.</a:t>
            </a:r>
          </a:p>
          <a:p>
            <a:r>
              <a:rPr lang="en-US" sz="2400" b="1" dirty="0"/>
              <a:t>The application is in folder  </a:t>
            </a:r>
            <a:r>
              <a:rPr lang="en-US" sz="2400" b="1" dirty="0" err="1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CStack</a:t>
            </a:r>
            <a:r>
              <a:rPr lang="en-US" sz="2400" b="1" dirty="0"/>
              <a:t>.</a:t>
            </a:r>
          </a:p>
          <a:p>
            <a:pPr lvl="1"/>
            <a:r>
              <a:rPr lang="en-US" sz="2000" dirty="0"/>
              <a:t>Review the code in CStack.cpp, </a:t>
            </a:r>
            <a:r>
              <a:rPr lang="en-US" sz="2000" dirty="0" err="1"/>
              <a:t>CStack.h</a:t>
            </a:r>
            <a:r>
              <a:rPr lang="en-US" sz="2000" dirty="0"/>
              <a:t>, and CTest.cpp.</a:t>
            </a:r>
          </a:p>
          <a:p>
            <a:pPr lvl="1"/>
            <a:r>
              <a:rPr lang="en-US" sz="2000" dirty="0"/>
              <a:t>Build and run.</a:t>
            </a:r>
          </a:p>
          <a:p>
            <a:pPr marR="0" lvl="0"/>
            <a:r>
              <a:rPr lang="en-US" sz="2400" b="1" dirty="0"/>
              <a:t>Note that this is NOT an Abstract Data Type (ADT), because only one instance of such a stack can be used in a calling program without cloning this module.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B7BAE-19F8-4C1D-88F8-48A4F6431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C++ Class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79785-7A82-4792-8CBE-F395B8211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/>
              <a:t>Key concept of C++.  (The original name of C++ was "C with Classes".)</a:t>
            </a:r>
          </a:p>
          <a:p>
            <a:pPr marR="0" lvl="0"/>
            <a:r>
              <a:rPr lang="en-US" sz="2400" b="1" i="0" u="none" strike="noStrike" baseline="0"/>
              <a:t>Derived from Simula (1967).</a:t>
            </a:r>
          </a:p>
          <a:p>
            <a:pPr marR="0" lvl="0"/>
            <a:r>
              <a:rPr lang="en-US" sz="2400" b="1" i="0" u="none" strike="noStrike" baseline="0"/>
              <a:t>Generalizes the C structure:</a:t>
            </a:r>
          </a:p>
          <a:p>
            <a:pPr marR="0" lvl="1"/>
            <a:r>
              <a:rPr lang="en-US" b="1" i="0" u="none" strike="noStrike" baseline="0"/>
              <a:t>Functions as well as data.</a:t>
            </a:r>
          </a:p>
          <a:p>
            <a:pPr marR="0" lvl="1"/>
            <a:r>
              <a:rPr lang="en-US" b="1" i="0" u="none" strike="noStrike" baseline="0"/>
              <a:t>Member access control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6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67B43-2AC1-407B-8D38-6AE35310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Structures and Classes in C++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A79EA-0A26-4EFA-B5DA-A8B9DCE7A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 dirty="0"/>
              <a:t>C++ provides user-defined data types </a:t>
            </a:r>
            <a:r>
              <a:rPr lang="en-US" sz="2400" b="1" i="1" u="none" strike="noStrike" baseline="0" dirty="0"/>
              <a:t>class</a:t>
            </a:r>
            <a:r>
              <a:rPr lang="en-US" sz="2400" b="1" i="0" u="none" strike="noStrike" baseline="0" dirty="0"/>
              <a:t> and </a:t>
            </a:r>
            <a:r>
              <a:rPr lang="en-US" sz="2400" b="1" i="1" u="none" strike="noStrike" baseline="0" dirty="0"/>
              <a:t>struct</a:t>
            </a:r>
            <a:endParaRPr lang="en-US" sz="2400" b="1" i="0" u="none" strike="noStrike" baseline="0" dirty="0"/>
          </a:p>
          <a:p>
            <a:pPr marR="0" lvl="0"/>
            <a:r>
              <a:rPr lang="en-US" sz="2400" b="1" i="0" u="none" strike="noStrike" baseline="0" dirty="0"/>
              <a:t>Both can have data members and function members</a:t>
            </a:r>
            <a:endParaRPr lang="en-US" sz="2400" b="1" i="1" u="none" strike="noStrike" baseline="0" dirty="0"/>
          </a:p>
          <a:p>
            <a:pPr marR="0" lvl="0"/>
            <a:r>
              <a:rPr lang="en-US" sz="2400" b="1" i="0" u="none" strike="noStrike" baseline="0" dirty="0"/>
              <a:t>Members are accessed using the "dot" notation:</a:t>
            </a:r>
          </a:p>
          <a:p>
            <a:pPr marL="457200" marR="0" lvl="1"/>
            <a:r>
              <a:rPr lang="en-US" b="0" i="0" u="none" strike="noStrike" baseline="0" dirty="0" err="1"/>
              <a:t>s.top</a:t>
            </a:r>
            <a:r>
              <a:rPr lang="en-US" b="0" i="0" u="none" strike="noStrike" baseline="0" dirty="0"/>
              <a:t>;		// data access – top of stack</a:t>
            </a:r>
          </a:p>
          <a:p>
            <a:pPr marL="457200" marR="0" lvl="1"/>
            <a:r>
              <a:rPr lang="en-US" b="0" i="0" u="none" strike="noStrike" baseline="0" dirty="0" err="1"/>
              <a:t>s.Pop</a:t>
            </a:r>
            <a:r>
              <a:rPr lang="en-US" b="0" i="0" u="none" strike="noStrike" baseline="0" dirty="0"/>
              <a:t>();		// function access -- pop function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B5346-8846-4F09-A17E-9DC97D7A0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Member Access Control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2B012-D57E-49A0-B5B2-6D166F08F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R="0" lvl="0"/>
            <a:r>
              <a:rPr lang="en-US" sz="2400" b="1" i="0" u="none" strike="noStrike" baseline="0" dirty="0"/>
              <a:t>Members can have </a:t>
            </a:r>
            <a:r>
              <a:rPr lang="en-US" sz="2400" b="1" i="1" u="none" strike="noStrike" baseline="0" dirty="0"/>
              <a:t>public</a:t>
            </a:r>
            <a:r>
              <a:rPr lang="en-US" sz="2400" b="1" i="0" u="none" strike="noStrike" baseline="0" dirty="0"/>
              <a:t> or </a:t>
            </a:r>
            <a:r>
              <a:rPr lang="en-US" sz="2400" b="1" i="1" u="none" strike="noStrike" baseline="0" dirty="0"/>
              <a:t>private</a:t>
            </a:r>
            <a:r>
              <a:rPr lang="en-US" sz="2400" b="1" i="0" u="none" strike="noStrike" baseline="0" dirty="0"/>
              <a:t> visibility.</a:t>
            </a:r>
          </a:p>
          <a:p>
            <a:pPr marR="0" lvl="0"/>
            <a:r>
              <a:rPr lang="en-US" sz="2400" b="1" i="1" u="none" strike="noStrike" baseline="0" dirty="0"/>
              <a:t>class</a:t>
            </a:r>
            <a:r>
              <a:rPr lang="en-US" sz="2400" b="1" i="0" u="none" strike="noStrike" baseline="0" dirty="0"/>
              <a:t> hides the implementation details of its members and by default makes all the members private.</a:t>
            </a:r>
          </a:p>
          <a:p>
            <a:pPr marR="0" lvl="0"/>
            <a:r>
              <a:rPr lang="en-US" sz="2400" b="1" i="1" u="none" strike="noStrike" baseline="0" dirty="0"/>
              <a:t>struct</a:t>
            </a:r>
            <a:r>
              <a:rPr lang="en-US" sz="2400" b="1" i="0" u="none" strike="noStrike" baseline="0" dirty="0"/>
              <a:t> does not hide the implementation details of its members and by default makes all the members public.</a:t>
            </a:r>
          </a:p>
          <a:p>
            <a:pPr marR="0" lvl="0"/>
            <a:r>
              <a:rPr lang="en-US" sz="2400" b="1" i="0" u="none" strike="noStrike" baseline="0" dirty="0"/>
              <a:t>Private members cannot be accessed from outside the class (except by "friend function" to be discussed later).</a:t>
            </a:r>
          </a:p>
          <a:p>
            <a:pPr marR="0" lvl="0"/>
            <a:r>
              <a:rPr lang="en-US" sz="2400" b="1" i="0" u="none" strike="noStrike" baseline="0" dirty="0"/>
              <a:t>Folder </a:t>
            </a:r>
            <a:r>
              <a:rPr lang="en-US" sz="2400" b="1" i="0" u="none" strike="noStrike" baseline="0" dirty="0">
                <a:hlinkClick r:id="rId2" action="ppaction://hlinkfile"/>
              </a:rPr>
              <a:t>UDT</a:t>
            </a:r>
            <a:r>
              <a:rPr lang="en-US" sz="2400" b="1" i="0" u="none" strike="noStrike" baseline="0" dirty="0"/>
              <a:t> has a partially complete application using a </a:t>
            </a:r>
            <a:r>
              <a:rPr lang="en-US" sz="2400" b="1" i="1" u="none" strike="noStrike" baseline="0" dirty="0"/>
              <a:t>struct</a:t>
            </a:r>
            <a:r>
              <a:rPr lang="en-US" sz="2400" b="1" i="0" u="none" strike="noStrike" baseline="0" dirty="0"/>
              <a:t> and a </a:t>
            </a:r>
            <a:r>
              <a:rPr lang="en-US" sz="2400" b="1" i="1" u="none" strike="noStrike" baseline="0" dirty="0"/>
              <a:t>class</a:t>
            </a:r>
            <a:r>
              <a:rPr lang="en-US" sz="2400" b="1" i="0" u="none" strike="noStrike" baseline="0" dirty="0"/>
              <a:t>. Review the code then run the application. The struct is complete, you will try to implement the class.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0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E6D8D-BD60-44DE-B164-84B97965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1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this</a:t>
            </a:r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Pointer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1C669-9466-4B2C-BB6F-3A2EC678A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Each class member function contains a pointer of its type named </a:t>
            </a:r>
            <a:r>
              <a:rPr lang="en-US" sz="2400" b="1" i="1" u="none" strike="noStrike" baseline="0" dirty="0"/>
              <a:t>this</a:t>
            </a:r>
            <a:r>
              <a:rPr lang="en-US" sz="2400" b="1" i="0" u="none" strike="noStrike" baseline="0" dirty="0"/>
              <a:t>.</a:t>
            </a:r>
          </a:p>
          <a:p>
            <a:pPr marR="0" lvl="0"/>
            <a:r>
              <a:rPr lang="en-US" sz="2400" b="1" i="0" u="none" strike="noStrike" baseline="0" dirty="0"/>
              <a:t>The </a:t>
            </a:r>
            <a:r>
              <a:rPr lang="en-US" sz="2400" b="1" i="1" u="none" strike="noStrike" baseline="0" dirty="0"/>
              <a:t>this</a:t>
            </a:r>
            <a:r>
              <a:rPr lang="en-US" sz="2400" b="1" i="0" u="none" strike="noStrike" baseline="0" dirty="0"/>
              <a:t> pointer contains the address of the class object through which the member function has been invoked.</a:t>
            </a:r>
          </a:p>
          <a:p>
            <a:pPr lvl="1"/>
            <a:r>
              <a:rPr lang="en-US" b="1" i="1" u="none" strike="noStrike" baseline="0" dirty="0"/>
              <a:t>*this  </a:t>
            </a:r>
            <a:r>
              <a:rPr lang="en-US" b="1" i="0" u="none" strike="noStrike" baseline="0" dirty="0"/>
              <a:t>will refer to the invoking object itself.</a:t>
            </a:r>
            <a:endParaRPr lang="en-US" b="1" dirty="0"/>
          </a:p>
          <a:p>
            <a:pPr lvl="1"/>
            <a:r>
              <a:rPr lang="en-US" b="1" i="1" dirty="0"/>
              <a:t>this-&gt; is an equivalent way to refer to the invoking object.</a:t>
            </a:r>
          </a:p>
          <a:p>
            <a:pPr marR="0" lvl="0"/>
            <a:endParaRPr lang="en-US" sz="2400" b="1" i="0" u="none" strike="noStrike" baseline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A9A432BF-2758-46C4-9910-778EFCCD9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8178" y="4942792"/>
            <a:ext cx="4826000" cy="9438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void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IntStack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::Push(int x){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(*this).stack[(*this).top++] = x;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F0FDA72A-CE57-46A6-BE8A-E9AA2BEFA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147" y="4942792"/>
            <a:ext cx="4866821" cy="9438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void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IntStack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::Push(int x){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this-&gt;stack[this-&gt;top++] = x;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49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59816-EF0F-4DE8-BA08-1367B758D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Organization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BC698-4D38-4A02-B889-63907231B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Class </a:t>
            </a:r>
            <a:r>
              <a:rPr lang="en-US" sz="2400" b="1" i="1" u="none" strike="noStrike" baseline="0" dirty="0"/>
              <a:t>definition</a:t>
            </a:r>
            <a:r>
              <a:rPr lang="en-US" sz="2400" b="1" i="0" u="none" strike="noStrike" baseline="0" dirty="0"/>
              <a:t> (or </a:t>
            </a:r>
            <a:r>
              <a:rPr lang="en-US" sz="2400" b="1" i="1" u="none" strike="noStrike" baseline="0" dirty="0"/>
              <a:t>specification</a:t>
            </a:r>
            <a:r>
              <a:rPr lang="en-US" sz="2400" b="1" i="0" u="none" strike="noStrike" baseline="0" dirty="0"/>
              <a:t>) is placed in a header file (</a:t>
            </a:r>
            <a:r>
              <a:rPr lang="en-US" sz="2400" b="1" i="1" u="none" strike="noStrike" baseline="0" dirty="0"/>
              <a:t>.h</a:t>
            </a:r>
            <a:r>
              <a:rPr lang="en-US" sz="2400" b="1" i="0" u="none" strike="noStrike" baseline="0" dirty="0"/>
              <a:t> extension):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166885-3D94-7D60-FFFD-4C4783027707}"/>
              </a:ext>
            </a:extLst>
          </p:cNvPr>
          <p:cNvSpPr/>
          <p:nvPr/>
        </p:nvSpPr>
        <p:spPr>
          <a:xfrm>
            <a:off x="960973" y="3286678"/>
            <a:ext cx="6096000" cy="27394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IntStack.h</a:t>
            </a:r>
            <a:endParaRPr lang="en-US" sz="2400" b="1" dirty="0">
              <a:effectLst/>
              <a:latin typeface="Helv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endParaRPr lang="en-US" sz="2400" b="1" dirty="0">
              <a:effectLst/>
              <a:latin typeface="Helv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Specification of Integer Stack class</a:t>
            </a:r>
            <a:endParaRPr lang="en-US" sz="2400" b="1" dirty="0">
              <a:effectLst/>
              <a:latin typeface="Helv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IntStack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400" b="1" dirty="0">
              <a:effectLst/>
              <a:latin typeface="Helv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b="1" dirty="0">
              <a:effectLst/>
              <a:latin typeface="Helv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2400" b="1" dirty="0">
              <a:effectLst/>
              <a:latin typeface="Helv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b="1" dirty="0">
              <a:effectLst/>
              <a:latin typeface="Helv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479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~present</Template>
  <TotalTime>600</TotalTime>
  <Words>1097</Words>
  <Application>Microsoft Office PowerPoint</Application>
  <PresentationFormat>Widescreen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Helv</vt:lpstr>
      <vt:lpstr>Times New Roman</vt:lpstr>
      <vt:lpstr>Office Theme</vt:lpstr>
      <vt:lpstr>Classes in C++</vt:lpstr>
      <vt:lpstr>Objectives</vt:lpstr>
      <vt:lpstr>Data Encapsulation in C</vt:lpstr>
      <vt:lpstr>C-Style Data Encapsulation Example</vt:lpstr>
      <vt:lpstr>The C++ Class</vt:lpstr>
      <vt:lpstr>Structures and Classes in C++</vt:lpstr>
      <vt:lpstr>Member Access Control</vt:lpstr>
      <vt:lpstr>this Pointer</vt:lpstr>
      <vt:lpstr>Code Organization</vt:lpstr>
      <vt:lpstr>Code Organization (continued)</vt:lpstr>
      <vt:lpstr>Code Organization (continued)</vt:lpstr>
      <vt:lpstr>Scope Resolution Operator</vt:lpstr>
      <vt:lpstr>WALKTHOUGH:  Use of a C++ Class</vt:lpstr>
      <vt:lpstr>Abstract Data Types</vt:lpstr>
      <vt:lpstr>Test Programs for C++ Classes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Andrew Scoppa</dc:creator>
  <cp:lastModifiedBy>Andrew Scoppa</cp:lastModifiedBy>
  <cp:revision>40</cp:revision>
  <dcterms:created xsi:type="dcterms:W3CDTF">2019-10-04T13:33:34Z</dcterms:created>
  <dcterms:modified xsi:type="dcterms:W3CDTF">2022-12-11T20:55:30Z</dcterms:modified>
</cp:coreProperties>
</file>