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1" r:id="rId7"/>
    <p:sldId id="273" r:id="rId8"/>
    <p:sldId id="275" r:id="rId9"/>
    <p:sldId id="296" r:id="rId10"/>
    <p:sldId id="277" r:id="rId11"/>
    <p:sldId id="280" r:id="rId12"/>
    <p:sldId id="285" r:id="rId13"/>
    <p:sldId id="286" r:id="rId14"/>
    <p:sldId id="287" r:id="rId15"/>
    <p:sldId id="288" r:id="rId16"/>
    <p:sldId id="289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601-0FEF-4DD1-81F5-80D43723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5702-3A11-4236-B20F-782BBFDE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4F76-8253-4BE2-950D-CDF05BA5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C974-9E31-42AA-B8CC-23F9A100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03B3-2B16-462C-8025-B375CB0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5495-DB2C-430C-9DF6-2B0189D7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A714F-3568-449D-BA43-5ADE4A26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6A60-B687-4C94-B24A-D9A53929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6F40-A999-4476-806B-C97AD6E7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A466-660C-4A11-BACE-38E263D8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04B17-87C0-45E0-9664-194EF735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CD96-A8D2-479B-AD3D-F8A57F97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B206-7123-44AE-B35B-050DE71B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7873-8F27-46F1-A632-6AC139A4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45BB-9D35-4558-B946-9DAD3A99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F065-16ED-44BB-AB55-0525EA8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5A04-430E-4333-95F3-BF4E6E8C4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EDBB-E1AE-47FB-9EA2-59D0A296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E8F9-81A3-4342-B3B0-98373AD9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7D88-9ABA-4512-863F-96B795D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0F17-E91C-4A20-AB48-E1E899D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AEBF-7C74-4F7C-9BB3-724CEF1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062F-7BBF-4007-81F1-17CAB6BC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12DF-1447-45A3-9E90-572ECF7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B6D5-72E1-4FF1-AD66-C74C6180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C47D-19FF-4E89-ABAB-3ACE0D7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3876-66D6-48A8-84D4-BC2DA8A6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1647-B0FA-4ED8-BB91-AD90C47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E124-352C-495C-9622-88EFBB6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54E9-3D19-43C0-B176-7FF2A15C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941E-FF62-4925-8D0B-AF8173F6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26CE-039E-4DAD-868F-F431F06E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A1EDB-F88D-4590-A5F0-69CA48DA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4EF2-20F0-4977-BFB2-FAACC015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0B32-2C7F-4991-B958-337216A1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1B10-1853-4D48-B907-3B4B1919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D4B9-F5DF-4126-B29B-136F4D1D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8590-95A4-4954-8B44-F2D93F3D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F5B17-BD45-4A9F-8132-72EB9975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12D5-3C28-4D1A-B9B4-F401F909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750F1-7E29-4803-BE54-DB4FB5CBE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581D-99ED-4312-A314-6FC4BDA0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295FA-2824-4076-8395-F7663C08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3CE98-7700-4D34-B983-558F6726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87C4-1263-4A2A-971C-D12CC94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6AF7-FCB2-4E26-9D94-A948E77C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9816E-A89A-4AF7-BB46-54CF64CB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AB599-6C90-47C6-8E4E-8C2D988D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D7C76-6EAD-4358-9A2B-9BFDC27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BFE17-3861-47FE-B03A-8ECB2C1C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1AA00-A5B9-46CD-A6DA-E850E82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DC1-5CA7-43BE-A05B-323EEC5A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69D6-15A0-480C-AE95-C60EB1C4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17FF-F0AF-488D-938D-4DD4F56E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BA61-6BE8-4A0D-8A44-AD72F6B1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879D-D6B8-4D3E-B1F3-2D65729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EB0E-9C4D-4CCE-B5D5-916AA3A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17B5-09C9-4FBD-8737-DFF28738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FB310-1851-400F-B740-E1D49DB1C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4770-C2BA-4243-8C9E-79C8EA67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A1642-DC28-4F1E-BAE6-A9442B6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F6E8C-0621-4361-A395-5574665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3484-8B4C-478E-8756-42F117F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0FBDC-4658-4888-902A-EC610C8B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B4E28-B28E-47BA-A73F-96EB405D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F5D0-D3F9-4AE1-9DC6-9A7BAA8A8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61EC-D3D6-4104-B96C-AA3C3920BFC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7A2B-BE1D-45DB-81F2-4A25E828E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043B-B5C9-4568-A669-9A2C83CA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E015C-6359-4789-BAB8-4F0DA024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3/Max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3/CallByValue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3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3/InlineS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7AFAE-CAAA-443B-A681-D6312DAD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EC6E-638A-4E7F-8385-B0B6B558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B84FC-FD1A-40C5-8C79-104B42F3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Arguments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3E44-CCC3-457B-88EF-B23ACFC0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formal parameter can be given a default argument.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12A1957-85CD-4BE5-AF5D-05C2D8DC3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13" y="3188464"/>
            <a:ext cx="8686800" cy="31700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 power(int x,int p = 2); // this would normally be in the public header file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 power(int x, int p) {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int prod = 1;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for (int i = 1; i &lt;= p; ++i) {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prod  *= x;	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400" b="1" noProof="1">
                <a:latin typeface="Courier New" panose="02070309020205020404" pitchFamily="49" charset="0"/>
              </a:rPr>
              <a:t>       }</a:t>
            </a:r>
            <a:endParaRPr kumimoji="0" lang="en-US" altLang="en-US" sz="1400" b="1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return  prod;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power(5, 3);            // answer is 125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power(5);               // answer is 25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7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39B48-818B-4561-B43C-6C6B41AB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Overloading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7243-FD94-4359-B348-DB296D23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 dirty="0"/>
              <a:t>One name can be used for several similar functions.</a:t>
            </a:r>
          </a:p>
          <a:p>
            <a:pPr marR="0" lvl="0"/>
            <a:r>
              <a:rPr lang="en-US" sz="2200" b="1" i="0" u="none" strike="noStrike" baseline="0" dirty="0"/>
              <a:t>Functions must have different number of parameters:</a:t>
            </a:r>
          </a:p>
          <a:p>
            <a:pPr marR="0" lvl="0"/>
            <a:endParaRPr lang="en-US" sz="2200" b="1" dirty="0"/>
          </a:p>
          <a:p>
            <a:pPr marR="0" lvl="0"/>
            <a:endParaRPr lang="en-US" sz="2200" b="1" i="0" u="none" strike="noStrike" baseline="0" dirty="0"/>
          </a:p>
          <a:p>
            <a:r>
              <a:rPr lang="en-US" sz="2200" dirty="0"/>
              <a:t>. . . or different types of parameters:</a:t>
            </a:r>
          </a:p>
          <a:p>
            <a:pPr marR="0" lvl="0"/>
            <a:endParaRPr lang="en-US" sz="2200" b="1" dirty="0"/>
          </a:p>
          <a:p>
            <a:pPr marR="0" lvl="0"/>
            <a:endParaRPr lang="en-US" sz="2200" b="1" dirty="0"/>
          </a:p>
          <a:p>
            <a:r>
              <a:rPr lang="en-US" sz="2200" dirty="0"/>
              <a:t>Function selection is based on matching types of parameters (the signature of the function).</a:t>
            </a:r>
          </a:p>
          <a:p>
            <a:pPr marR="0" lvl="0"/>
            <a:endParaRPr lang="en-US" sz="2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02ECBA-2B17-7FCB-C806-811F432E0946}"/>
              </a:ext>
            </a:extLst>
          </p:cNvPr>
          <p:cNvSpPr/>
          <p:nvPr/>
        </p:nvSpPr>
        <p:spPr>
          <a:xfrm>
            <a:off x="941340" y="3429000"/>
            <a:ext cx="6096000" cy="776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foo(int);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foo(int, int);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567D85-16E6-2D22-DC34-7FDFB8F63704}"/>
              </a:ext>
            </a:extLst>
          </p:cNvPr>
          <p:cNvSpPr/>
          <p:nvPr/>
        </p:nvSpPr>
        <p:spPr>
          <a:xfrm>
            <a:off x="941340" y="4786107"/>
            <a:ext cx="6096000" cy="776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foo(int);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foo(float);</a:t>
            </a:r>
          </a:p>
        </p:txBody>
      </p:sp>
    </p:spTree>
    <p:extLst>
      <p:ext uri="{BB962C8B-B14F-4D97-AF65-F5344CB8AC3E}">
        <p14:creationId xmlns:p14="http://schemas.microsoft.com/office/powerpoint/2010/main" val="222448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E418B-4B2B-4A2B-B1D4-D533A6ED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Argument Matching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CECA-93AE-48FA-B0CE-807C29ED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 call to an overloaded function is resolved to a particular instance through argument matching.</a:t>
            </a:r>
          </a:p>
          <a:p>
            <a:pPr marR="0" lvl="0"/>
            <a:r>
              <a:rPr lang="en-US" sz="2400" b="1" i="0" u="none" strike="noStrike" baseline="0"/>
              <a:t>Argument matching is attempted in the following order:</a:t>
            </a:r>
          </a:p>
          <a:p>
            <a:pPr marR="0" lvl="1"/>
            <a:r>
              <a:rPr lang="en-US" b="0" i="0" u="none" strike="noStrike" baseline="0"/>
              <a:t>An exact match.</a:t>
            </a:r>
          </a:p>
          <a:p>
            <a:pPr marR="0" lvl="1"/>
            <a:r>
              <a:rPr lang="en-US" b="0" i="0" u="none" strike="noStrike" baseline="0"/>
              <a:t>A match through </a:t>
            </a:r>
            <a:r>
              <a:rPr lang="en-US" b="0" i="1" u="none" strike="noStrike" baseline="0"/>
              <a:t>promotion</a:t>
            </a:r>
            <a:r>
              <a:rPr lang="en-US" b="0" i="0" u="none" strike="noStrike" baseline="0"/>
              <a:t>.</a:t>
            </a:r>
          </a:p>
          <a:p>
            <a:pPr marR="0" lvl="1"/>
            <a:r>
              <a:rPr lang="en-US" b="0" i="0" u="none" strike="noStrike" baseline="0"/>
              <a:t>A match through </a:t>
            </a:r>
            <a:r>
              <a:rPr lang="en-US" b="0" i="1" u="none" strike="noStrike" baseline="0"/>
              <a:t>standard conversion</a:t>
            </a:r>
            <a:r>
              <a:rPr lang="en-US" b="0" i="0" u="none" strike="noStrike" baseline="0"/>
              <a:t>.</a:t>
            </a:r>
          </a:p>
          <a:p>
            <a:pPr marR="0" lvl="1"/>
            <a:r>
              <a:rPr lang="en-US" b="0" i="0" u="none" strike="noStrike" baseline="0"/>
              <a:t>A match through </a:t>
            </a:r>
            <a:r>
              <a:rPr lang="en-US" b="0" i="1" u="none" strike="noStrike" baseline="0"/>
              <a:t>user-defined conversion</a:t>
            </a:r>
            <a:r>
              <a:rPr lang="en-US" b="0" i="0" u="none" strike="noStrike" baseline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071D-8362-461D-B611-DF5BB07E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Argument Matching through Promotion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B6BE-0E30-4299-8A94-7FC1EF836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Promotion maps a data type into a more inclusive data type. </a:t>
            </a:r>
          </a:p>
          <a:p>
            <a:pPr marL="457200" marR="0" lvl="1"/>
            <a:r>
              <a:rPr lang="en-US" b="1" i="0" u="none" strike="noStrike" baseline="0" dirty="0"/>
              <a:t>char</a:t>
            </a:r>
            <a:r>
              <a:rPr lang="en-US" b="0" i="0" u="none" strike="noStrike" baseline="0" dirty="0"/>
              <a:t> promotes to </a:t>
            </a:r>
            <a:r>
              <a:rPr lang="en-US" b="1" i="0" u="none" strike="noStrike" baseline="0" dirty="0"/>
              <a:t>int</a:t>
            </a:r>
          </a:p>
          <a:p>
            <a:pPr marL="457200" marR="0" lvl="1"/>
            <a:r>
              <a:rPr lang="en-US" b="1" i="0" u="none" strike="noStrike" baseline="0" dirty="0"/>
              <a:t>int</a:t>
            </a:r>
            <a:r>
              <a:rPr lang="en-US" b="0" i="0" u="none" strike="noStrike" baseline="0" dirty="0"/>
              <a:t> promotes to </a:t>
            </a:r>
            <a:r>
              <a:rPr lang="en-US" b="1" i="0" u="none" strike="noStrike" baseline="0" dirty="0"/>
              <a:t>long</a:t>
            </a:r>
          </a:p>
          <a:p>
            <a:pPr marL="457200" marR="0" lvl="1"/>
            <a:endParaRPr lang="en-US" b="1" dirty="0"/>
          </a:p>
          <a:p>
            <a:r>
              <a:rPr lang="en-US" sz="2400" b="1" i="0" u="none" strike="noStrike" baseline="0" dirty="0"/>
              <a:t>An example of type conversion can be found in folder </a:t>
            </a:r>
            <a:r>
              <a:rPr lang="en-US" sz="2400" dirty="0">
                <a:hlinkClick r:id="rId2" action="ppaction://hlinkfile"/>
              </a:rPr>
              <a:t>Max</a:t>
            </a:r>
            <a:r>
              <a:rPr lang="en-US" sz="2400" dirty="0"/>
              <a:t>.</a:t>
            </a:r>
            <a:endParaRPr lang="en-US" sz="2400" b="1" i="0" u="none" strike="noStrike" baseline="0" dirty="0"/>
          </a:p>
          <a:p>
            <a:pPr marL="457200" marR="0" lvl="1"/>
            <a:endParaRPr lang="en-US" dirty="0"/>
          </a:p>
          <a:p>
            <a:pPr marL="457200" marR="0" lvl="1"/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37F1-843D-47A8-9F62-EA158653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Match through Type Conversion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3D3A-7FBF-4E98-891F-180A89F4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Promotion is a special kind of type conversion, which involves "widening" of a data type, which will never lose information.</a:t>
            </a:r>
          </a:p>
          <a:p>
            <a:pPr marR="0" lvl="0"/>
            <a:r>
              <a:rPr lang="en-US" sz="2400" b="1" i="0" u="none" strike="noStrike" baseline="0"/>
              <a:t>Other standard conversions involve "narrowing", e.g.</a:t>
            </a:r>
          </a:p>
          <a:p>
            <a:pPr marL="457200" marR="0" lvl="1"/>
            <a:r>
              <a:rPr lang="en-US" b="0" i="0" u="none" strike="noStrike" baseline="0"/>
              <a:t> int	e = 2.71828;		// e is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9F973-ECF6-4C01-8800-DE10E435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User-Defined Type Conversions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9EA0-1115-4518-848E-5E633DAD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Classes can incorporate </a:t>
            </a:r>
            <a:r>
              <a:rPr lang="en-US" sz="2400" b="1" i="1" u="none" strike="noStrike" baseline="0"/>
              <a:t>user-defined</a:t>
            </a:r>
            <a:r>
              <a:rPr lang="en-US" sz="2400" b="1" i="0" u="none" strike="noStrike" baseline="0"/>
              <a:t> type conversions, which can also be used to resolve overloaded function calls.</a:t>
            </a:r>
          </a:p>
          <a:p>
            <a:pPr marR="0" lvl="1"/>
            <a:r>
              <a:rPr lang="en-US" b="0" i="0" u="none" strike="noStrike" baseline="0"/>
              <a:t>Constructors can provide one means of type conversion.</a:t>
            </a:r>
          </a:p>
          <a:p>
            <a:pPr marR="0" lvl="1"/>
            <a:r>
              <a:rPr lang="en-US" b="0" i="0" u="none" strike="noStrike" baseline="0"/>
              <a:t>Later we will learn how to override cast operators to provide another means of type conversion.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04DB6-5AD1-4E2C-A62F-CE353243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 By Value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9D1C-D3BC-4778-8BA9-3CD9954D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In C and C++ the standard mechanism for passing parameters in function calls is call by value.</a:t>
            </a:r>
          </a:p>
          <a:p>
            <a:r>
              <a:rPr lang="en-US" sz="2400" b="1" dirty="0"/>
              <a:t>A local copy is made of each parameter: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Review sample application in folder </a:t>
            </a:r>
            <a:r>
              <a:rPr lang="en-US" sz="2400" b="1" dirty="0" err="1">
                <a:hlinkClick r:id="rId2" action="ppaction://hlinkfile"/>
              </a:rPr>
              <a:t>CallByValue</a:t>
            </a:r>
            <a:r>
              <a:rPr lang="en-US" sz="2400" b="1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70E15-820B-76E3-FD2F-700989EBF1A6}"/>
              </a:ext>
            </a:extLst>
          </p:cNvPr>
          <p:cNvSpPr/>
          <p:nvPr/>
        </p:nvSpPr>
        <p:spPr>
          <a:xfrm>
            <a:off x="936654" y="3933515"/>
            <a:ext cx="6674637" cy="1631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increment(int x){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++x;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2;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increment(a); // a is still 2; only the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changed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307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E6609-2E96-4ADD-8DC0-43D85AB3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Ramifications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6266-C2D4-4FC4-8DF7-F883D497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Call by value has many ramifications in C and C++.</a:t>
            </a:r>
          </a:p>
          <a:p>
            <a:pPr marR="0" lvl="1"/>
            <a:r>
              <a:rPr lang="en-US" b="0" i="0" u="none" strike="noStrike" baseline="0"/>
              <a:t>In C++ when an argument is an </a:t>
            </a:r>
            <a:r>
              <a:rPr lang="en-US" b="1" i="0" u="none" strike="noStrike" baseline="0"/>
              <a:t>object</a:t>
            </a:r>
            <a:r>
              <a:rPr lang="en-US" b="0" i="0" u="none" strike="noStrike" baseline="0"/>
              <a:t>, the compiler will create a new temporary object as part of the function call operation.</a:t>
            </a:r>
          </a:p>
          <a:p>
            <a:pPr marR="0" lvl="1"/>
            <a:r>
              <a:rPr lang="en-US" b="0" i="0" u="none" strike="noStrike" baseline="0"/>
              <a:t>In C you must use </a:t>
            </a:r>
            <a:r>
              <a:rPr lang="en-US" b="1" i="0" u="none" strike="noStrike" baseline="0"/>
              <a:t>pointers</a:t>
            </a:r>
            <a:r>
              <a:rPr lang="en-US" b="0" i="0" u="none" strike="noStrike" baseline="0"/>
              <a:t> when you want to get a changed value of a parameter back to the calling program.</a:t>
            </a:r>
          </a:p>
          <a:p>
            <a:pPr marR="0" lvl="1"/>
            <a:r>
              <a:rPr lang="en-US" b="0" i="0" u="none" strike="noStrike" baseline="0"/>
              <a:t>In C++ there is an alternative parameter passing mechanism, </a:t>
            </a:r>
            <a:r>
              <a:rPr lang="en-US" b="1" i="0" u="none" strike="noStrike" baseline="0"/>
              <a:t>call by reference</a:t>
            </a:r>
            <a:r>
              <a:rPr lang="en-US" b="0" i="0" u="none" strike="noStrike" baseline="0"/>
              <a:t>, which we will discuss in a later chapter.</a:t>
            </a:r>
          </a:p>
          <a:p>
            <a:pPr marR="0" lvl="0"/>
            <a:endParaRPr lang="en-US" sz="2400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503B9-DB1E-424B-B757-7B41540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D008-9537-49A8-94EE-E587D1A8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900" b="1" i="0" u="none" strike="noStrike" baseline="0"/>
              <a:t>C++ introduced function prototypes, which have been incorporated into ANSI C.</a:t>
            </a:r>
          </a:p>
          <a:p>
            <a:pPr marR="0" lvl="0"/>
            <a:r>
              <a:rPr lang="en-US" sz="1900" b="1" i="0" u="none" strike="noStrike" baseline="0"/>
              <a:t>Prototypes can be used to generate code to automatically convert types of parameters, but you must be careful in cases of a variable number of arguments.</a:t>
            </a:r>
          </a:p>
          <a:p>
            <a:pPr marR="0" lvl="0"/>
            <a:r>
              <a:rPr lang="en-US" sz="1900" b="1" i="0" u="none" strike="noStrike" baseline="0"/>
              <a:t>Inline functions have speed of macros and type safety of ordinary functions.</a:t>
            </a:r>
          </a:p>
          <a:p>
            <a:pPr marR="0" lvl="0"/>
            <a:r>
              <a:rPr lang="en-US" sz="1900" b="1" i="0" u="none" strike="noStrike" baseline="0"/>
              <a:t>Default arguments can be used to avoid passing a frequently occurring value on each function invocation.</a:t>
            </a:r>
          </a:p>
          <a:p>
            <a:pPr marR="0" lvl="0"/>
            <a:r>
              <a:rPr lang="en-US" sz="1900" b="1" i="0" u="none" strike="noStrike" baseline="0"/>
              <a:t>One name can be used for several functions.  Such a name is said to be </a:t>
            </a:r>
            <a:r>
              <a:rPr lang="en-US" sz="1900" b="1" i="1" u="none" strike="noStrike" baseline="0"/>
              <a:t>overloaded</a:t>
            </a:r>
            <a:r>
              <a:rPr lang="en-US" sz="1900" b="1" i="0" u="none" strike="noStrike" baseline="0"/>
              <a:t>.</a:t>
            </a:r>
          </a:p>
          <a:p>
            <a:pPr marR="0" lvl="0"/>
            <a:r>
              <a:rPr lang="en-US" sz="1900" b="1" i="0" u="none" strike="noStrike" baseline="0"/>
              <a:t>A call to an overloaded function is resolved to a particular instance through </a:t>
            </a:r>
            <a:r>
              <a:rPr lang="en-US" sz="1900" b="1" i="1" u="none" strike="noStrike" baseline="0"/>
              <a:t>argument matching</a:t>
            </a:r>
            <a:r>
              <a:rPr lang="en-US" sz="1900" b="1" i="0" u="none" strike="noStrike" baseline="0"/>
              <a:t>.</a:t>
            </a:r>
          </a:p>
          <a:p>
            <a:pPr marR="0" lvl="0"/>
            <a:r>
              <a:rPr lang="en-US" sz="1900" b="1" i="0" u="none" strike="noStrike" baseline="0"/>
              <a:t>The standard parameter passing mechanism in C++ is </a:t>
            </a:r>
            <a:r>
              <a:rPr lang="en-US" sz="1900" b="1" i="1" u="none" strike="noStrike" baseline="0"/>
              <a:t>call by value</a:t>
            </a:r>
            <a:r>
              <a:rPr lang="en-US" sz="1900" b="1" i="0" u="none" strike="noStrike" baseline="0"/>
              <a:t>, which involves the compiler creating a copy of the arguments.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0915B-D1A2-47CE-86F5-8D835E75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E49C-347E-4817-9D4D-7D288E82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000" b="1" i="0" u="none" strike="noStrike" baseline="0" dirty="0"/>
              <a:t>Use function prototypes in your code.</a:t>
            </a:r>
          </a:p>
          <a:p>
            <a:pPr marR="0" lvl="0"/>
            <a:r>
              <a:rPr lang="en-US" sz="2000" b="1" i="0" u="none" strike="noStrike" baseline="0" dirty="0"/>
              <a:t>Make use of automatic conversion of parameters in function calls when there is a prototype.</a:t>
            </a:r>
          </a:p>
          <a:p>
            <a:pPr marR="0" lvl="0"/>
            <a:r>
              <a:rPr lang="en-US" sz="2000" b="1" i="0" u="none" strike="noStrike" baseline="0" dirty="0"/>
              <a:t>Use inline functions.</a:t>
            </a:r>
          </a:p>
          <a:p>
            <a:pPr marR="0" lvl="0"/>
            <a:r>
              <a:rPr lang="en-US" sz="2000" b="1" i="0" u="none" strike="noStrike" baseline="0" dirty="0"/>
              <a:t>Use default arguments.</a:t>
            </a:r>
          </a:p>
          <a:p>
            <a:pPr marR="0" lvl="0"/>
            <a:r>
              <a:rPr lang="en-US" sz="2000" b="1" i="0" u="none" strike="noStrike" baseline="0" dirty="0"/>
              <a:t>Define "overloaded" and explain the benefits of   overloading.</a:t>
            </a:r>
          </a:p>
          <a:p>
            <a:pPr marR="0" lvl="0"/>
            <a:r>
              <a:rPr lang="en-US" sz="2000" b="1" i="0" u="none" strike="noStrike" baseline="0" dirty="0"/>
              <a:t>Describe the standard C/C++ call by value mechanism for passing parameters in functions calls.</a:t>
            </a:r>
          </a:p>
          <a:p>
            <a:pPr lvl="0"/>
            <a:r>
              <a:rPr lang="en-US" sz="2000" b="1" dirty="0"/>
              <a:t>Gain experience through code walk-throughs and lab exercises.</a:t>
            </a:r>
            <a:br>
              <a:rPr lang="en-US" sz="2000" b="1" dirty="0"/>
            </a:br>
            <a:endParaRPr lang="en-US" sz="2000" b="1" dirty="0"/>
          </a:p>
          <a:p>
            <a:pPr marL="457200" lvl="1"/>
            <a:r>
              <a:rPr lang="en-US" sz="2000" dirty="0"/>
              <a:t>The example programs are in the </a:t>
            </a:r>
            <a:r>
              <a:rPr lang="en-US" sz="2000" b="1" u="sng" dirty="0">
                <a:hlinkClick r:id="rId2" action="ppaction://hlinkfile"/>
              </a:rPr>
              <a:t>chapter directory</a:t>
            </a:r>
            <a:r>
              <a:rPr lang="en-US" sz="2000" b="1" u="sng" dirty="0">
                <a:hlinkClick r:id="rId3"/>
              </a:rPr>
              <a:t>.</a:t>
            </a:r>
          </a:p>
          <a:p>
            <a:pPr marL="457200" lvl="1"/>
            <a:r>
              <a:rPr lang="en-US" sz="2000" dirty="0"/>
              <a:t>Labs located in </a:t>
            </a:r>
            <a:r>
              <a:rPr lang="en-US" sz="2000" dirty="0">
                <a:hlinkClick r:id="rId4" action="ppaction://hlinkfile"/>
              </a:rPr>
              <a:t>Labs/Lab3</a:t>
            </a:r>
            <a:endParaRPr lang="en-US" sz="2000" dirty="0"/>
          </a:p>
          <a:p>
            <a:pPr marL="457200" lvl="1"/>
            <a:endParaRPr lang="en-US" sz="2000" dirty="0">
              <a:hlinkClick r:id="rId3"/>
            </a:endParaRPr>
          </a:p>
          <a:p>
            <a:pPr marR="0" lvl="0"/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30B4B-F5B7-4667-86D3-9B77AD36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Prototypes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C924A-2C58-44C8-969F-56788CBD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Function prototypes:</a:t>
            </a:r>
          </a:p>
          <a:p>
            <a:pPr marR="0" lvl="1"/>
            <a:r>
              <a:rPr lang="en-US" b="0" i="0" u="none" strike="noStrike" baseline="0"/>
              <a:t>Pioneered in C++</a:t>
            </a:r>
          </a:p>
          <a:p>
            <a:pPr marR="0" lvl="1"/>
            <a:r>
              <a:rPr lang="en-US" b="0" i="0" u="none" strike="noStrike" baseline="0"/>
              <a:t>Part of ANSI C</a:t>
            </a:r>
          </a:p>
          <a:p>
            <a:pPr marR="0" lvl="1"/>
            <a:r>
              <a:rPr lang="en-US" b="0" i="0" u="none" strike="noStrike" baseline="0"/>
              <a:t>Mandatory in C++</a:t>
            </a:r>
          </a:p>
          <a:p>
            <a:pPr marL="457200" lvl="1"/>
            <a:endParaRPr lang="en-US"/>
          </a:p>
          <a:p>
            <a:pPr marL="457200" lvl="1"/>
            <a:r>
              <a:rPr lang="en-US" i="1" dirty="0"/>
              <a:t>type</a:t>
            </a:r>
            <a:r>
              <a:rPr lang="en-US" dirty="0"/>
              <a:t>  </a:t>
            </a:r>
            <a:r>
              <a:rPr lang="en-US" i="1" dirty="0"/>
              <a:t>function</a:t>
            </a:r>
            <a:r>
              <a:rPr lang="en-US" dirty="0"/>
              <a:t>(</a:t>
            </a:r>
            <a:r>
              <a:rPr lang="en-US" i="1" dirty="0"/>
              <a:t>type1</a:t>
            </a:r>
            <a:r>
              <a:rPr lang="en-US" dirty="0"/>
              <a:t>, . . . , </a:t>
            </a:r>
            <a:r>
              <a:rPr lang="en-US" i="1"/>
              <a:t>typeN</a:t>
            </a:r>
            <a:r>
              <a:rPr lang="en-US" dirty="0"/>
              <a:t>);</a:t>
            </a:r>
            <a:endParaRPr lang="en-US"/>
          </a:p>
          <a:p>
            <a:pPr marR="0" lvl="1"/>
            <a:endParaRPr lang="en-US" b="0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D6AF6-1854-487C-B0F7-987FD7A0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Usage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B688-B56F-4292-A9D9-0F9A854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Each type is a primitive type, a type expression or user defined type.</a:t>
            </a:r>
          </a:p>
          <a:p>
            <a:pPr marR="0" lvl="1"/>
            <a:r>
              <a:rPr lang="en-US" b="0" i="0" u="none" strike="noStrike" baseline="0"/>
              <a:t>Use </a:t>
            </a:r>
            <a:r>
              <a:rPr lang="en-US" b="1" i="0" u="none" strike="noStrike" baseline="0"/>
              <a:t>void</a:t>
            </a:r>
            <a:r>
              <a:rPr lang="en-US" b="0" i="0" u="none" strike="noStrike" baseline="0"/>
              <a:t> if no function return.</a:t>
            </a:r>
          </a:p>
          <a:p>
            <a:pPr marR="0" lvl="1"/>
            <a:r>
              <a:rPr lang="en-US" b="0" i="0" u="none" strike="noStrike" baseline="0"/>
              <a:t>Can optionally use </a:t>
            </a:r>
            <a:r>
              <a:rPr lang="en-US" b="1" i="0" u="none" strike="noStrike" baseline="0"/>
              <a:t>void</a:t>
            </a:r>
            <a:r>
              <a:rPr lang="en-US" b="0" i="0" u="none" strike="noStrike" baseline="0"/>
              <a:t> for an empty argument list.</a:t>
            </a:r>
          </a:p>
          <a:p>
            <a:pPr marR="0" lvl="1"/>
            <a:r>
              <a:rPr lang="en-US" b="0" i="0" u="none" strike="noStrike" baseline="0"/>
              <a:t>Optionally can have variable names after types in argument list to improve readability.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7CD5-3D4E-4D2A-8F38-3DB7F16A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Strong Type Checking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AB5A-C030-40C1-A8E2-70E473F7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2838359"/>
            <a:ext cx="5266944" cy="3379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800" b="1" i="0" u="none" strike="noStrike" baseline="0"/>
              <a:t>Argument list and return type of every function call are type checked during compilation.</a:t>
            </a:r>
          </a:p>
          <a:p>
            <a:pPr marR="0" lvl="0"/>
            <a:r>
              <a:rPr lang="en-US" sz="1800" b="1" i="0" u="none" strike="noStrike" baseline="0"/>
              <a:t>Number of arguments must agree.</a:t>
            </a:r>
          </a:p>
          <a:p>
            <a:pPr marR="0" lvl="0"/>
            <a:r>
              <a:rPr lang="en-US" sz="1800" b="1" i="0" u="none" strike="noStrike" baseline="0"/>
              <a:t>Types of arguments and return value must agree either through an exact match or through an implicit type conversion.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43EB89-7B4F-4EF3-ACEB-B6B9915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14591"/>
              </p:ext>
            </p:extLst>
          </p:nvPr>
        </p:nvGraphicFramePr>
        <p:xfrm>
          <a:off x="6542550" y="3164052"/>
          <a:ext cx="5175504" cy="3116631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5175504">
                  <a:extLst>
                    <a:ext uri="{9D8B030D-6E8A-4147-A177-3AD203B41FA5}">
                      <a16:colId xmlns:a16="http://schemas.microsoft.com/office/drawing/2014/main" val="1099209458"/>
                    </a:ext>
                  </a:extLst>
                </a:gridCol>
              </a:tblGrid>
              <a:tr h="26953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Prototype    		Call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void foo(int);                                          x = foo(7);	   // illegal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void foo(int);                                          foo(7);	   // legal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void foo(int);      		 foo(7, 12);	   // illegal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void foo(int);       		  foo(3.14) ;    // legal 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void foo(int);      		 foo(“Hi");      // illegal</a:t>
                      </a:r>
                      <a:endParaRPr 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1254" marR="113284" marT="90627" marB="90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70084"/>
                  </a:ext>
                </a:extLst>
              </a:tr>
              <a:tr h="4140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1254" marR="113284" marT="90627" marB="90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5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5D74-4A15-463E-986F-6F929EE5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of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0439-7B93-4E9D-96AE-0A399F71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 dirty="0"/>
              <a:t>Use of function prototypes causes parameters to be converted automatically in function calls:</a:t>
            </a:r>
          </a:p>
          <a:p>
            <a:pPr marR="0" lvl="0"/>
            <a:endParaRPr lang="en-US" sz="1700" b="1" dirty="0"/>
          </a:p>
          <a:p>
            <a:pPr marR="0" lvl="0"/>
            <a:endParaRPr lang="en-US" sz="1700" b="1" i="0" u="none" strike="noStrike" baseline="0" dirty="0"/>
          </a:p>
          <a:p>
            <a:pPr marR="0" lvl="0"/>
            <a:endParaRPr lang="en-US" sz="1700" b="1" dirty="0"/>
          </a:p>
          <a:p>
            <a:pPr marR="0" lvl="0"/>
            <a:endParaRPr lang="en-US" sz="1700" b="1" i="0" u="none" strike="noStrike" baseline="0" dirty="0"/>
          </a:p>
          <a:p>
            <a:pPr marR="0" lvl="0"/>
            <a:endParaRPr lang="en-US" sz="1700" b="1" dirty="0"/>
          </a:p>
          <a:p>
            <a:r>
              <a:rPr lang="en-US" sz="1700" b="1" i="0" u="none" strike="noStrike" baseline="0" dirty="0"/>
              <a:t>Classes can implement conversion operations, which behave the same way as conversion of built-in types.</a:t>
            </a:r>
          </a:p>
          <a:p>
            <a:pPr marL="914400" lvl="2"/>
            <a:r>
              <a:rPr lang="en-US" sz="1700" b="0" i="1" u="none" strike="noStrike" baseline="0" dirty="0"/>
              <a:t>Later we will see how constructors can be used to accomplish type conversion.</a:t>
            </a:r>
          </a:p>
          <a:p>
            <a:pPr marR="0" lvl="0"/>
            <a:endParaRPr lang="en-US" sz="1700" b="1" i="0" u="none" strike="noStrike" baseline="0" dirty="0"/>
          </a:p>
          <a:p>
            <a:pPr marR="0" lvl="0"/>
            <a:endParaRPr lang="en-US" sz="17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4653C-167D-D119-1CB4-04EF5F6894AF}"/>
              </a:ext>
            </a:extLst>
          </p:cNvPr>
          <p:cNvSpPr/>
          <p:nvPr/>
        </p:nvSpPr>
        <p:spPr>
          <a:xfrm>
            <a:off x="909404" y="3451325"/>
            <a:ext cx="784860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num_digits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(long x);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a = 6789;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num_digits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(a); // a is converted to long</a:t>
            </a:r>
          </a:p>
        </p:txBody>
      </p:sp>
    </p:spTree>
    <p:extLst>
      <p:ext uri="{BB962C8B-B14F-4D97-AF65-F5344CB8AC3E}">
        <p14:creationId xmlns:p14="http://schemas.microsoft.com/office/powerpoint/2010/main" val="312312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8A890-A99E-41C4-A13C-6C3A958E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 Keyword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AF27-D465-4D69-9A21-927E17379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Use the </a:t>
            </a:r>
            <a:r>
              <a:rPr lang="en-US" sz="2400" b="1" i="1" u="none" strike="noStrike" baseline="0" dirty="0"/>
              <a:t>inline</a:t>
            </a:r>
            <a:r>
              <a:rPr lang="en-US" sz="2400" b="1" i="0" u="none" strike="noStrike" baseline="0" dirty="0"/>
              <a:t> keyword in definition of function to cause it to be expanded inline, saving function call overhead at run-time (but may use more space):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AEF23E-7CC1-E497-AF4E-6B58A0CE26C8}"/>
              </a:ext>
            </a:extLst>
          </p:cNvPr>
          <p:cNvSpPr/>
          <p:nvPr/>
        </p:nvSpPr>
        <p:spPr>
          <a:xfrm>
            <a:off x="982133" y="3768420"/>
            <a:ext cx="6417734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 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cuberoot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x)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  exp(log(x) / 3.0);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479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22643-B773-4929-AA9D-BC038F1F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Inline Usage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6F97-0D1C-4C14-96F2-D936673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b="1" i="0" u="none" strike="noStrike" baseline="0"/>
              <a:t>Inline functions of interest to more than a single file must be placed in a header file.</a:t>
            </a:r>
          </a:p>
          <a:p>
            <a:pPr lvl="0"/>
            <a:r>
              <a:rPr lang="en-US" sz="2000" b="1" i="0" u="none" strike="noStrike" baseline="0"/>
              <a:t>Inline member functions of a class do not need the </a:t>
            </a:r>
            <a:r>
              <a:rPr lang="en-US" sz="2000" b="1" i="1" u="none" strike="noStrike" baseline="0"/>
              <a:t>inline</a:t>
            </a:r>
            <a:r>
              <a:rPr lang="en-US" sz="2000" b="1" i="0" u="none" strike="noStrike" baseline="0"/>
              <a:t> keyword.</a:t>
            </a:r>
          </a:p>
          <a:p>
            <a:pPr marR="0" lvl="0"/>
            <a:r>
              <a:rPr lang="en-US" sz="2000" b="1" i="0" u="none" strike="noStrike" baseline="0"/>
              <a:t>Type checking is done (unlike macros).</a:t>
            </a:r>
          </a:p>
          <a:p>
            <a:pPr marR="0" lvl="0"/>
            <a:r>
              <a:rPr lang="en-US" sz="2000" b="1" i="0" u="none" strike="noStrike" baseline="0"/>
              <a:t>Inline functions can be overloaded.</a:t>
            </a:r>
          </a:p>
          <a:p>
            <a:pPr marR="0" lvl="0"/>
            <a:r>
              <a:rPr lang="en-US" sz="2000" b="1" i="0" u="none" strike="noStrike" baseline="0"/>
              <a:t>Inline is a </a:t>
            </a:r>
            <a:r>
              <a:rPr lang="en-US" sz="2000" b="1" i="1" u="none" strike="noStrike" baseline="0"/>
              <a:t>hint</a:t>
            </a:r>
            <a:r>
              <a:rPr lang="en-US" sz="2000" b="1" i="0" u="none" strike="noStrike" baseline="0"/>
              <a:t> to the compiler (complex functions, e.g. involving recursion, may not be inlined).</a:t>
            </a:r>
          </a:p>
          <a:p>
            <a:pPr marR="0" lvl="0"/>
            <a:r>
              <a:rPr lang="en-US" sz="2000" b="1" i="0" u="none" strike="noStrike" baseline="0"/>
              <a:t>Within each file that an inline function is used but cannot be expanded, a static definition of the function is generated.</a:t>
            </a:r>
          </a:p>
          <a:p>
            <a:pPr marR="0" lvl="1"/>
            <a:r>
              <a:rPr lang="en-US" sz="2000" b="0" i="0" u="none" strike="noStrike" baseline="0"/>
              <a:t>This can result in multiple static instances being defined within a single executable.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E52F-9AD2-4276-97A6-EA27E557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</a:rPr>
              <a:t>Inline Code Example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6A3F-C4E0-4541-9995-19453EC1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and examine the file </a:t>
            </a:r>
            <a:r>
              <a:rPr lang="en-US" sz="2400" dirty="0" err="1"/>
              <a:t>IntStack.h</a:t>
            </a:r>
            <a:r>
              <a:rPr lang="en-US" sz="2400" dirty="0"/>
              <a:t> in folder </a:t>
            </a:r>
            <a:r>
              <a:rPr lang="en-US" sz="2400" dirty="0" err="1">
                <a:hlinkClick r:id="rId2" action="ppaction://hlinkfile"/>
              </a:rPr>
              <a:t>InlineStack</a:t>
            </a:r>
            <a:r>
              <a:rPr lang="en-US" sz="2400" dirty="0"/>
              <a:t>. </a:t>
            </a:r>
          </a:p>
          <a:p>
            <a:r>
              <a:rPr lang="en-US" sz="2400" dirty="0"/>
              <a:t>The specification and implementation are now contained in a single file.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330</TotalTime>
  <Words>1191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Functions in C++</vt:lpstr>
      <vt:lpstr>Objectives</vt:lpstr>
      <vt:lpstr>Function Prototypes in C++</vt:lpstr>
      <vt:lpstr>Prototype Usage</vt:lpstr>
      <vt:lpstr>Strong Type Checking</vt:lpstr>
      <vt:lpstr>Conversion of Parameters</vt:lpstr>
      <vt:lpstr>Inline Keyword</vt:lpstr>
      <vt:lpstr>Inline Usage</vt:lpstr>
      <vt:lpstr>Inline Code Example</vt:lpstr>
      <vt:lpstr>Default Arguments</vt:lpstr>
      <vt:lpstr>Function Overloading</vt:lpstr>
      <vt:lpstr>Argument Matching</vt:lpstr>
      <vt:lpstr>Argument Matching through Promotion</vt:lpstr>
      <vt:lpstr>Match through Type Conversion</vt:lpstr>
      <vt:lpstr>User-Defined Type Conversions</vt:lpstr>
      <vt:lpstr>Call By Value</vt:lpstr>
      <vt:lpstr>Ramifications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Andrew Scoppa</dc:creator>
  <cp:lastModifiedBy>Andrew Scoppa</cp:lastModifiedBy>
  <cp:revision>36</cp:revision>
  <dcterms:created xsi:type="dcterms:W3CDTF">2019-10-04T15:20:38Z</dcterms:created>
  <dcterms:modified xsi:type="dcterms:W3CDTF">2022-07-16T16:04:04Z</dcterms:modified>
</cp:coreProperties>
</file>