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574-C491-4779-BF3E-BAB89E510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50EC-CB01-42FD-B6B8-308CBE01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F26-5AAC-469D-89E5-C886E0F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A861-05F7-471B-92C5-D1971E7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25BC-0A21-429D-BF18-EE487FF6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3AFD-D3EC-4C19-9462-53EC965C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03C5-FF86-4998-8A77-1C4D85F2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33E6-51CB-465C-A42F-2423FD88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8148-E76D-4BCA-A79D-B3EB2703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92F8-B1D9-43F6-9025-B38C9E66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28C5A-5A17-4C17-8D16-F08CE80D7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7445-6599-45EC-856E-65F0C6CE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D0FC-4A59-4432-8521-D286DAF0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E952-A998-403B-86E1-DAACDA7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E1D2-3BEF-48A0-9FFF-78ABCA31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7CF2-9092-44D0-94C5-1FB2CD2F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1FC0-A71A-405C-A15E-543887AD6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BD71-9676-4DD9-A76F-F2393435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B770-C389-41C0-9DDF-959E1589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132C-5C6E-45CD-ACE5-77C4F89B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1F06-1454-4DDC-B580-9106594C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BEAE-67A0-4A98-8E67-1DFF3340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0F3B-6DAB-4240-80EF-69DE5B56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7842-9E9A-4F38-B6C3-31E8A1A6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21F0-D3EB-40AA-95CC-A4E78479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394B-7444-44E9-AB81-02351BDF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B655-57E0-4A1F-95EC-ADDD343B4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DC9C-0AEA-4B7A-8158-CD00E13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178A-99F0-4F97-863A-9AEC7463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E865-840B-4BDA-9534-7FB7CB9A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8132-878E-4CC1-BF01-627C1DDD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9397-50DA-4588-ABDC-3666B06BB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CC2F2-A532-42F5-B65F-58AA6CAA8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16D1-5DEA-42AA-8C54-626D105F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32ED-F9C7-4171-AED4-5ECB21C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5A47D-69AD-4CDB-8D08-6435FB1A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5391-2BAA-4540-8E98-ABB1D22F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1971E-7F60-44F1-BADC-FDF6AB6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32DE-EBF8-4B66-8FF5-99A7A1EB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63914-6DE7-4328-A101-D6C96637E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3E6E1-0ADB-4DD1-A8BD-846C9A36E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99B4E-490F-4302-9419-B1C2C11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E10D-0F0C-4FF8-BB6B-55EF7D7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3072-326C-4346-916C-9F58673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A8D4-D28B-4827-AA45-CD49DD50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20012-59D7-4727-8CDA-AEB9CFF3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31D27-AB72-45AB-B5A9-D67E2521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5B0EB-B440-4D87-AD38-6E92B025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80445-418C-4BBE-A70A-009AAEE4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CE200-E8BF-4F78-8429-0116631D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4D70-E8BB-4EED-88CB-3F871C1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C012-F118-420C-876D-8A319BB3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7907-B745-4343-BBF2-EB9108D4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F419-E2D5-4B36-A00B-D1F03AEA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5EA02-86C7-4FC0-9F94-CD780683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D7CDE-3215-4113-B01A-5EE9E50C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B368-3D58-4C59-B218-A893C91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1D3B-6262-4EF5-AF05-96E2B459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7DA97-B37F-4C2E-A57F-2C5FA7F2C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DF687-1CA9-4180-BA61-C6BE2EC8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18C29-E327-4191-AC23-BFFD3627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EAC8-64BC-41AE-820C-327DE42F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A3E9-5848-4A32-BB39-1D83FE8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E0A17-D494-4712-AE38-36400F1D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51A6-6851-4010-91F5-B35BA1B9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07A3-7D95-4946-8C87-44D0ADFF5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AD26-3966-493E-8B63-4F872083B94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29C5-0A99-4028-813A-3AA4BFE91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A840-B111-4BB7-9BA2-7D83DFBF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DA3E-56CA-420D-91D4-C52E815E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0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04/String" TargetMode="External"/><Relationship Id="rId2" Type="http://schemas.openxmlformats.org/officeDocument/2006/relationships/hyperlink" Target="../../../Lab%20Exercises/Fndcpp/CaseStudy/String/Step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D2481-CFB0-4BFE-A4ED-95045219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Constructors and Destructors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D23A-A63E-4A6D-8603-96EA8B7B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3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8F46-075F-49CA-983C-8C434988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Hidden Constructors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CA18-47F6-41EF-9B35-A85B85FA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There is a “hidden” constructor at work, called the copy constructor, which we will study in a later chapter:</a:t>
            </a:r>
          </a:p>
          <a:p>
            <a:pPr marR="0" lvl="1"/>
            <a:r>
              <a:rPr lang="en-US" b="0" i="0" u="none" strike="noStrike" baseline="0"/>
              <a:t>The </a:t>
            </a:r>
            <a:r>
              <a:rPr lang="en-US" b="1" i="0" u="none" strike="noStrike" baseline="0"/>
              <a:t>PrintStrings()</a:t>
            </a:r>
            <a:r>
              <a:rPr lang="en-US" b="0" i="0" u="none" strike="noStrike" baseline="0"/>
              <a:t> function passes its parameters by value, which causes a copy of the parameters to be made</a:t>
            </a:r>
          </a:p>
          <a:p>
            <a:pPr marR="0" lvl="1"/>
            <a:r>
              <a:rPr lang="en-US" b="0" i="0" u="none" strike="noStrike" baseline="0"/>
              <a:t>When a compiler temporary variable is destroyed, the destructor is invoked just as it is for objects explicitly created by the programmer’s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1ABC-B03A-45C1-9E21-42C64BA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Default Arguments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1209-C4BD-4E20-936B-9EB29A5D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constructor can be simplified by using a default argument in the second constructor.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587ED6-4BBF-BE0B-C3B2-6FF9987EEA01}"/>
              </a:ext>
            </a:extLst>
          </p:cNvPr>
          <p:cNvSpPr/>
          <p:nvPr/>
        </p:nvSpPr>
        <p:spPr>
          <a:xfrm>
            <a:off x="6182154" y="2626070"/>
            <a:ext cx="5078029" cy="3606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STRINGSIZE = 80;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String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String(const char *str = “”);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~String();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*str);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char *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[STRINGSIZE];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077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8001D-4049-42C9-A686-3703CED8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BB3D2-B19D-48E8-91ED-36C4C06C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Constructors are used to initialize member data and perform other initializations.</a:t>
            </a:r>
          </a:p>
          <a:p>
            <a:pPr marR="0" lvl="0"/>
            <a:r>
              <a:rPr lang="en-US" sz="2400" b="1" i="0" u="none" strike="noStrike" baseline="0"/>
              <a:t>Constructors are automatically called when an object is created.</a:t>
            </a:r>
          </a:p>
          <a:p>
            <a:pPr marR="0" lvl="0"/>
            <a:r>
              <a:rPr lang="en-US" sz="2400" b="1" i="0" u="none" strike="noStrike" baseline="0"/>
              <a:t>The default constructor has no arguments, and through overloading a class can have other constructors.</a:t>
            </a:r>
          </a:p>
          <a:p>
            <a:pPr marR="0" lvl="0"/>
            <a:r>
              <a:rPr lang="en-US" sz="2400" b="1" i="0" u="none" strike="noStrike" baseline="0"/>
              <a:t>The destructor of a class is called when an object is destroyed.</a:t>
            </a:r>
          </a:p>
          <a:p>
            <a:pPr marR="0" lvl="0"/>
            <a:r>
              <a:rPr lang="en-US" sz="2400" b="1" i="0" u="none" strike="noStrike" baseline="0"/>
              <a:t>There can be “hidden” constructors in a C++ program, invoked, for example, when an object is copied in a call-by-value function invocation.</a:t>
            </a:r>
          </a:p>
          <a:p>
            <a:pPr marR="0" lvl="0"/>
            <a:r>
              <a:rPr lang="en-US" sz="2400" b="1" i="0" u="none" strike="noStrike" baseline="0"/>
              <a:t>A class can be simplified by using default arguments in a constructor.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D0748-AFA9-4D73-985D-B69356F6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2D20-90C9-470C-B8FE-7F39F1B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/>
            <a:r>
              <a:rPr lang="en-US" sz="2000" b="1" i="0" u="none" strike="noStrike" baseline="0" dirty="0"/>
              <a:t>Explain the use of constructors in C++ and describe their benefits.</a:t>
            </a:r>
          </a:p>
          <a:p>
            <a:pPr marR="0" lvl="0"/>
            <a:r>
              <a:rPr lang="en-US" sz="2000" b="1" i="0" u="none" strike="noStrike" baseline="0" dirty="0"/>
              <a:t>Use constructors in your programs to initialize member data and perform other initializations.</a:t>
            </a:r>
          </a:p>
          <a:p>
            <a:pPr marR="0" lvl="0"/>
            <a:r>
              <a:rPr lang="en-US" sz="2000" b="1" i="0" u="none" strike="noStrike" baseline="0" dirty="0"/>
              <a:t>Describe the use of multiple constructors in a class, including the default constructor.</a:t>
            </a:r>
          </a:p>
          <a:p>
            <a:pPr marR="0" lvl="0"/>
            <a:r>
              <a:rPr lang="en-US" sz="2000" b="1" i="0" u="none" strike="noStrike" baseline="0" dirty="0"/>
              <a:t>Describe destructors and use them in your programs.</a:t>
            </a:r>
          </a:p>
          <a:p>
            <a:pPr marR="0" lvl="0"/>
            <a:r>
              <a:rPr lang="en-US" sz="2000" b="1" i="0" u="none" strike="noStrike" baseline="0" dirty="0"/>
              <a:t>Explain how there can be “hidden” constructors in a C++ program.</a:t>
            </a:r>
          </a:p>
          <a:p>
            <a:pPr marR="0" lvl="0"/>
            <a:r>
              <a:rPr lang="en-US" sz="2000" b="1" i="0" u="none" strike="noStrike" baseline="0" dirty="0"/>
              <a:t>Simplify a class by using default arguments in a constructor.</a:t>
            </a:r>
          </a:p>
          <a:p>
            <a:pPr lvl="0"/>
            <a:r>
              <a:rPr lang="en-US" sz="2000" b="1" dirty="0"/>
              <a:t>Gain experience through code walk-throughs and lab exercises.</a:t>
            </a:r>
          </a:p>
          <a:p>
            <a:pPr lvl="0"/>
            <a:endParaRPr lang="en-US" sz="2000" b="1" dirty="0"/>
          </a:p>
          <a:p>
            <a:pPr lvl="1"/>
            <a:r>
              <a:rPr lang="en-US" sz="2000" dirty="0"/>
              <a:t>The example programs are in the </a:t>
            </a:r>
            <a:r>
              <a:rPr lang="en-US" sz="2000" b="1" u="sng" dirty="0">
                <a:hlinkClick r:id="rId2" action="ppaction://hlinkfile"/>
              </a:rPr>
              <a:t>chapter directory</a:t>
            </a:r>
            <a:r>
              <a:rPr lang="en-US" sz="2000" b="1" u="sng" dirty="0">
                <a:hlinkClick r:id="rId3"/>
              </a:rPr>
              <a:t>.</a:t>
            </a:r>
          </a:p>
          <a:p>
            <a:pPr lvl="1"/>
            <a:r>
              <a:rPr lang="en-US" sz="2000" dirty="0"/>
              <a:t>Labs located in </a:t>
            </a:r>
            <a:r>
              <a:rPr lang="en-US" sz="2000" dirty="0">
                <a:hlinkClick r:id="rId4" action="ppaction://hlinkfile"/>
              </a:rPr>
              <a:t>Labs/Lab4</a:t>
            </a:r>
            <a:endParaRPr lang="en-US" sz="2000" dirty="0"/>
          </a:p>
          <a:p>
            <a:pPr lvl="1"/>
            <a:endParaRPr lang="en-US" sz="2000" dirty="0">
              <a:hlinkClick r:id="rId3"/>
            </a:endParaRPr>
          </a:p>
          <a:p>
            <a:pPr marR="0" lvl="0"/>
            <a:endParaRPr lang="en-US" sz="2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6776D-4277-4366-9047-221CBB87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 of Initialization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7585-4211-450F-843E-12F3E845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 classical problem in computer programming is ensuring that variables are properly initialized.</a:t>
            </a:r>
          </a:p>
          <a:p>
            <a:pPr marR="0" lvl="1"/>
            <a:r>
              <a:rPr lang="en-US" b="0" i="0" u="none" strike="noStrike" baseline="0"/>
              <a:t>Requires a mechanism that ensures that initialization code is automatically called when the object is created.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3C0E2-DB86-403B-9964-DFB95DFA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Constructors and Initialization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B942-775D-4A79-98CA-78D9E4AE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C++ provides a mechanism, known as a </a:t>
            </a:r>
            <a:r>
              <a:rPr lang="en-US" sz="2400" b="1" i="1" u="none" strike="noStrike" baseline="0"/>
              <a:t>constructor</a:t>
            </a:r>
            <a:r>
              <a:rPr lang="en-US" sz="2400" b="1" i="0" u="none" strike="noStrike" baseline="0"/>
              <a:t>, to facilitate initialization of objects.</a:t>
            </a:r>
          </a:p>
          <a:p>
            <a:pPr marR="0" lvl="1"/>
            <a:r>
              <a:rPr lang="en-US" b="0" i="0" u="none" strike="noStrike" baseline="0"/>
              <a:t>A constructor is invoked (instantiated) automatically whenever an object is created.</a:t>
            </a:r>
          </a:p>
          <a:p>
            <a:pPr marR="0" lvl="1"/>
            <a:r>
              <a:rPr lang="en-US" b="0" i="0" u="none" strike="noStrike" baseline="0"/>
              <a:t>It is the programmer’s responsibility to provide the proper constructor, which involves a prototype in the class definition and code in the class implementation.</a:t>
            </a:r>
          </a:p>
          <a:p>
            <a:pPr marR="0" lvl="1"/>
            <a:r>
              <a:rPr lang="en-US" b="0" i="0" u="none" strike="noStrike" baseline="0"/>
              <a:t>If we do not specify a constructor, C++ compiler generates a default constructor for us (expects no parameters and has an empty body).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3B547-29A9-46BE-A1CD-14449D4E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 != function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D7D2-7BC0-432E-B99F-D6D5567B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2721429"/>
            <a:ext cx="4601610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i="0" u="none" strike="noStrike" baseline="0" dirty="0"/>
              <a:t>A constructor is like a special member function having the same name as the class.</a:t>
            </a:r>
          </a:p>
          <a:p>
            <a:r>
              <a:rPr lang="en-US" sz="2400" b="0" i="0" u="none" strike="noStrike" baseline="0" dirty="0"/>
              <a:t>A constructor is </a:t>
            </a:r>
            <a:r>
              <a:rPr lang="en-US" sz="2400" b="0" i="1" u="none" strike="noStrike" baseline="0" dirty="0"/>
              <a:t>not</a:t>
            </a:r>
            <a:r>
              <a:rPr lang="en-US" sz="2400" b="0" i="0" u="none" strike="noStrike" baseline="0" dirty="0"/>
              <a:t> a function, as it does not have a return type.</a:t>
            </a:r>
          </a:p>
          <a:p>
            <a:r>
              <a:rPr lang="en-US" sz="2400" b="0" i="0" u="none" strike="noStrike" baseline="0" dirty="0"/>
              <a:t>A constructor can have arguments and can be overloaded.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7E589-F145-9F50-227D-4F9A5DDA7935}"/>
              </a:ext>
            </a:extLst>
          </p:cNvPr>
          <p:cNvSpPr/>
          <p:nvPr/>
        </p:nvSpPr>
        <p:spPr>
          <a:xfrm>
            <a:off x="5498592" y="2844976"/>
            <a:ext cx="6096000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	        // constructor prototype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IntStack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 {  // constructor implementation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99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D1798-D1F1-4E94-92F1-6DB868D2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Creation and Destruction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3867-3A33-451C-A2FA-76292266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1500" b="1" i="0" u="none" strike="noStrike" baseline="0"/>
              <a:t>The constructor is invoked when an object is created, e.g. by a specific declaration:</a:t>
            </a:r>
          </a:p>
          <a:p>
            <a:pPr marL="457200" marR="0" lvl="1"/>
            <a:r>
              <a:rPr lang="en-US" sz="1500" b="0" i="0" u="none" strike="noStrike" baseline="0"/>
              <a:t>IntStack stack;		// stack is a new IntStack instance</a:t>
            </a:r>
          </a:p>
          <a:p>
            <a:pPr marR="0" lvl="0"/>
            <a:r>
              <a:rPr lang="en-US" sz="1500" b="1" i="0" u="none" strike="noStrike" baseline="0"/>
              <a:t>Constructors are also invoked in several less obvious ways such as:</a:t>
            </a:r>
          </a:p>
          <a:p>
            <a:pPr marR="0" lvl="1"/>
            <a:r>
              <a:rPr lang="en-US" sz="1500" b="0" i="0" u="none" strike="noStrike" baseline="0"/>
              <a:t>When the compiler creates a temporary object (e.g. in call-by-value function invocation), </a:t>
            </a:r>
          </a:p>
          <a:p>
            <a:pPr marR="0" lvl="1"/>
            <a:r>
              <a:rPr lang="en-US" sz="1500" b="0" i="0" u="none" strike="noStrike" baseline="0"/>
              <a:t>When an object is created dynamically by </a:t>
            </a:r>
            <a:r>
              <a:rPr lang="en-US" sz="1500" b="1" i="0" u="none" strike="noStrike" baseline="0"/>
              <a:t>new</a:t>
            </a:r>
            <a:r>
              <a:rPr lang="en-US" sz="1500" b="0" i="0" u="none" strike="noStrike" baseline="0"/>
              <a:t>.</a:t>
            </a:r>
          </a:p>
          <a:p>
            <a:pPr marR="0" lvl="1"/>
            <a:r>
              <a:rPr lang="en-US" sz="1500" b="0" i="0" u="none" strike="noStrike" baseline="0"/>
              <a:t>More on this later…</a:t>
            </a:r>
          </a:p>
          <a:p>
            <a:pPr marR="0" lvl="0"/>
            <a:r>
              <a:rPr lang="en-US" sz="1500" b="1" i="0" u="none" strike="noStrike" baseline="0"/>
              <a:t>An object may be destroyed implicitly:</a:t>
            </a:r>
          </a:p>
          <a:p>
            <a:pPr marR="0" lvl="1"/>
            <a:r>
              <a:rPr lang="en-US" sz="1500" b="0" i="0" u="none" strike="noStrike" baseline="0"/>
              <a:t>When it goes “out of scope” (e.g. a local variable in a function).</a:t>
            </a:r>
          </a:p>
          <a:p>
            <a:pPr marR="0" lvl="1"/>
            <a:r>
              <a:rPr lang="en-US" sz="1500" b="0" i="0" u="none" strike="noStrike" baseline="0"/>
              <a:t>When a compiler temporary variable is destroyed.</a:t>
            </a:r>
          </a:p>
          <a:p>
            <a:pPr marR="0" lvl="0"/>
            <a:r>
              <a:rPr lang="en-US" sz="1500" b="1" i="0" u="none" strike="noStrike" baseline="0"/>
              <a:t>An object may be destroyed explicitly:</a:t>
            </a:r>
          </a:p>
          <a:p>
            <a:pPr marR="0" lvl="1"/>
            <a:r>
              <a:rPr lang="en-US" sz="1500" b="0" i="0" u="none" strike="noStrike" baseline="0"/>
              <a:t>An object created dynamically by </a:t>
            </a:r>
            <a:r>
              <a:rPr lang="en-US" sz="1500" b="1" i="0" u="none" strike="noStrike" baseline="0"/>
              <a:t>new</a:t>
            </a:r>
            <a:r>
              <a:rPr lang="en-US" sz="1500" b="0" i="0" u="none" strike="noStrike" baseline="0"/>
              <a:t> will be destroyed by </a:t>
            </a:r>
            <a:r>
              <a:rPr lang="en-US" sz="1500" b="1" i="0" u="none" strike="noStrike" baseline="0"/>
              <a:t>delete</a:t>
            </a:r>
            <a:r>
              <a:rPr lang="en-US" sz="1500" b="0" i="0" u="none" strike="noStrike" baseline="0"/>
              <a:t> (to be discussed later in chapter on memory management).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F0501-2B25-43AC-A89A-2DCB404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Destructors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6964-7B3A-4F01-BB58-62E4866F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Whenever an object is destroyed, a destructor is called, if one is defined for the class.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 destructor is like a member function, whose name is the class name preceded by a tilde (~).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 destructor takes no arguments, and so there can only be one destructor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53045C-2347-DC11-DEFB-FD1400416BB7}"/>
              </a:ext>
            </a:extLst>
          </p:cNvPr>
          <p:cNvSpPr/>
          <p:nvPr/>
        </p:nvSpPr>
        <p:spPr>
          <a:xfrm>
            <a:off x="6160694" y="3070515"/>
            <a:ext cx="5583071" cy="22913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String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~String();  // destructor prototype...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String::~String(){ 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 destructor implementation  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7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5EDC-0E6A-4FF7-BC06-C2E3C15C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Constructors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C27E-D9F7-495A-A5CF-9BB770A7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class can have several constructors, each having a different parameter list signature, just as ordinary functions can be overloaded in C++.</a:t>
            </a:r>
          </a:p>
          <a:p>
            <a:pPr marR="0" lvl="0"/>
            <a:r>
              <a:rPr lang="en-US" sz="2400" b="1" i="0" u="none" strike="noStrike" baseline="0" dirty="0"/>
              <a:t>The constructor taking no arguments is called the </a:t>
            </a:r>
            <a:r>
              <a:rPr lang="en-US" sz="2400" b="1" i="1" u="none" strike="noStrike" baseline="0" dirty="0"/>
              <a:t>default constructor</a:t>
            </a:r>
            <a:r>
              <a:rPr lang="en-US" sz="24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C4745-0DBF-E9C7-F7F1-66BCD89906C0}"/>
              </a:ext>
            </a:extLst>
          </p:cNvPr>
          <p:cNvSpPr/>
          <p:nvPr/>
        </p:nvSpPr>
        <p:spPr>
          <a:xfrm>
            <a:off x="6096000" y="2806327"/>
            <a:ext cx="5401038" cy="2946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STRINGSIZE = 80;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String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String();  // default constructor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String(const char *str);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~String();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[STRINGSIZE];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7120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9F439-A76C-4799-95E2-89D10E86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A688-4331-4C1E-A531-054121CF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dirty="0"/>
              <a:t>Open the </a:t>
            </a:r>
            <a:r>
              <a:rPr lang="en-US" sz="2400" b="1"/>
              <a:t>folder </a:t>
            </a:r>
            <a:r>
              <a:rPr lang="en-US" sz="2400" b="1">
                <a:hlinkClick r:id="rId3" action="ppaction://hlinkfile"/>
              </a:rPr>
              <a:t>String</a:t>
            </a:r>
            <a:r>
              <a:rPr lang="en-US" sz="2400" b="1"/>
              <a:t>.</a:t>
            </a:r>
            <a:endParaRPr lang="en-US" sz="2400" b="1" i="0" u="none" strike="noStrike" baseline="0" dirty="0"/>
          </a:p>
          <a:p>
            <a:pPr lvl="0"/>
            <a:r>
              <a:rPr lang="en-US" sz="2400" b="1" i="0" u="none" strike="noStrike" baseline="0" dirty="0"/>
              <a:t>Create a project containing the files Strn.cpp, </a:t>
            </a:r>
            <a:r>
              <a:rPr lang="en-US" sz="2400" b="1" i="0" u="none" strike="noStrike" baseline="0" dirty="0" err="1"/>
              <a:t>Strn.h</a:t>
            </a:r>
            <a:r>
              <a:rPr lang="en-US" sz="2400" b="1" i="0" u="none" strike="noStrike" baseline="0" dirty="0"/>
              <a:t>, and the test program DemoStrn.cpp.</a:t>
            </a:r>
          </a:p>
          <a:p>
            <a:pPr marR="0" lvl="0"/>
            <a:r>
              <a:rPr lang="en-US" sz="2400" b="1" i="0" u="none" strike="noStrike" baseline="0" dirty="0"/>
              <a:t>Build and run the program.</a:t>
            </a:r>
          </a:p>
          <a:p>
            <a:pPr marR="0" lvl="0"/>
            <a:r>
              <a:rPr lang="en-US" sz="2400" b="1" i="0" u="none" strike="noStrike" baseline="0" dirty="0"/>
              <a:t>Running the code shows four more invocations of destructors than there are of constructors! Why?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276</TotalTime>
  <Words>881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Constructors and Destructors</vt:lpstr>
      <vt:lpstr>Objectives</vt:lpstr>
      <vt:lpstr>The Problem of Initialization</vt:lpstr>
      <vt:lpstr>Constructors and Initialization</vt:lpstr>
      <vt:lpstr>Constructor != function</vt:lpstr>
      <vt:lpstr>Object Creation and Destruction</vt:lpstr>
      <vt:lpstr>Destructors</vt:lpstr>
      <vt:lpstr>Multiple Constructors</vt:lpstr>
      <vt:lpstr>Demo</vt:lpstr>
      <vt:lpstr>Hidden Constructors</vt:lpstr>
      <vt:lpstr>Using Default Arguments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Andrew Scoppa</dc:creator>
  <cp:lastModifiedBy>Andrew Scoppa</cp:lastModifiedBy>
  <cp:revision>32</cp:revision>
  <dcterms:created xsi:type="dcterms:W3CDTF">2019-10-05T12:35:18Z</dcterms:created>
  <dcterms:modified xsi:type="dcterms:W3CDTF">2022-12-12T13:20:11Z</dcterms:modified>
</cp:coreProperties>
</file>