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97" r:id="rId6"/>
    <p:sldId id="298" r:id="rId7"/>
    <p:sldId id="271" r:id="rId8"/>
    <p:sldId id="295" r:id="rId9"/>
    <p:sldId id="296" r:id="rId10"/>
    <p:sldId id="278" r:id="rId11"/>
    <p:sldId id="281" r:id="rId12"/>
    <p:sldId id="283" r:id="rId13"/>
    <p:sldId id="291" r:id="rId14"/>
    <p:sldId id="284" r:id="rId15"/>
    <p:sldId id="285" r:id="rId16"/>
    <p:sldId id="299" r:id="rId17"/>
    <p:sldId id="29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00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72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00DB7-84E1-428A-86BB-025BD1ACA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1A0F6-C7FD-4935-A496-959EBF0C0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060CB-2D53-46B5-A25C-CF6B1793A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669E-3DBE-4688-8DC2-CFE349607757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3EAD7-AAE6-47BA-8511-CD40D9E67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7E122-6E01-4116-BB58-8E5E70AAB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0D0EE-70CA-403F-902D-A6141F6F9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7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4E90E-D71D-44B8-AD86-17E548171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1DDC57-7D65-4DDE-8FF0-1EC70B058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A7251-4438-47B9-B767-5E694CA2A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669E-3DBE-4688-8DC2-CFE349607757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3392A-3E91-4744-85C9-422AF430C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9F9A7-6EE2-48FF-B5B0-7561D7BD1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0D0EE-70CA-403F-902D-A6141F6F9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53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A1C60A-D52C-4509-99C5-058CDAE50C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C2D246-3AE6-4234-9BF2-0221C18C9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A17AD-0059-49AE-AEE7-1567B4AF3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669E-3DBE-4688-8DC2-CFE349607757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B837B-3D3A-4829-9A72-19A17A87A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0E130-3A6C-4740-9019-3FB22CD88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0D0EE-70CA-403F-902D-A6141F6F9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82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3488F-A27E-4336-88C5-19A263430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BFD38-E450-45FC-9A3A-4FBB65B33E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44837-7992-4FE9-B89D-96AFC2AB2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669E-3DBE-4688-8DC2-CFE349607757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92B18-3386-4F7B-A6EA-1A4526ADB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33F9D-2333-425E-BED2-E339B10B4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0D0EE-70CA-403F-902D-A6141F6F9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58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12772-06F1-4EE3-A709-BBE4213A9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4E3F4-3852-493D-8D0C-00FE7639F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89B8A-78AF-4EA6-AAE0-A34DB24CF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669E-3DBE-4688-8DC2-CFE349607757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40FE2-CF8D-4BC2-B41D-03018164C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D30FD-1512-4BF0-94B6-E465974C8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0D0EE-70CA-403F-902D-A6141F6F9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81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CED77-AFAD-411F-BD81-0353831F3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2C108-9B1E-48DF-A6F6-798C6404C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947FD-601A-43D1-B560-5F1B45E30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669E-3DBE-4688-8DC2-CFE349607757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12D8D-8604-4CEF-A575-069616AC6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0E1CB-F29E-40CA-BFB5-8C839DCE6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0D0EE-70CA-403F-902D-A6141F6F9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0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4CA45-AE8E-49F4-9CD2-848DB7A8F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2B40D-3CC2-4DFE-BAEC-9A04A186FF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CDD022-40C5-4EC0-9A04-471326B11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59B43-BC8C-4A71-B96A-6862F7B8D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669E-3DBE-4688-8DC2-CFE349607757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72B259-92DE-421A-9322-45F76BA02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54D3C3-504A-43E9-BC11-A9F9A70B8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0D0EE-70CA-403F-902D-A6141F6F9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35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48171-8595-419A-A815-B3A3E156A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7C143-C2C1-4168-B65A-2F1F1E3A8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BDB222-574A-44E8-966A-CFA58D7DF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5A28-BA62-448D-B626-A68DC89150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9CA5C7-223B-4328-9473-0D13C7C68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8AE694-94A1-40E7-99D8-B93A0D8BC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669E-3DBE-4688-8DC2-CFE349607757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63FB18-9E1E-476F-A069-D3DE9D00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CA9693-BC64-400D-A218-09C0B1419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0D0EE-70CA-403F-902D-A6141F6F9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57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6C6C2-6415-446D-9D04-38F47BB6F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53890A-4699-4935-A36C-162866EBC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669E-3DBE-4688-8DC2-CFE349607757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70BBB6-9BB1-417D-8D20-570FE5AFA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A7185B-FBBD-4E45-90EB-AAAAD3F4D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0D0EE-70CA-403F-902D-A6141F6F9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78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EC990A-80D6-4E9D-82E8-F72CAE4DB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669E-3DBE-4688-8DC2-CFE349607757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A1A1FB-4DCD-44AA-BC28-A43810F93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D1353-623A-4BA6-9E2A-6330DCFD4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0D0EE-70CA-403F-902D-A6141F6F9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27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8990E-A10F-471A-ACC0-917F8D045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6B453-F691-4494-8B63-74111D608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D033E6-EAB3-44ED-A082-5591ACB33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91DEA-2799-4C2D-8F69-2FB31A0DD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669E-3DBE-4688-8DC2-CFE349607757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C828D-38DD-4370-B924-BB2601A8E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C9F75-1A65-44C0-9968-A1DDC583D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0D0EE-70CA-403F-902D-A6141F6F9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06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72001-1E3B-43CD-9582-A2B384C86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9B9BC0-0D8F-4E3B-AB9C-D886CF6917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5CEB37-59BF-4016-8CE5-8BC5114F3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B5EE9-06A2-4C12-85F2-6CE68AEB5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669E-3DBE-4688-8DC2-CFE349607757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A5536-1A29-4BEF-8023-28747A753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82FC0-664C-428E-A5F0-1F574928F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0D0EE-70CA-403F-902D-A6141F6F9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70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8E1F94-064C-4B3E-A609-023322ADC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CDC9C-1E0C-4253-A112-822D31A4A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BFA9F-BD44-4D04-BE0D-2F8D4B3967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D669E-3DBE-4688-8DC2-CFE349607757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417B0-24A1-4527-A0CB-FD30DC713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9760D-9059-4096-81EE-139DAEBE3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0D0EE-70CA-403F-902D-A6141F6F9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7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../../work/Chap05/NewDelete" TargetMode="Externa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../../Work/Chap05/String" TargetMode="Externa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../../../Lab%20Exercises/Level-2/Chap01/AnsiHello/ansihello.cpp" TargetMode="External"/><Relationship Id="rId2" Type="http://schemas.openxmlformats.org/officeDocument/2006/relationships/hyperlink" Target="../../Work/Chap05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../../Work/Labs/Lab5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../../Work/Chap05/BadAllocatio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49BF6-879A-4B91-BD28-6C6231F67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algn="ctr"/>
            <a:r>
              <a:rPr lang="en-US" sz="7200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Memory Management in C++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D1B79-338D-4C38-887A-84AB337F2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>
              <a:buNone/>
            </a:pPr>
            <a:r>
              <a:rPr lang="en-US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Chapter 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688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ADFC48-0C02-4CCA-B530-57272A4F4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new  vs.  malloc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0BDD9-2A38-416B-B8EB-18C124ADC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400" b="1" i="0" u="none" strike="noStrike" baseline="0"/>
              <a:t>Allocate an array of 100 long integers:</a:t>
            </a:r>
          </a:p>
          <a:p>
            <a:pPr marR="0" lvl="0"/>
            <a:r>
              <a:rPr lang="en-US" sz="2400" b="1" i="0" u="none" strike="noStrike" baseline="0"/>
              <a:t>Using  </a:t>
            </a:r>
            <a:r>
              <a:rPr lang="en-US" sz="2400" b="1" i="1" u="none" strike="noStrike" baseline="0"/>
              <a:t>new</a:t>
            </a:r>
            <a:r>
              <a:rPr lang="en-US" sz="2400" b="1" i="0" u="none" strike="noStrike" baseline="0"/>
              <a:t>:</a:t>
            </a:r>
          </a:p>
          <a:p>
            <a:pPr marL="457200" marR="0" lvl="1"/>
            <a:r>
              <a:rPr lang="en-US" b="0" i="0" u="none" strike="noStrike" baseline="0"/>
              <a:t>long  *array = new long[100];</a:t>
            </a:r>
          </a:p>
          <a:p>
            <a:pPr lvl="0"/>
            <a:r>
              <a:rPr lang="en-US" sz="2400" b="1" i="0" u="none" strike="noStrike" baseline="0"/>
              <a:t>Using  </a:t>
            </a:r>
            <a:r>
              <a:rPr lang="en-US" sz="2400" b="1" i="1" u="none" strike="noStrike" baseline="0"/>
              <a:t>malloc</a:t>
            </a:r>
            <a:r>
              <a:rPr lang="en-US" sz="2400" b="1" i="0" u="none" strike="noStrike" baseline="0"/>
              <a:t>:</a:t>
            </a:r>
          </a:p>
          <a:p>
            <a:pPr lvl="1"/>
            <a:r>
              <a:rPr lang="en-US" b="1" i="0" u="none" strike="noStrike" baseline="0"/>
              <a:t>malloc</a:t>
            </a:r>
            <a:r>
              <a:rPr lang="en-US" b="0" i="0" u="none" strike="noStrike" baseline="0"/>
              <a:t> must be told number of bytes to allocate.</a:t>
            </a:r>
          </a:p>
          <a:p>
            <a:pPr lvl="1"/>
            <a:r>
              <a:rPr lang="en-US" b="1" i="0" u="none" strike="noStrike" baseline="0"/>
              <a:t>malloc</a:t>
            </a:r>
            <a:r>
              <a:rPr lang="en-US" b="0" i="0" u="none" strike="noStrike" baseline="0"/>
              <a:t> returns a void pointer which must be cast to the appropriate type (in C++).</a:t>
            </a:r>
          </a:p>
          <a:p>
            <a:pPr marL="457200" lvl="1"/>
            <a:r>
              <a:rPr lang="en-US" dirty="0"/>
              <a:t>long  *array;</a:t>
            </a:r>
            <a:endParaRPr lang="en-US"/>
          </a:p>
          <a:p>
            <a:pPr marL="457200" lvl="1"/>
            <a:r>
              <a:rPr lang="en-US" dirty="0"/>
              <a:t>array = (long *)malloc (</a:t>
            </a:r>
            <a:r>
              <a:rPr lang="en-US"/>
              <a:t>sizeof</a:t>
            </a:r>
            <a:r>
              <a:rPr lang="en-US" dirty="0"/>
              <a:t>(long)*100);</a:t>
            </a:r>
            <a:endParaRPr lang="en-US"/>
          </a:p>
          <a:p>
            <a:endParaRPr lang="en-US" sz="2400" b="0" i="0" u="none" strike="noStrike" baseline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2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FE0F1A-D737-4094-A067-5A0B8E77F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0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Advantages of </a:t>
            </a:r>
            <a:r>
              <a:rPr lang="en-US" b="0" i="1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new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31549-2AE6-4277-8090-744660186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0" i="0" u="none" strike="noStrike" baseline="0"/>
              <a:t>Don't need to compute number of bytes.</a:t>
            </a:r>
          </a:p>
          <a:p>
            <a:r>
              <a:rPr lang="en-US" sz="2400" b="0" i="0" u="none" strike="noStrike" baseline="0"/>
              <a:t>Don't need to type cast.</a:t>
            </a:r>
          </a:p>
          <a:p>
            <a:r>
              <a:rPr lang="en-US" sz="2400" b="0" i="0" u="none" strike="noStrike" baseline="0"/>
              <a:t>Applies to user defined types.</a:t>
            </a:r>
          </a:p>
          <a:p>
            <a:r>
              <a:rPr lang="en-US" sz="2400" b="0" i="0" u="none" strike="noStrike" baseline="0"/>
              <a:t>In allocating and deallocating an array of user defined objects, constructors and destructors get invoked properly.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35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251CD2-7AEF-4D26-B750-C2ABE0A03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i="1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delete</a:t>
            </a:r>
            <a:r>
              <a:rPr lang="en-US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Operator</a:t>
            </a:r>
            <a:endParaRPr lang="en-US" b="0" i="0" u="none" strike="noStrike" kern="12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76C5D-39FB-4A22-AFB4-9260B2E71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r>
              <a:rPr lang="en-US" sz="2400" b="1" i="1" u="none" strike="noStrike" baseline="0" dirty="0"/>
              <a:t>delete</a:t>
            </a:r>
            <a:r>
              <a:rPr lang="en-US" sz="2400" b="1" i="0" u="none" strike="noStrike" baseline="0" dirty="0"/>
              <a:t> invokes a destructor when deleting an object of  a user defined type.</a:t>
            </a:r>
          </a:p>
          <a:p>
            <a:pPr marR="0" lvl="0"/>
            <a:r>
              <a:rPr lang="en-US" sz="2400" b="1" i="0" u="none" strike="noStrike" baseline="0" dirty="0"/>
              <a:t>Deleting a null pointer is a no-op, but deleting a  pointer twice is a serious error. Why?</a:t>
            </a:r>
          </a:p>
          <a:p>
            <a:pPr marR="0" lvl="1"/>
            <a:r>
              <a:rPr lang="en-US" b="0" i="0" u="none" strike="noStrike" baseline="0" dirty="0"/>
              <a:t>It is a good practice to set a pointer to null (or zero) after deleting it.</a:t>
            </a:r>
          </a:p>
          <a:p>
            <a:pPr marR="0" lvl="0"/>
            <a:r>
              <a:rPr lang="en-US" sz="2400" b="1" i="0" u="none" strike="noStrike" baseline="0" dirty="0"/>
              <a:t>The reason for the [] in deleting an array of objects is to cause the destructor to be invoked for each element of an array of a user defined type.</a:t>
            </a:r>
          </a:p>
          <a:p>
            <a:pPr marR="0" lvl="0"/>
            <a:endParaRPr lang="en-US" sz="2400" b="1" i="0" u="none" strike="noStrike" baseline="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92650A9-88A9-645B-0F32-67ACF6B0EAC4}"/>
              </a:ext>
            </a:extLst>
          </p:cNvPr>
          <p:cNvSpPr/>
          <p:nvPr/>
        </p:nvSpPr>
        <p:spPr>
          <a:xfrm>
            <a:off x="906872" y="5091041"/>
            <a:ext cx="9778545" cy="130497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 p;		// deletes object pointed to by p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14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NULL;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// good practice after delete 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 [] a;		// deletes each element of array pointed to by a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      //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can be used at all places where NULL is expected</a:t>
            </a:r>
          </a:p>
        </p:txBody>
      </p:sp>
    </p:spTree>
    <p:extLst>
      <p:ext uri="{BB962C8B-B14F-4D97-AF65-F5344CB8AC3E}">
        <p14:creationId xmlns:p14="http://schemas.microsoft.com/office/powerpoint/2010/main" val="840850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4DDF8C-9A3B-492D-92F3-FEEBAF4AB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59C41-710A-4FE2-8DF2-CA343D633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z="2400" b="1" i="0" u="none" strike="noStrike" baseline="0" dirty="0"/>
              <a:t>The folder </a:t>
            </a:r>
            <a:r>
              <a:rPr lang="en-US" sz="2400" b="1" i="0" u="none" strike="noStrike" baseline="0" dirty="0" err="1">
                <a:hlinkClick r:id="rId2" action="ppaction://hlinkfile"/>
              </a:rPr>
              <a:t>NewDelete</a:t>
            </a:r>
            <a:r>
              <a:rPr lang="en-US" sz="2400" b="1" i="0" u="none" strike="noStrike" baseline="0" dirty="0"/>
              <a:t> has an application that demonstrates use of new, delete, and </a:t>
            </a:r>
            <a:r>
              <a:rPr lang="en-US" sz="2400" b="1" i="0" u="none" strike="noStrike" baseline="0" dirty="0" err="1"/>
              <a:t>nullptr</a:t>
            </a:r>
            <a:r>
              <a:rPr lang="en-US" sz="2400" b="1" i="0" u="none" strike="noStrike" baseline="0" dirty="0"/>
              <a:t>.</a:t>
            </a:r>
          </a:p>
          <a:p>
            <a:endParaRPr lang="en-US" sz="2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63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B25735-3007-42FC-AFB8-473D4C1C7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Destructor (Review)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8A0EF-7665-4441-8B9A-76A597404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400" b="1" i="0" u="none" strike="noStrike" baseline="0"/>
              <a:t>Name is class name preceded by a tilde (~).</a:t>
            </a:r>
          </a:p>
          <a:p>
            <a:pPr marR="0" lvl="0"/>
            <a:r>
              <a:rPr lang="en-US" sz="2400" b="1" i="0" u="none" strike="noStrike" baseline="0"/>
              <a:t>Automatically invoked when an object goes out of scope.</a:t>
            </a:r>
          </a:p>
          <a:p>
            <a:pPr marR="0" lvl="0"/>
            <a:r>
              <a:rPr lang="en-US" sz="2400" b="1" i="0" u="none" strike="noStrike" baseline="0"/>
              <a:t>Explicitly invoked when </a:t>
            </a:r>
            <a:r>
              <a:rPr lang="en-US" sz="2400" b="1" i="1" u="none" strike="noStrike" baseline="0"/>
              <a:t>delete</a:t>
            </a:r>
            <a:r>
              <a:rPr lang="en-US" sz="2400" b="1" i="0" u="none" strike="noStrike" baseline="0"/>
              <a:t> is applied to a pointer to a class object.</a:t>
            </a:r>
          </a:p>
          <a:p>
            <a:pPr marR="0" lvl="0"/>
            <a:r>
              <a:rPr lang="en-US" sz="2400" b="1" i="0" u="none" strike="noStrike" baseline="0"/>
              <a:t>Allows class to control object destruction.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40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312282-6D47-4B1A-870F-D96331985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Hiding Memory Management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B754D-0FE4-449C-B0C4-B199DA800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200" b="1" i="0" u="none" strike="noStrike" baseline="0"/>
              <a:t>A class can hide details of memory management:</a:t>
            </a:r>
          </a:p>
          <a:p>
            <a:pPr marR="0" lvl="1"/>
            <a:r>
              <a:rPr lang="en-US" sz="2200" b="0" i="0" u="none" strike="noStrike" baseline="0"/>
              <a:t>Declare a pointer in private section.</a:t>
            </a:r>
          </a:p>
          <a:p>
            <a:pPr marR="0" lvl="1"/>
            <a:r>
              <a:rPr lang="en-US" sz="2200" b="0" i="0" u="none" strike="noStrike" baseline="0"/>
              <a:t>Member functions manage pointer and storage.</a:t>
            </a:r>
          </a:p>
          <a:p>
            <a:pPr marR="0" lvl="1"/>
            <a:r>
              <a:rPr lang="en-US" sz="2200" b="0" i="0" u="none" strike="noStrike" baseline="0"/>
              <a:t>Users of the class are freed of details of memory management.</a:t>
            </a:r>
          </a:p>
          <a:p>
            <a:pPr marR="0" lvl="0"/>
            <a:r>
              <a:rPr lang="en-US" sz="2200" b="1" i="0" u="none" strike="noStrike" baseline="0"/>
              <a:t>Consider null terminated strings in C:</a:t>
            </a:r>
          </a:p>
          <a:p>
            <a:pPr marR="0" lvl="1"/>
            <a:r>
              <a:rPr lang="en-US" sz="2200" b="0" i="0" u="none" strike="noStrike" baseline="0"/>
              <a:t>User has to carefully manage storage for the characters, including terminating null byte.</a:t>
            </a:r>
          </a:p>
          <a:p>
            <a:pPr marR="0" lvl="0"/>
            <a:r>
              <a:rPr lang="en-US" sz="2200" b="1" i="0" u="none" strike="noStrike" baseline="0"/>
              <a:t>We will build a examine version of our String class:</a:t>
            </a:r>
          </a:p>
          <a:p>
            <a:pPr marR="0" lvl="1"/>
            <a:r>
              <a:rPr lang="en-US" sz="2200" b="0" i="0" u="none" strike="noStrike" baseline="0"/>
              <a:t>Storage allocation is handled by the class transparently to the user.</a:t>
            </a:r>
          </a:p>
          <a:p>
            <a:pPr marR="0" lvl="1"/>
            <a:r>
              <a:rPr lang="en-US" sz="2200" b="0" i="0" u="none" strike="noStrike" baseline="0"/>
              <a:t>ANSI C++ provides a standard library String class.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94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4DDF8C-9A3B-492D-92F3-FEEBAF4AB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59C41-710A-4FE2-8DF2-CA343D633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z="2400" b="1" i="0" u="none" strike="noStrike" baseline="0" dirty="0"/>
              <a:t>The folder </a:t>
            </a:r>
            <a:r>
              <a:rPr lang="en-US" sz="2400" b="1" i="0" u="none" strike="noStrike" baseline="0" dirty="0">
                <a:hlinkClick r:id="rId2" action="ppaction://hlinkfile"/>
              </a:rPr>
              <a:t>String</a:t>
            </a:r>
            <a:r>
              <a:rPr lang="en-US" sz="2400" b="1" i="0" u="none" strike="noStrike" baseline="0" dirty="0"/>
              <a:t> contains a partially complete example of the String class.</a:t>
            </a:r>
          </a:p>
          <a:p>
            <a:pPr lvl="0"/>
            <a:r>
              <a:rPr lang="en-US" sz="2400" b="1" i="0" u="none" strike="noStrike" baseline="0" dirty="0"/>
              <a:t>Notice the </a:t>
            </a:r>
            <a:r>
              <a:rPr lang="en-US" sz="2400" b="1" i="1" u="none" strike="noStrike" baseline="0" dirty="0" err="1"/>
              <a:t>PrintStrings</a:t>
            </a:r>
            <a:r>
              <a:rPr lang="en-US" sz="2400" b="1" i="0" u="none" strike="noStrike" baseline="0" dirty="0"/>
              <a:t> function uses pointers as arguments.</a:t>
            </a:r>
          </a:p>
          <a:p>
            <a:pPr lvl="0"/>
            <a:r>
              <a:rPr lang="en-US" sz="2400" b="1" i="0" u="none" strike="noStrike" baseline="0" dirty="0"/>
              <a:t>This is to avoid the “hidden constructor” problem.</a:t>
            </a:r>
          </a:p>
          <a:p>
            <a:endParaRPr lang="en-US" sz="2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59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3DED6-92AF-493F-964D-70B027581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E79A8-C071-4387-A017-F2AEB29C0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000" b="1" i="0" u="none" strike="noStrike" baseline="0"/>
              <a:t>Three kinds of memory for program objects are </a:t>
            </a:r>
            <a:r>
              <a:rPr lang="en-US" sz="2000" b="1" i="1" u="none" strike="noStrike" baseline="0"/>
              <a:t>static</a:t>
            </a:r>
            <a:r>
              <a:rPr lang="en-US" sz="2000" b="1" i="0" u="none" strike="noStrike" baseline="0"/>
              <a:t>, </a:t>
            </a:r>
            <a:r>
              <a:rPr lang="en-US" sz="2000" b="1" i="1" u="none" strike="noStrike" baseline="0"/>
              <a:t>automatic</a:t>
            </a:r>
            <a:r>
              <a:rPr lang="en-US" sz="2000" b="1" i="0" u="none" strike="noStrike" baseline="0"/>
              <a:t> and </a:t>
            </a:r>
            <a:r>
              <a:rPr lang="en-US" sz="2000" b="1" i="1" u="none" strike="noStrike" baseline="0"/>
              <a:t>heap</a:t>
            </a:r>
            <a:r>
              <a:rPr lang="en-US" sz="2000" b="1" i="0" u="none" strike="noStrike" baseline="0"/>
              <a:t>.</a:t>
            </a:r>
          </a:p>
          <a:p>
            <a:pPr marR="0" lvl="0"/>
            <a:r>
              <a:rPr lang="en-US" sz="2000" b="1" i="1" u="none" strike="noStrike" baseline="0"/>
              <a:t>new</a:t>
            </a:r>
            <a:r>
              <a:rPr lang="en-US" sz="2000" b="1" i="0" u="none" strike="noStrike" baseline="0"/>
              <a:t> and </a:t>
            </a:r>
            <a:r>
              <a:rPr lang="en-US" sz="2000" b="1" i="1" u="none" strike="noStrike" baseline="0"/>
              <a:t>delete</a:t>
            </a:r>
            <a:r>
              <a:rPr lang="en-US" sz="2000" b="1" i="0" u="none" strike="noStrike" baseline="0"/>
              <a:t> enable the managing of heap memory.  </a:t>
            </a:r>
          </a:p>
          <a:p>
            <a:pPr marR="0" lvl="0"/>
            <a:r>
              <a:rPr lang="en-US" sz="2000" b="1" i="0" u="none" strike="noStrike" baseline="0"/>
              <a:t>Dynamic objects belonging to user classes can be created and destroyed.</a:t>
            </a:r>
          </a:p>
          <a:p>
            <a:pPr marR="0" lvl="0"/>
            <a:r>
              <a:rPr lang="en-US" sz="2000" b="1" i="0" u="none" strike="noStrike" baseline="0"/>
              <a:t>A programmer can provide for dynamic objects by including appropriate constructors and destructors with class definition.</a:t>
            </a:r>
          </a:p>
          <a:p>
            <a:pPr marR="0" lvl="0"/>
            <a:r>
              <a:rPr lang="en-US" sz="2000" b="1" i="0" u="none" strike="noStrike" baseline="0"/>
              <a:t>You should always check the value returned by </a:t>
            </a:r>
            <a:r>
              <a:rPr lang="en-US" sz="2000" b="1" i="1" u="none" strike="noStrike" baseline="0"/>
              <a:t>new</a:t>
            </a:r>
            <a:r>
              <a:rPr lang="en-US" sz="2000" b="1" i="0" u="none" strike="noStrike" baseline="0"/>
              <a:t>, unless you provide a new handler function.</a:t>
            </a:r>
          </a:p>
          <a:p>
            <a:pPr marR="0" lvl="0"/>
            <a:r>
              <a:rPr lang="en-US" sz="2000" b="1" i="0" u="none" strike="noStrike" baseline="0"/>
              <a:t>A class can hide details of memory management.</a:t>
            </a:r>
          </a:p>
          <a:p>
            <a:pPr marR="0" lvl="0"/>
            <a:r>
              <a:rPr lang="en-US" sz="2000" b="1" i="0" u="none" strike="noStrike" baseline="0"/>
              <a:t>A dynamic string class in C++ can make string handling easier and more robust than in C.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44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410E0-363A-4D2C-A80F-56040467D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Objectives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D1F21-FC92-445E-8909-28E3F76BB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R="0" lvl="0"/>
            <a:r>
              <a:rPr lang="en-US" sz="2200" b="1" i="0" u="none" strike="noStrike" baseline="0" dirty="0"/>
              <a:t>Explain use of static, automatic (stack) and heap       memory.</a:t>
            </a:r>
          </a:p>
          <a:p>
            <a:pPr marR="0" lvl="0"/>
            <a:r>
              <a:rPr lang="en-US" sz="2200" b="1" i="0" u="none" strike="noStrike" baseline="0" dirty="0"/>
              <a:t>Use </a:t>
            </a:r>
            <a:r>
              <a:rPr lang="en-US" sz="2200" b="1" i="1" u="none" strike="noStrike" baseline="0" dirty="0"/>
              <a:t>new</a:t>
            </a:r>
            <a:r>
              <a:rPr lang="en-US" sz="2200" b="1" i="0" u="none" strike="noStrike" baseline="0" dirty="0"/>
              <a:t> and </a:t>
            </a:r>
            <a:r>
              <a:rPr lang="en-US" sz="2200" b="1" i="1" u="none" strike="noStrike" baseline="0" dirty="0"/>
              <a:t>delete</a:t>
            </a:r>
            <a:r>
              <a:rPr lang="en-US" sz="2200" b="1" i="0" u="none" strike="noStrike" baseline="0" dirty="0"/>
              <a:t> to manage memory.</a:t>
            </a:r>
          </a:p>
          <a:p>
            <a:pPr marR="0" lvl="0"/>
            <a:r>
              <a:rPr lang="en-US" sz="2200" b="1" i="0" u="none" strike="noStrike" baseline="0" dirty="0"/>
              <a:t>Provide constructors and destructors to support dynamic objects.</a:t>
            </a:r>
          </a:p>
          <a:p>
            <a:pPr marR="0" lvl="0"/>
            <a:r>
              <a:rPr lang="en-US" sz="2200" b="1" i="0" u="none" strike="noStrike" baseline="0" dirty="0"/>
              <a:t>Discuss techniques for handling memory allocation errors.</a:t>
            </a:r>
          </a:p>
          <a:p>
            <a:pPr marR="0" lvl="0"/>
            <a:r>
              <a:rPr lang="en-US" sz="2200" b="1" i="0" u="none" strike="noStrike" baseline="0" dirty="0"/>
              <a:t>Hide details of memory management in a class.</a:t>
            </a:r>
          </a:p>
          <a:p>
            <a:pPr marR="0" lvl="0"/>
            <a:r>
              <a:rPr lang="en-US" sz="2200" b="1" i="0" u="none" strike="noStrike" baseline="0" dirty="0"/>
              <a:t>Implement a dynamic string class.</a:t>
            </a:r>
          </a:p>
          <a:p>
            <a:pPr lvl="0"/>
            <a:r>
              <a:rPr lang="en-US" sz="2200" b="1" dirty="0"/>
              <a:t>Gain experience through code walk-throughs and lab exercises.</a:t>
            </a:r>
          </a:p>
          <a:p>
            <a:pPr lvl="0"/>
            <a:endParaRPr lang="en-US" sz="2200" b="1" dirty="0"/>
          </a:p>
          <a:p>
            <a:pPr lvl="1"/>
            <a:r>
              <a:rPr lang="en-US" sz="2200" dirty="0"/>
              <a:t>The example programs are in the </a:t>
            </a:r>
            <a:r>
              <a:rPr lang="en-US" sz="2200" b="1" u="sng" dirty="0">
                <a:hlinkClick r:id="rId2" action="ppaction://hlinkfile"/>
              </a:rPr>
              <a:t>chapter directory</a:t>
            </a:r>
            <a:r>
              <a:rPr lang="en-US" sz="2200" b="1" u="sng" dirty="0">
                <a:hlinkClick r:id="rId3"/>
              </a:rPr>
              <a:t>.</a:t>
            </a:r>
          </a:p>
          <a:p>
            <a:pPr lvl="1"/>
            <a:r>
              <a:rPr lang="en-US" sz="2200" dirty="0"/>
              <a:t>Labs located in </a:t>
            </a:r>
            <a:r>
              <a:rPr lang="en-US" sz="2200" dirty="0"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Labs/Lab5</a:t>
            </a:r>
            <a:endParaRPr lang="en-US" sz="2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55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5E7EA5-AFA5-4E2D-B3E7-FC3B43E31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Why Is Memory Management Important?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8E154-D027-47DB-959D-AEE63ADA7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200" b="1" i="0" u="none" strike="noStrike" baseline="0"/>
              <a:t>OOP designs can transparently use a lot of memory:</a:t>
            </a:r>
          </a:p>
          <a:p>
            <a:pPr marR="0" lvl="1"/>
            <a:r>
              <a:rPr lang="en-US" sz="2200" b="0" i="0" u="none" strike="noStrike" baseline="0"/>
              <a:t>Declaring an object</a:t>
            </a:r>
          </a:p>
          <a:p>
            <a:pPr marR="0" lvl="1"/>
            <a:r>
              <a:rPr lang="en-US" sz="2200" b="0" i="0" u="none" strike="noStrike" baseline="0"/>
              <a:t>Assigning an object</a:t>
            </a:r>
          </a:p>
          <a:p>
            <a:pPr marR="0" lvl="1"/>
            <a:r>
              <a:rPr lang="en-US" sz="2200" b="0" i="0" u="none" strike="noStrike" baseline="0"/>
              <a:t>Call-by-value argument passing (copy)</a:t>
            </a:r>
          </a:p>
          <a:p>
            <a:pPr marR="0" lvl="1"/>
            <a:r>
              <a:rPr lang="en-US" sz="2200" b="0" i="0" u="none" strike="noStrike" baseline="0"/>
              <a:t>Inheritance</a:t>
            </a:r>
          </a:p>
          <a:p>
            <a:pPr marR="0" lvl="0"/>
            <a:r>
              <a:rPr lang="en-US" sz="2200" b="1" i="0" u="none" strike="noStrike" baseline="0"/>
              <a:t>Using dynamic memory can be more efficient in memory usage and offer more flexibility.</a:t>
            </a:r>
          </a:p>
          <a:p>
            <a:pPr marR="0" lvl="0"/>
            <a:r>
              <a:rPr lang="en-US" sz="2200" b="1" i="0" u="none" strike="noStrike" baseline="0"/>
              <a:t>C++ enables a class to hide many details of memory management from users of the class.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81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EAC155-E6DD-41DC-9D51-B7FCEA54D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Choices for an Object's Memory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E1A1C-C05B-466B-A401-87EC71F57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1700" b="1" i="0" u="none" strike="noStrike" baseline="0"/>
              <a:t>Static:</a:t>
            </a:r>
          </a:p>
          <a:p>
            <a:pPr marR="0" lvl="1"/>
            <a:r>
              <a:rPr lang="en-US" sz="1700" b="0" i="0" u="none" strike="noStrike" baseline="0"/>
              <a:t>Defined outside any function, in main, or with keyword </a:t>
            </a:r>
            <a:r>
              <a:rPr lang="en-US" sz="1700" b="1" i="0" u="none" strike="noStrike" baseline="0"/>
              <a:t>static</a:t>
            </a:r>
            <a:r>
              <a:rPr lang="en-US" sz="1700" b="0" i="0" u="none" strike="noStrike" baseline="0"/>
              <a:t>.</a:t>
            </a:r>
          </a:p>
          <a:p>
            <a:pPr marR="0" lvl="1"/>
            <a:r>
              <a:rPr lang="en-US" sz="1700" b="0" i="0" u="none" strike="noStrike" baseline="0"/>
              <a:t>Lifetime is duration of program.</a:t>
            </a:r>
          </a:p>
          <a:p>
            <a:pPr marR="0" lvl="0"/>
            <a:r>
              <a:rPr lang="en-US" sz="1700" b="1" i="0" u="none" strike="noStrike" baseline="0"/>
              <a:t>Automatic:</a:t>
            </a:r>
          </a:p>
          <a:p>
            <a:pPr marR="0" lvl="1"/>
            <a:r>
              <a:rPr lang="en-US" sz="1700" b="0" i="0" u="none" strike="noStrike" baseline="0"/>
              <a:t>Local variable inside a function.</a:t>
            </a:r>
          </a:p>
          <a:p>
            <a:pPr marR="0" lvl="1"/>
            <a:r>
              <a:rPr lang="en-US" sz="1700" b="0" i="0" u="none" strike="noStrike" baseline="0"/>
              <a:t>Comes into being when function is entered and ceases to exist when function is exited.</a:t>
            </a:r>
          </a:p>
          <a:p>
            <a:pPr marR="0" lvl="1"/>
            <a:r>
              <a:rPr lang="en-US" sz="1700" b="0" i="0" u="none" strike="noStrike" baseline="0"/>
              <a:t>Typically stored on program's stack.</a:t>
            </a:r>
          </a:p>
          <a:p>
            <a:pPr marR="0" lvl="0"/>
            <a:r>
              <a:rPr lang="en-US" sz="1700" b="1" i="0" u="none" strike="noStrike" baseline="0"/>
              <a:t>Dynamic:</a:t>
            </a:r>
          </a:p>
          <a:p>
            <a:pPr marR="0" lvl="1"/>
            <a:r>
              <a:rPr lang="en-US" sz="1700" b="0" i="0" u="none" strike="noStrike" baseline="0"/>
              <a:t>Created at run-time by explicit statement.</a:t>
            </a:r>
          </a:p>
          <a:p>
            <a:pPr marR="0" lvl="1"/>
            <a:r>
              <a:rPr lang="en-US" sz="1700" b="0" i="0" u="none" strike="noStrike" baseline="0"/>
              <a:t>Exists until explicitly destroyed.</a:t>
            </a:r>
          </a:p>
          <a:p>
            <a:pPr marR="0" lvl="1"/>
            <a:r>
              <a:rPr lang="en-US" sz="1700" b="0" i="0" u="none" strike="noStrike" baseline="0"/>
              <a:t>Stored in the heap or free store.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04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351FC4-8161-A2D0-A34F-DAF824AA2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Typical Memory Layout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3" name="Object 32">
            <a:extLst>
              <a:ext uri="{FF2B5EF4-FFF2-40B4-BE49-F238E27FC236}">
                <a16:creationId xmlns:a16="http://schemas.microsoft.com/office/drawing/2014/main" id="{F4824A36-9D97-F02A-B2A0-62240D0934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4514214"/>
              </p:ext>
            </p:extLst>
          </p:nvPr>
        </p:nvGraphicFramePr>
        <p:xfrm>
          <a:off x="3352667" y="2473624"/>
          <a:ext cx="3913188" cy="364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906838" imgH="4902200" progId="MSDraw">
                  <p:embed/>
                </p:oleObj>
              </mc:Choice>
              <mc:Fallback>
                <p:oleObj r:id="rId2" imgW="3906838" imgH="4902200" progId="MSDraw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5CF0EECB-2353-431F-9E31-3848107D97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667" y="2473624"/>
                        <a:ext cx="3913188" cy="36463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4620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7119CB-BCDB-ECAC-8B7A-7EE04ED6C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Free Store Allocation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F2AFEF3-B20B-F598-44D5-5F7F391916B0}"/>
              </a:ext>
            </a:extLst>
          </p:cNvPr>
          <p:cNvSpPr/>
          <p:nvPr/>
        </p:nvSpPr>
        <p:spPr>
          <a:xfrm>
            <a:off x="1593309" y="2781996"/>
            <a:ext cx="7439770" cy="32778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	*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    	// pointer to buffer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size;		// size of buffer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 = 1000;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char [size];    // allocate storage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&lt;size; ++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0;            // initialize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 []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    // when no longer needed</a:t>
            </a:r>
          </a:p>
        </p:txBody>
      </p:sp>
    </p:spTree>
    <p:extLst>
      <p:ext uri="{BB962C8B-B14F-4D97-AF65-F5344CB8AC3E}">
        <p14:creationId xmlns:p14="http://schemas.microsoft.com/office/powerpoint/2010/main" val="153727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59B3A0-60C1-4FE9-A3AF-53A515173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0" i="1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new</a:t>
            </a:r>
            <a:r>
              <a:rPr lang="en-US" b="0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Operator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1621A-1DCD-4601-B473-090FD4991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r>
              <a:rPr lang="en-US" sz="2400" b="1" i="0" u="none" strike="noStrike" baseline="0" dirty="0"/>
              <a:t>Allocates memory for an object or array of objects of type-name from the free store </a:t>
            </a:r>
          </a:p>
          <a:p>
            <a:pPr marR="0" lvl="0"/>
            <a:r>
              <a:rPr lang="en-US" sz="2400" b="1" dirty="0"/>
              <a:t>R</a:t>
            </a:r>
            <a:r>
              <a:rPr lang="en-US" sz="2400" b="1" i="0" u="none" strike="noStrike" baseline="0" dirty="0"/>
              <a:t>eturns a suitably typed, nonzero pointer to the object.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2F29793-5398-FA7E-A904-F9D811846504}"/>
              </a:ext>
            </a:extLst>
          </p:cNvPr>
          <p:cNvSpPr/>
          <p:nvPr/>
        </p:nvSpPr>
        <p:spPr>
          <a:xfrm>
            <a:off x="1081790" y="3897943"/>
            <a:ext cx="7386748" cy="130497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    *p;	            // T is any type, built-in or user defined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= new T;           // single object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= new T[10];       // array of 10 objects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= new T(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   // passes arguments to constructor</a:t>
            </a:r>
          </a:p>
        </p:txBody>
      </p:sp>
    </p:spTree>
    <p:extLst>
      <p:ext uri="{BB962C8B-B14F-4D97-AF65-F5344CB8AC3E}">
        <p14:creationId xmlns:p14="http://schemas.microsoft.com/office/powerpoint/2010/main" val="274428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7430E0-7482-4F1F-BC14-2F7019279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anchor="ctr">
            <a:normAutofit/>
          </a:bodyPr>
          <a:lstStyle/>
          <a:p>
            <a:r>
              <a:rPr lang="en-US" dirty="0"/>
              <a:t>Allocation Errors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3ABBA-31DE-4480-A553-BC92EE1E6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407" y="2721429"/>
            <a:ext cx="11000233" cy="3494314"/>
          </a:xfrm>
        </p:spPr>
        <p:txBody>
          <a:bodyPr anchor="ctr">
            <a:normAutofit/>
          </a:bodyPr>
          <a:lstStyle/>
          <a:p>
            <a:pPr lvl="0"/>
            <a:r>
              <a:rPr lang="en-US" sz="2400" b="1" i="0" u="none" strike="noStrike" baseline="0">
                <a:latin typeface="Calibri Light" panose="020F0302020204030204" pitchFamily="34" charset="0"/>
              </a:rPr>
              <a:t>It is important for your program to allow for possible failure of memory allocation by </a:t>
            </a:r>
            <a:r>
              <a:rPr lang="en-US" sz="2400" b="1" i="1" u="none" strike="noStrike" baseline="0">
                <a:latin typeface="Calibri Light" panose="020F0302020204030204" pitchFamily="34" charset="0"/>
              </a:rPr>
              <a:t>new</a:t>
            </a:r>
            <a:r>
              <a:rPr lang="en-US" sz="2400" b="1" i="0" u="none" strike="noStrike" baseline="0">
                <a:latin typeface="Times New Roman" panose="02020603050405020304" pitchFamily="18" charset="0"/>
              </a:rPr>
              <a:t>.</a:t>
            </a:r>
          </a:p>
          <a:p>
            <a:pPr lvl="0"/>
            <a:r>
              <a:rPr lang="en-US" sz="2400" b="1" i="0" u="none" strike="noStrike" baseline="0">
                <a:latin typeface="Calibri Light" panose="020F0302020204030204" pitchFamily="34" charset="0"/>
              </a:rPr>
              <a:t>You do that by providing a </a:t>
            </a:r>
            <a:r>
              <a:rPr lang="en-US" sz="2400" b="1" i="1" u="none" strike="noStrike" baseline="0">
                <a:latin typeface="Calibri Light" panose="020F0302020204030204" pitchFamily="34" charset="0"/>
              </a:rPr>
              <a:t>try </a:t>
            </a:r>
            <a:r>
              <a:rPr lang="en-US" sz="2400" b="1" i="0" u="none" strike="noStrike" baseline="0">
                <a:latin typeface="Calibri Light" panose="020F0302020204030204" pitchFamily="34" charset="0"/>
              </a:rPr>
              <a:t>block for the allocation and a </a:t>
            </a:r>
            <a:r>
              <a:rPr lang="en-US" sz="2400" b="1" i="1" u="none" strike="noStrike" baseline="0">
                <a:latin typeface="Calibri Light" panose="020F0302020204030204" pitchFamily="34" charset="0"/>
              </a:rPr>
              <a:t>catch</a:t>
            </a:r>
            <a:r>
              <a:rPr lang="en-US" sz="2400" b="1" i="0" u="none" strike="noStrike" baseline="0">
                <a:latin typeface="Calibri Light" panose="020F0302020204030204" pitchFamily="34" charset="0"/>
              </a:rPr>
              <a:t> block for error handling.</a:t>
            </a:r>
          </a:p>
          <a:p>
            <a:pPr lvl="1"/>
            <a:r>
              <a:rPr lang="en-US" b="0" i="0" u="none" strike="noStrike" baseline="0" dirty="0">
                <a:latin typeface="Calibri Light" panose="020F0302020204030204" pitchFamily="34" charset="0"/>
              </a:rPr>
              <a:t>An allocation error will throw an exception of type </a:t>
            </a:r>
            <a:r>
              <a:rPr lang="en-US" b="1" i="0" u="none" strike="noStrike" baseline="0">
                <a:latin typeface="Calibri Light" panose="020F0302020204030204" pitchFamily="34" charset="0"/>
              </a:rPr>
              <a:t>bad_alloc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>
                <a:latin typeface="Calibri Light" panose="020F0302020204030204" pitchFamily="34" charset="0"/>
              </a:rPr>
              <a:t>A </a:t>
            </a:r>
            <a:r>
              <a:rPr lang="en-US" i="0" u="none" strike="noStrike" baseline="0" dirty="0">
                <a:latin typeface="Calibri Light" panose="020F0302020204030204" pitchFamily="34" charset="0"/>
              </a:rPr>
              <a:t>"new handler" </a:t>
            </a:r>
            <a:r>
              <a:rPr lang="en-US" dirty="0">
                <a:latin typeface="Calibri Light" panose="020F0302020204030204" pitchFamily="34" charset="0"/>
              </a:rPr>
              <a:t>can also be </a:t>
            </a:r>
            <a:r>
              <a:rPr lang="en-US" i="0" u="none" strike="noStrike" baseline="0" dirty="0">
                <a:latin typeface="Calibri Light" panose="020F0302020204030204" pitchFamily="34" charset="0"/>
              </a:rPr>
              <a:t> provided</a:t>
            </a:r>
            <a:r>
              <a:rPr lang="en-US" b="1" i="0" u="none" strike="noStrike" baseline="0" dirty="0">
                <a:latin typeface="Calibri Light" panose="020F0302020204030204" pitchFamily="34" charset="0"/>
              </a:rPr>
              <a:t>.</a:t>
            </a:r>
          </a:p>
          <a:p>
            <a:pPr lvl="1"/>
            <a:endParaRPr lang="en-US" b="1" dirty="0">
              <a:latin typeface="Calibri Light" panose="020F0302020204030204" pitchFamily="34" charset="0"/>
            </a:endParaRPr>
          </a:p>
          <a:p>
            <a:pPr lvl="1"/>
            <a:endParaRPr lang="en-US" b="0" i="0" u="none" strike="noStrike" baseline="0" dirty="0">
              <a:latin typeface="Times New Roman" panose="02020603050405020304" pitchFamily="18" charset="0"/>
            </a:endParaRPr>
          </a:p>
          <a:p>
            <a:endParaRPr lang="en-US" sz="24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63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0C9D97-6845-407C-AADF-F8D5F8C91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DF51-FD73-4DF9-AA64-167C9E33A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407" y="2721429"/>
            <a:ext cx="11000233" cy="3494314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folder </a:t>
            </a:r>
            <a:r>
              <a:rPr lang="en-US" sz="2400" dirty="0" err="1">
                <a:hlinkClick r:id="rId2" action="ppaction://hlinkfile"/>
              </a:rPr>
              <a:t>BadAllocation</a:t>
            </a:r>
            <a:r>
              <a:rPr lang="en-US" sz="2400" dirty="0"/>
              <a:t> contains a file BadAllocation.cpp that demonstrates memory allocation errors.</a:t>
            </a:r>
          </a:p>
          <a:p>
            <a:r>
              <a:rPr lang="en-US" sz="2400" dirty="0"/>
              <a:t>Create a new project and add the file to the project.</a:t>
            </a:r>
          </a:p>
          <a:p>
            <a:r>
              <a:rPr lang="en-US" sz="2400" dirty="0"/>
              <a:t>Build and run the program.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35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~present</Template>
  <TotalTime>2577</TotalTime>
  <Words>1015</Words>
  <Application>Microsoft Office PowerPoint</Application>
  <PresentationFormat>Widescreen</PresentationFormat>
  <Paragraphs>114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Times New Roman</vt:lpstr>
      <vt:lpstr>Office Theme</vt:lpstr>
      <vt:lpstr>MSDraw</vt:lpstr>
      <vt:lpstr>Memory Management in C++</vt:lpstr>
      <vt:lpstr>Objectives</vt:lpstr>
      <vt:lpstr>Why Is Memory Management Important?</vt:lpstr>
      <vt:lpstr>Choices for an Object's Memory</vt:lpstr>
      <vt:lpstr>Typical Memory Layout</vt:lpstr>
      <vt:lpstr>Free Store Allocation</vt:lpstr>
      <vt:lpstr>new Operator</vt:lpstr>
      <vt:lpstr>Allocation Errors</vt:lpstr>
      <vt:lpstr>Demo</vt:lpstr>
      <vt:lpstr>new  vs.  malloc</vt:lpstr>
      <vt:lpstr>Advantages of new</vt:lpstr>
      <vt:lpstr>delete Operator</vt:lpstr>
      <vt:lpstr>Demo </vt:lpstr>
      <vt:lpstr>Destructor (Review)</vt:lpstr>
      <vt:lpstr>Hiding Memory Management</vt:lpstr>
      <vt:lpstr>Demo 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Andrew Scoppa</dc:creator>
  <cp:lastModifiedBy>Andrew Scoppa</cp:lastModifiedBy>
  <cp:revision>26</cp:revision>
  <dcterms:created xsi:type="dcterms:W3CDTF">2019-10-05T15:19:03Z</dcterms:created>
  <dcterms:modified xsi:type="dcterms:W3CDTF">2023-01-05T14:31:23Z</dcterms:modified>
</cp:coreProperties>
</file>