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318" r:id="rId8"/>
    <p:sldId id="267" r:id="rId9"/>
    <p:sldId id="281" r:id="rId10"/>
    <p:sldId id="284" r:id="rId11"/>
    <p:sldId id="285" r:id="rId12"/>
    <p:sldId id="290" r:id="rId13"/>
    <p:sldId id="291" r:id="rId14"/>
    <p:sldId id="293" r:id="rId15"/>
    <p:sldId id="295" r:id="rId16"/>
    <p:sldId id="327" r:id="rId17"/>
    <p:sldId id="299" r:id="rId18"/>
    <p:sldId id="307" r:id="rId19"/>
    <p:sldId id="313" r:id="rId20"/>
    <p:sldId id="314" r:id="rId21"/>
    <p:sldId id="326" r:id="rId22"/>
    <p:sldId id="317" r:id="rId23"/>
    <p:sldId id="31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90921"/>
  </p:normalViewPr>
  <p:slideViewPr>
    <p:cSldViewPr snapToGrid="0" showGuides="1">
      <p:cViewPr varScale="1">
        <p:scale>
          <a:sx n="76" d="100"/>
          <a:sy n="76" d="100"/>
        </p:scale>
        <p:origin x="1020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4C06-B9B9-44DF-92CD-13D639D66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A9509-8EA8-4BCB-AD08-3B79D77F9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0D63-D902-40A1-A9A0-1EF93FC3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042-992A-465A-B4F1-D5895B9FE5B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5B7A2-0CEF-4B97-BD9D-D896B4E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C61BC-962F-4627-AB0D-522E2029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9883-6300-4D33-83AB-9B9DA5AF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7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85E4-B066-4D4C-A815-CB8F73C8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2A999-57B3-4F70-B38C-9FE25D098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369B0-8901-4333-92A4-C26053A4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042-992A-465A-B4F1-D5895B9FE5B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7D89-E6AC-4274-B8F5-F623A2DF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47A7E-EEC2-4736-BB5D-C64BE7C6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9883-6300-4D33-83AB-9B9DA5AF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6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AAE8D-9C6B-4AB0-B6A5-6C87C0435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CE4FC-625F-4056-9034-95FF7E8B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CBE64-D68D-41B6-8E24-4CFB3A44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042-992A-465A-B4F1-D5895B9FE5B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67E0D-B482-48B9-90A4-46AC3308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E3F59-0172-4B6E-BBC9-664C5FAD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9883-6300-4D33-83AB-9B9DA5AF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72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5E5B-DDAB-418C-9361-61DEF47A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F0700-71FA-43AC-9C9A-9F9235CEA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0A29-F3E4-4AF9-A287-C47130BA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042-992A-465A-B4F1-D5895B9FE5B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6DDB6-B93C-48A9-9F4C-D21EE10A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6CCA0-1FFA-4D32-9222-9841B896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9883-6300-4D33-83AB-9B9DA5AF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1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1FF2-3107-4FE6-9454-24C9565F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FB8F-1F5F-408E-8B9F-12AC9454E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CB05-32FA-4576-89C4-395F6291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042-992A-465A-B4F1-D5895B9FE5B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A6215-6D65-4579-83CF-C43FEFDE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5062A-D523-4AA8-81DF-D9D15FAF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9883-6300-4D33-83AB-9B9DA5AF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3E5D-30BF-4CE1-BF2D-8D728786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5E155-A4C4-4DAF-8674-47F1667F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780C-4C9D-4114-B755-B8F0F256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042-992A-465A-B4F1-D5895B9FE5B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87F62-1C46-4F76-BC69-F7C40730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FF4B9-9D43-474D-9C03-0D390A10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9883-6300-4D33-83AB-9B9DA5AF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1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9B3D-95E4-44D6-A24A-3328CC83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3CD3-D4AB-4831-852B-46F3AB096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2C74F-AE2E-4C98-951C-8D022F489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F9281-EEA6-40B4-8985-F1EC4EE4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042-992A-465A-B4F1-D5895B9FE5B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AD2D0-1E3E-4EC6-9366-049ECCFC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9F636-8004-449B-A0C8-B0699468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9883-6300-4D33-83AB-9B9DA5AF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5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DC36-DCD8-4C03-B506-F80F9486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BC38B-C7EB-452B-923A-8CD5677EB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AF221-9ADC-43F0-85C2-1DEBD2A6A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119F0-3663-427C-B87C-394107953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D91A6-E01F-4E52-BB19-ADDFE0EF7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D248B-EBC1-45C1-9A1C-E254E8ED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042-992A-465A-B4F1-D5895B9FE5B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95C52-3A5D-4560-8779-F8D42B2A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91A8C-C874-4C90-93E3-8AF4C635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9883-6300-4D33-83AB-9B9DA5AF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7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0D34-F365-48A5-9218-73692A65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A2D9B-EB8D-4361-A316-A296C287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042-992A-465A-B4F1-D5895B9FE5B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01150-A78F-49EA-B37A-803FE524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44493-C59F-48F8-823A-888C9694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9883-6300-4D33-83AB-9B9DA5AF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8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8CB8F-ABEA-4524-AF23-32F78BF9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042-992A-465A-B4F1-D5895B9FE5B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A7C7B-CCA4-4F9A-9FDC-E59DF1B0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19A57-F5BE-46A0-B98D-5B8446EB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9883-6300-4D33-83AB-9B9DA5AF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6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BE78-FA5D-440F-B704-0C09AC4C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8A8F0-DD94-4A2B-9F1B-E9258C4C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706D2-3AC7-4846-A197-B1C41F47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362B7-C191-44A9-9CF2-0E0BE904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042-992A-465A-B4F1-D5895B9FE5B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E9A11-F574-43BA-BF84-18C281FD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55117-7FAB-45D9-8922-60621CED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9883-6300-4D33-83AB-9B9DA5AF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5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C79B-A84E-49AA-B053-8898CF88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7CEBD-8BFA-4807-97F9-D767D65C4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9F474-9839-42FC-8E81-47BCB8BF3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4EE49-229A-4C8F-BB2D-A9E16BF0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042-992A-465A-B4F1-D5895B9FE5B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C52F8-7B28-42E0-981B-7DA39578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D573D-A8C1-46B3-A1A2-F5817DA6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9883-6300-4D33-83AB-9B9DA5AF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5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35639-0A8A-43AC-8D86-07A1DF1A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02087-5434-4E4F-B231-017F89A4A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1F46-98CD-4AAF-9DA1-6F81B9CE9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7042-992A-465A-B4F1-D5895B9FE5B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2A60-55E1-41AE-9B0B-12FF9C5FF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29726-E9E7-4E98-99D6-D924D1661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9883-6300-4D33-83AB-9B9DA5AFB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8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../Work/Chap06/StringCopy" TargetMode="External"/><Relationship Id="rId2" Type="http://schemas.openxmlformats.org/officeDocument/2006/relationships/hyperlink" Target="../../Work/Chap06/StringBug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06/StringCopy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../Lab%20Exercises/Level-2/Chap01/AnsiHello/ansihello.cpp" TargetMode="External"/><Relationship Id="rId2" Type="http://schemas.openxmlformats.org/officeDocument/2006/relationships/hyperlink" Target="../../Work/Chap06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Work/Labs/Lab6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06/Const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../../Lab%20Exercises/FndCpp/Chap06/ReferenceDemo" TargetMode="External"/><Relationship Id="rId2" Type="http://schemas.openxmlformats.org/officeDocument/2006/relationships/hyperlink" Target="../../Work/Chap06/ReferenceDemo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19F3C-0DF7-41D6-A085-0D0F0609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461" y="2046986"/>
            <a:ext cx="10125078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ctr"/>
            <a:r>
              <a:rPr lang="en-US" sz="7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References,</a:t>
            </a:r>
            <a:r>
              <a:rPr lang="en-US" sz="7200" b="1" i="0" u="none" strike="noStrike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Argument Passing, and Constants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C5C6C-69B9-4CED-B276-9B59FCF3B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buNone/>
            </a:pPr>
            <a:r>
              <a:rPr lang="en-US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83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9B253-2736-487C-881B-8A6F22F5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Copy Constructor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F7A14-5323-4B4F-A9E7-2D36B51E8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What happens when an object is passed by value?</a:t>
            </a:r>
          </a:p>
          <a:p>
            <a:pPr marR="0" lvl="1"/>
            <a:r>
              <a:rPr lang="en-US" b="0" i="0" u="none" strike="noStrike" baseline="0" dirty="0"/>
              <a:t>Just as for an ordinary data item, a copy must be made</a:t>
            </a:r>
          </a:p>
          <a:p>
            <a:pPr marR="0" lvl="1"/>
            <a:r>
              <a:rPr lang="en-US" b="0" i="0" u="none" strike="noStrike" baseline="0" dirty="0"/>
              <a:t>For an object from a user defined class a constructor must be invoked, called the </a:t>
            </a:r>
            <a:r>
              <a:rPr lang="en-US" b="1" i="0" u="none" strike="noStrike" baseline="0" dirty="0"/>
              <a:t>copy constructor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702267-3483-8A4B-8F6B-CCE44736BF0C}"/>
              </a:ext>
            </a:extLst>
          </p:cNvPr>
          <p:cNvSpPr/>
          <p:nvPr/>
        </p:nvSpPr>
        <p:spPr>
          <a:xfrm>
            <a:off x="840619" y="4395974"/>
            <a:ext cx="6096000" cy="1962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String{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. 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String(const String&amp; s); // by reference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. 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3505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9">
            <a:extLst>
              <a:ext uri="{FF2B5EF4-FFF2-40B4-BE49-F238E27FC236}">
                <a16:creationId xmlns:a16="http://schemas.microsoft.com/office/drawing/2014/main" id="{1C574E90-1949-4924-B663-AEA13DB79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6960" cy="38546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4F1FD-76B4-4D9A-80A9-C11EFB73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44" y="710273"/>
            <a:ext cx="4352315" cy="27187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Copy Constructor</a:t>
            </a:r>
            <a:endParaRPr lang="en-US" b="0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6484" cy="3854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9CF1CD8B-D430-49E7-8630-84152C41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5528" y="73152"/>
            <a:ext cx="1178966" cy="232963"/>
            <a:chOff x="7763256" y="73152"/>
            <a:chExt cx="1178966" cy="232963"/>
          </a:xfrm>
        </p:grpSpPr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1F5B8298-9AB4-45B4-B28E-C8C1A264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100AEF19-4AE6-42BE-81E6-95700DB85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1192B5C1-AE13-49EA-82FD-F3C3BC02A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713612B5-8E9D-4FEF-86B9-52A0FABD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14FC746D-B820-44A3-B1B3-53B690BC2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8778550A-567F-40F6-A77F-2E2B50175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C28C989E-85FD-4D1C-AF77-82F4B985F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58FDDCED-5FC6-4B14-A0E2-DF4310ED9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E80E854B-CCEB-4CEF-B465-561C4C872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02BED26F-9C32-4DF8-8739-D89F6F059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CE3B71C9-F500-46F1-8D17-C3EF4DA5F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C14431D0-29B6-473C-B2FD-4661864DA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D10457BA-9444-4642-861C-78120DD8D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27C95C30-0364-4C32-B686-0C366086A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A0BDEDBA-CA15-41EE-B2C6-8A973B5E6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702B9007-982C-4F69-A443-B07F3BEFD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8596B48-F33B-451E-8C2D-3525B3387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4B493BB9-A171-4B97-B05A-187E03FFA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973B8111-A5EB-4EE8-9813-8495336F6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6A4F8D39-9886-490F-B7A9-3B2693299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Error">
            <a:extLst>
              <a:ext uri="{FF2B5EF4-FFF2-40B4-BE49-F238E27FC236}">
                <a16:creationId xmlns:a16="http://schemas.microsoft.com/office/drawing/2014/main" id="{453822C3-F692-205F-9CBF-31EAAB755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0917" y="202918"/>
            <a:ext cx="3521185" cy="352118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09CC4-3A2B-4C72-BF28-D9F380EBE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19" y="4099034"/>
            <a:ext cx="10785191" cy="2196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000" b="1" dirty="0"/>
              <a:t>IMPORTANT - Notice that the argument to the copy constructor must be passed by reference.</a:t>
            </a:r>
          </a:p>
          <a:p>
            <a:r>
              <a:rPr lang="en-US" sz="2000" dirty="0"/>
              <a:t>If it were passed by value, copy constructor would have to be called within the copy constructor, leading to an infinite regress!</a:t>
            </a:r>
          </a:p>
          <a:p>
            <a:endParaRPr 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6492875"/>
            <a:ext cx="12191999" cy="3651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C4430-2D31-4980-8DEC-2B18707B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Default Copy Constructor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7C41B-EB8F-4049-815C-B8C3685F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If you do not declare a copy constructor, the compiler will create one for you.</a:t>
            </a:r>
          </a:p>
          <a:p>
            <a:r>
              <a:rPr lang="en-US" sz="2400" b="1" i="0" u="none" strike="noStrike" baseline="0" dirty="0"/>
              <a:t>This </a:t>
            </a:r>
            <a:r>
              <a:rPr lang="en-US" sz="2400" b="1" i="1" u="none" strike="noStrike" baseline="0" dirty="0"/>
              <a:t>default</a:t>
            </a:r>
            <a:r>
              <a:rPr lang="en-US" sz="2400" b="1" i="0" u="none" strike="noStrike" baseline="0" dirty="0"/>
              <a:t> copy constructor will initialize each data member of the class by copying its counterpart to the original.</a:t>
            </a:r>
          </a:p>
          <a:p>
            <a:pPr marR="0" lvl="0"/>
            <a:r>
              <a:rPr lang="en-US" sz="2400" b="1" i="0" u="none" strike="noStrike" baseline="0" dirty="0"/>
              <a:t>This default copy constructor is adequate for a class (or struct) like </a:t>
            </a:r>
            <a:r>
              <a:rPr lang="en-US" sz="2400" b="1" i="1" u="none" strike="noStrike" baseline="0" dirty="0"/>
              <a:t>Date</a:t>
            </a:r>
            <a:r>
              <a:rPr lang="en-US" sz="2400" b="1" i="0" u="none" strike="noStrike" baseline="0" dirty="0"/>
              <a:t>, where the entire state of the object is stored within the object: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2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D6D3E-CD7B-4F4C-8CC4-96038A65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Revisit </a:t>
            </a: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</a:t>
            </a:r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String Class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7E00D42-31F1-4977-B713-9D0264B2B6D0}"/>
              </a:ext>
            </a:extLst>
          </p:cNvPr>
          <p:cNvSpPr/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/>
              <a:t> The folder </a:t>
            </a:r>
            <a:r>
              <a:rPr lang="en-US" sz="2400" b="1" i="0" u="none" strike="noStrike" baseline="0" dirty="0" err="1">
                <a:hlinkClick r:id="rId2" action="ppaction://hlinkfile"/>
              </a:rPr>
              <a:t>StringBug</a:t>
            </a:r>
            <a:r>
              <a:rPr lang="en-US" sz="2400" b="1" i="0" u="none" strike="noStrike" baseline="0" dirty="0">
                <a:hlinkClick r:id="rId3" action="ppaction://hlinkfile"/>
              </a:rPr>
              <a:t> </a:t>
            </a:r>
            <a:r>
              <a:rPr lang="en-US" sz="2400" b="1" i="0" u="none" strike="noStrike" baseline="0" dirty="0"/>
              <a:t>contains the current</a:t>
            </a:r>
            <a:r>
              <a:rPr lang="en-US" sz="2400" b="1" dirty="0"/>
              <a:t> version of the </a:t>
            </a:r>
            <a:r>
              <a:rPr lang="en-US" sz="2400" b="1" i="1" dirty="0"/>
              <a:t>String</a:t>
            </a:r>
            <a:r>
              <a:rPr lang="en-US" sz="2400" b="1" dirty="0"/>
              <a:t> class that does not implement a copy constructor.</a:t>
            </a:r>
          </a:p>
          <a:p>
            <a:pPr marL="34290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/>
              <a:t>Review and run the program, you will see the program does not work because of t</a:t>
            </a:r>
            <a:r>
              <a:rPr lang="en-US" sz="2400" b="1" dirty="0">
                <a:effectLst/>
              </a:rPr>
              <a:t>he default copy constructor!</a:t>
            </a:r>
          </a:p>
          <a:p>
            <a:pPr marL="342900" marR="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Why? The pointer is copied, leaving two String objects pointing at the same memory.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7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7C3A4-B4F4-45B6-9DBA-D6A3CE31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67E5D-D629-4DE4-9291-DF72F05DA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400" b="1" i="0" u="none" strike="noStrike" baseline="0" dirty="0"/>
              <a:t> </a:t>
            </a:r>
            <a:r>
              <a:rPr lang="en-US" sz="2400" b="1" i="0" u="none" strike="noStrike" baseline="0" dirty="0" err="1">
                <a:hlinkClick r:id="rId2" action="ppaction://hlinkfile"/>
              </a:rPr>
              <a:t>StringCopy</a:t>
            </a:r>
            <a:r>
              <a:rPr lang="en-US" sz="2400" b="1" i="0" u="none" strike="noStrike" baseline="0" dirty="0">
                <a:hlinkClick r:id="rId2" action="ppaction://hlinkfile"/>
              </a:rPr>
              <a:t> </a:t>
            </a:r>
            <a:r>
              <a:rPr lang="en-US" sz="2400" b="1" i="0" u="none" strike="noStrike" baseline="0" dirty="0"/>
              <a:t>contains </a:t>
            </a:r>
            <a:r>
              <a:rPr lang="en-US" sz="2400" b="1" dirty="0"/>
              <a:t>a new version of the </a:t>
            </a:r>
            <a:r>
              <a:rPr lang="en-US" sz="2400" b="1" i="1" dirty="0"/>
              <a:t>String</a:t>
            </a:r>
            <a:r>
              <a:rPr lang="en-US" sz="2400" b="1" dirty="0"/>
              <a:t> class that implements a copy constructor.</a:t>
            </a:r>
            <a:endParaRPr lang="en-US" sz="2400" b="1" i="0" u="none" strike="noStrike" baseline="0" dirty="0"/>
          </a:p>
          <a:p>
            <a:pPr marR="0" lvl="0"/>
            <a:r>
              <a:rPr lang="en-US" sz="2400" b="1" i="0" u="none" strike="noStrike" baseline="0" dirty="0"/>
              <a:t>Examine the copy constructor prototype and implementation.</a:t>
            </a:r>
          </a:p>
          <a:p>
            <a:pPr marR="0" lvl="0"/>
            <a:r>
              <a:rPr lang="en-US" sz="2400" b="1" i="0" u="none" strike="noStrike" baseline="0" dirty="0"/>
              <a:t>Run the program.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CABEA-26F4-4EA6-B5C9-5F4A3F58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 of Constant Types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86084-371D-48A6-A472-C23AFB2EB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R="0" lvl="0"/>
            <a:r>
              <a:rPr lang="en-US" sz="2000" b="1" i="1" u="none" strike="noStrike" baseline="0" dirty="0"/>
              <a:t>const</a:t>
            </a:r>
            <a:r>
              <a:rPr lang="en-US" sz="2000" b="1" i="0" u="none" strike="noStrike" baseline="0" dirty="0"/>
              <a:t> type modifier turns a symbolic variable into a </a:t>
            </a:r>
            <a:r>
              <a:rPr lang="en-US" sz="2000" b="1" i="1" u="none" strike="noStrike" baseline="0" dirty="0"/>
              <a:t>symbolic constant</a:t>
            </a:r>
            <a:r>
              <a:rPr lang="en-US" sz="2000" b="1" dirty="0"/>
              <a:t>.</a:t>
            </a:r>
            <a:endParaRPr lang="en-US" sz="2000" b="1" i="0" u="none" strike="noStrike" baseline="0" dirty="0"/>
          </a:p>
          <a:p>
            <a:pPr marL="457200" marR="0" lvl="1"/>
            <a:r>
              <a:rPr lang="en-US" sz="2000" b="0" i="0" u="none" strike="noStrike" baseline="0" dirty="0"/>
              <a:t>const int </a:t>
            </a:r>
            <a:r>
              <a:rPr lang="en-US" sz="2000" b="0" i="0" u="none" strike="noStrike" baseline="0" dirty="0" err="1"/>
              <a:t>stacksize</a:t>
            </a:r>
            <a:r>
              <a:rPr lang="en-US" sz="2000" b="0" i="0" u="none" strike="noStrike" baseline="0" dirty="0"/>
              <a:t> = 100;</a:t>
            </a:r>
          </a:p>
          <a:p>
            <a:pPr lvl="0"/>
            <a:r>
              <a:rPr lang="en-US" sz="2000" b="1" i="0" u="none" strike="noStrike" baseline="0" dirty="0"/>
              <a:t>A symbolic constant is like a variable in having a memory location and a type, but is </a:t>
            </a:r>
            <a:r>
              <a:rPr lang="en-US" sz="2000" b="1" i="1" u="none" strike="noStrike" baseline="0" dirty="0"/>
              <a:t>read only</a:t>
            </a:r>
            <a:r>
              <a:rPr lang="en-US" sz="2000" b="1" i="0" u="none" strike="noStrike" baseline="0" dirty="0"/>
              <a:t>:</a:t>
            </a:r>
          </a:p>
          <a:p>
            <a:pPr marL="457200" lvl="1"/>
            <a:r>
              <a:rPr lang="en-US" sz="2000" b="0" i="0" u="none" strike="noStrike" baseline="0" dirty="0" err="1"/>
              <a:t>stacksize</a:t>
            </a:r>
            <a:r>
              <a:rPr lang="en-US" sz="2000" b="0" i="0" u="none" strike="noStrike" baseline="0" dirty="0"/>
              <a:t> = 150;	      // illegal </a:t>
            </a:r>
          </a:p>
          <a:p>
            <a:pPr lvl="0"/>
            <a:r>
              <a:rPr lang="en-US" sz="2000" b="1" i="0" u="none" strike="noStrike" baseline="0" dirty="0"/>
              <a:t>A symbolic constant </a:t>
            </a:r>
            <a:r>
              <a:rPr lang="en-US" sz="2000" b="1" i="1" u="none" strike="noStrike" baseline="0" dirty="0"/>
              <a:t>must</a:t>
            </a:r>
            <a:r>
              <a:rPr lang="en-US" sz="2000" b="1" i="0" u="none" strike="noStrike" baseline="0" dirty="0"/>
              <a:t> be initialized when it is declared.</a:t>
            </a:r>
          </a:p>
          <a:p>
            <a:pPr marL="457200" lvl="1"/>
            <a:r>
              <a:rPr lang="en-US" sz="2000" b="0" i="0" u="none" strike="noStrike" baseline="0" dirty="0"/>
              <a:t>const int </a:t>
            </a:r>
            <a:r>
              <a:rPr lang="en-US" sz="2000" b="0" i="0" u="none" strike="noStrike" baseline="0" dirty="0" err="1"/>
              <a:t>stacksize</a:t>
            </a:r>
            <a:r>
              <a:rPr lang="en-US" sz="2000" b="0" i="0" u="none" strike="noStrike" baseline="0" dirty="0"/>
              <a:t>;      // illegal </a:t>
            </a:r>
          </a:p>
          <a:p>
            <a:pPr lvl="0"/>
            <a:r>
              <a:rPr lang="en-US" sz="2000" b="1" i="0" u="none" strike="noStrike" baseline="0" dirty="0"/>
              <a:t>You cannot assign the address of a symbolic constant to a pointer.  (Otherwise, the value of the constant could get changed indirectly through the pointer.)</a:t>
            </a:r>
          </a:p>
          <a:p>
            <a:pPr marL="457200" lvl="1"/>
            <a:r>
              <a:rPr lang="en-US" sz="2000" b="0" i="0" u="none" strike="noStrike" baseline="0" dirty="0"/>
              <a:t>int *p = &amp;</a:t>
            </a:r>
            <a:r>
              <a:rPr lang="en-US" sz="2000" b="0" i="0" u="none" strike="noStrike" baseline="0" dirty="0" err="1"/>
              <a:t>stacksize</a:t>
            </a:r>
            <a:r>
              <a:rPr lang="en-US" sz="2000" b="0" i="0" u="none" strike="noStrike" baseline="0" dirty="0"/>
              <a:t>;    // illegal</a:t>
            </a:r>
          </a:p>
          <a:p>
            <a:pPr marL="0"/>
            <a:r>
              <a:rPr lang="en-US" sz="2000" b="1" dirty="0"/>
              <a:t>const names can be inspected in a </a:t>
            </a:r>
            <a:r>
              <a:rPr lang="en-US" sz="2000" b="1"/>
              <a:t>debugger.</a:t>
            </a:r>
            <a:endParaRPr lang="en-US" sz="2000" b="0" i="0" u="none" strike="noStrike" baseline="0" dirty="0"/>
          </a:p>
          <a:p>
            <a:pPr marL="0"/>
            <a:endParaRPr lang="en-US" sz="2000" b="0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7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CABEA-26F4-4EA6-B5C9-5F4A3F58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Constant and Pointers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86084-371D-48A6-A472-C23AFB2EB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 b="0" i="0" u="none" strike="noStrike" baseline="0" dirty="0"/>
              <a:t>Both pointer and what’s pointed to can be const</a:t>
            </a:r>
            <a:br>
              <a:rPr lang="en-US" sz="2000" b="0" i="0" u="none" strike="noStrike" baseline="0" dirty="0"/>
            </a:br>
            <a:endParaRPr lang="en-US" sz="2000" b="0" i="0" u="none" strike="noStrike" baseline="0" dirty="0"/>
          </a:p>
          <a:p>
            <a:pPr marL="228600" lvl="1" indent="0">
              <a:buNone/>
            </a:pPr>
            <a:r>
              <a:rPr lang="en-US" sz="1600" b="1" i="0" u="none" strike="noStrike" baseline="0" dirty="0"/>
              <a:t>char greeting[] = "Hello";</a:t>
            </a:r>
            <a:br>
              <a:rPr lang="en-US" sz="1600" b="1" i="0" u="none" strike="noStrike" baseline="0" dirty="0"/>
            </a:br>
            <a:endParaRPr lang="en-US" sz="1600" b="1" i="0" u="none" strike="noStrike" baseline="0" dirty="0"/>
          </a:p>
          <a:p>
            <a:pPr marL="228600" lvl="1" indent="0">
              <a:buNone/>
            </a:pPr>
            <a:r>
              <a:rPr lang="en-US" sz="1600" b="0" i="0" u="none" strike="noStrike" baseline="0" dirty="0"/>
              <a:t>// non-const pointer, non-const data</a:t>
            </a:r>
          </a:p>
          <a:p>
            <a:pPr marL="228600" lvl="1" indent="0">
              <a:buNone/>
            </a:pPr>
            <a:r>
              <a:rPr lang="en-US" sz="1600" b="1" i="0" u="none" strike="noStrike" baseline="0" dirty="0"/>
              <a:t>char* p = greeting;	</a:t>
            </a:r>
          </a:p>
          <a:p>
            <a:pPr marL="228600" lvl="1" indent="0">
              <a:buNone/>
            </a:pPr>
            <a:r>
              <a:rPr lang="en-US" sz="1600" b="0" i="0" u="none" strike="noStrike" baseline="0" dirty="0"/>
              <a:t>// non-const pointer, const data</a:t>
            </a:r>
          </a:p>
          <a:p>
            <a:pPr marL="228600" lvl="1" indent="0">
              <a:buNone/>
            </a:pPr>
            <a:r>
              <a:rPr lang="en-US" sz="1600" b="1" i="0" u="none" strike="noStrike" baseline="0" dirty="0"/>
              <a:t>const char* q = greeting;</a:t>
            </a:r>
          </a:p>
          <a:p>
            <a:pPr marL="228600" lvl="1" indent="0">
              <a:buNone/>
            </a:pPr>
            <a:r>
              <a:rPr lang="en-US" sz="1600" b="0" i="0" u="none" strike="noStrike" baseline="0" dirty="0"/>
              <a:t>// const pointer, non-const data	</a:t>
            </a:r>
          </a:p>
          <a:p>
            <a:pPr marL="228600" lvl="1" indent="0">
              <a:buNone/>
            </a:pPr>
            <a:r>
              <a:rPr lang="en-US" sz="1600" b="1" i="0" u="none" strike="noStrike" baseline="0" dirty="0"/>
              <a:t>char* const r = greeting;</a:t>
            </a:r>
            <a:r>
              <a:rPr lang="en-US" sz="1600" b="0" i="0" u="none" strike="noStrike" baseline="0" dirty="0"/>
              <a:t>	</a:t>
            </a:r>
          </a:p>
          <a:p>
            <a:pPr marL="228600" lvl="1" indent="0">
              <a:buNone/>
            </a:pPr>
            <a:r>
              <a:rPr lang="en-US" sz="1600" b="0" i="0" u="none" strike="noStrike" baseline="0" dirty="0"/>
              <a:t>// const pointer, const data</a:t>
            </a:r>
          </a:p>
          <a:p>
            <a:pPr marL="228600" lvl="1" indent="0">
              <a:buNone/>
            </a:pPr>
            <a:r>
              <a:rPr lang="en-US" sz="1600" b="1" i="0" u="none" strike="noStrike" baseline="0" dirty="0"/>
              <a:t>const char* const s = greeting;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71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5003F-875F-41C8-A8AB-0DA0F0D7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Constants and Arguments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5D74D-0305-4300-8519-4E89FAED0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Whenever you do not intend for a reference argument to be modified from within a function, you should declare the argument as </a:t>
            </a:r>
            <a:r>
              <a:rPr lang="en-US" sz="2400" b="1" i="1" u="none" strike="noStrike" baseline="0" dirty="0"/>
              <a:t>const</a:t>
            </a:r>
            <a:r>
              <a:rPr lang="en-US" sz="2400" b="1" i="0" u="none" strike="noStrike" baseline="0" dirty="0"/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D6051B-4CFD-1D54-FDAE-87081AB61A6A}"/>
              </a:ext>
            </a:extLst>
          </p:cNvPr>
          <p:cNvSpPr/>
          <p:nvPr/>
        </p:nvSpPr>
        <p:spPr>
          <a:xfrm>
            <a:off x="984249" y="3657749"/>
            <a:ext cx="7014029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Table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	data[100];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	name[20];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search(const Table&amp; t, int target)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5;  // illegal, caught by compiler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073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9EDA0-48B9-4A90-9F96-C818B925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Constants and Arguments (continued)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10402-FCC4-4A08-B422-DCEEA75F7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i="0" u="none" strike="noStrike" baseline="0" dirty="0"/>
              <a:t>Similarly for pointer arguments: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5747CA-2136-80B4-54AF-ECAC7ED1024E}"/>
              </a:ext>
            </a:extLst>
          </p:cNvPr>
          <p:cNvSpPr/>
          <p:nvPr/>
        </p:nvSpPr>
        <p:spPr>
          <a:xfrm>
            <a:off x="1212546" y="3439612"/>
            <a:ext cx="8244115" cy="16337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search(const Table*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target){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. . .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-&gt;data[0] = 5;  // illegal, caught by compiler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. . .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349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71F94-DDDB-4C26-9875-7CF5A05E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Chains of Function Calls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5B96D-ABEE-4E2F-B70F-E53F9DD68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The call to </a:t>
            </a:r>
            <a:r>
              <a:rPr lang="en-US" sz="2400" b="1" i="1" u="none" strike="noStrike" baseline="0" dirty="0"/>
              <a:t>lookup</a:t>
            </a:r>
            <a:r>
              <a:rPr lang="en-US" sz="2400" b="1" i="0" u="none" strike="noStrike" baseline="0" dirty="0"/>
              <a:t> violates the </a:t>
            </a:r>
            <a:r>
              <a:rPr lang="en-US" sz="2400" b="1" i="1" u="none" strike="noStrike" baseline="0" dirty="0"/>
              <a:t>const</a:t>
            </a:r>
            <a:r>
              <a:rPr lang="en-US" sz="2400" b="1" i="0" u="none" strike="noStrike" baseline="0" dirty="0"/>
              <a:t> declaration of the argument of </a:t>
            </a:r>
            <a:r>
              <a:rPr lang="en-US" sz="2400" b="1" i="1" u="none" strike="noStrike" baseline="0" dirty="0"/>
              <a:t>search</a:t>
            </a:r>
            <a:r>
              <a:rPr lang="en-US" sz="2400" b="1" i="0" u="none" strike="noStrike" baseline="0" dirty="0"/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BC8111-6068-6AD1-8F5D-B3CDB940B3CB}"/>
              </a:ext>
            </a:extLst>
          </p:cNvPr>
          <p:cNvSpPr/>
          <p:nvPr/>
        </p:nvSpPr>
        <p:spPr>
          <a:xfrm>
            <a:off x="933148" y="3290693"/>
            <a:ext cx="6096000" cy="29490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Table{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int	data[100];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char 	name[20];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 int lookup(Table&amp;, int);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search(const Table&amp; t, int target){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return lookup(t, target);	// compile error!!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. . 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1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B0B54-8E58-410E-BA04-365076B2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pSp>
        <p:nvGrpSpPr>
          <p:cNvPr id="36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72CF8-BF8A-447F-911B-D7ADF0808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R="0" lvl="0"/>
            <a:r>
              <a:rPr lang="en-US" sz="2400" b="1" i="0" u="none" strike="noStrike" baseline="0" dirty="0"/>
              <a:t>Explain the call-by-value mechanism and the implicit invocation of constructors in passing objects as arguments.</a:t>
            </a:r>
          </a:p>
          <a:p>
            <a:pPr marR="0" lvl="0"/>
            <a:r>
              <a:rPr lang="en-US" sz="2400" b="1" i="0" u="none" strike="noStrike" baseline="0" dirty="0"/>
              <a:t>Use reference declarations to alias variables.</a:t>
            </a:r>
          </a:p>
          <a:p>
            <a:pPr marR="0" lvl="0"/>
            <a:r>
              <a:rPr lang="en-US" sz="2400" b="1" i="0" u="none" strike="noStrike" baseline="0" dirty="0"/>
              <a:t>Use references in argument passing.</a:t>
            </a:r>
          </a:p>
          <a:p>
            <a:pPr marR="0" lvl="0"/>
            <a:r>
              <a:rPr lang="en-US" sz="2400" b="1" i="0" u="none" strike="noStrike" baseline="0" dirty="0"/>
              <a:t>Explain the role of copy constructors.</a:t>
            </a:r>
          </a:p>
          <a:p>
            <a:pPr marR="0" lvl="0"/>
            <a:r>
              <a:rPr lang="en-US" sz="2400" b="1" i="0" u="none" strike="noStrike" baseline="0" dirty="0"/>
              <a:t>Use constant types in your programs.</a:t>
            </a:r>
          </a:p>
          <a:p>
            <a:pPr lvl="0"/>
            <a:endParaRPr lang="en-US" sz="2400" b="1" dirty="0"/>
          </a:p>
          <a:p>
            <a:pPr lvl="1"/>
            <a:r>
              <a:rPr lang="en-US" dirty="0"/>
              <a:t>The example programs are in the </a:t>
            </a:r>
            <a:r>
              <a:rPr lang="en-US" b="1" u="sng" dirty="0">
                <a:hlinkClick r:id="rId2" action="ppaction://hlinkfile"/>
              </a:rPr>
              <a:t>chapter directory</a:t>
            </a:r>
            <a:r>
              <a:rPr lang="en-US" b="1" u="sng" dirty="0">
                <a:hlinkClick r:id="rId3"/>
              </a:rPr>
              <a:t>.</a:t>
            </a:r>
          </a:p>
          <a:p>
            <a:pPr lvl="1"/>
            <a:r>
              <a:rPr lang="en-US" sz="2400" dirty="0"/>
              <a:t>Labs located in </a:t>
            </a:r>
            <a:r>
              <a:rPr lang="en-US" sz="2400" dirty="0">
                <a:hlinkClick r:id="rId4" action="ppaction://hlinkfile"/>
              </a:rPr>
              <a:t>Labs/Lab6</a:t>
            </a:r>
            <a:endParaRPr lang="en-US" sz="24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0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30A2C-0680-4DD3-8F68-18854098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1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</a:t>
            </a:r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Objects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9E13E-F28D-467E-AA90-2FC0D89F4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The </a:t>
            </a:r>
            <a:r>
              <a:rPr lang="en-US" sz="2400" b="1" i="1" u="none" strike="noStrike" baseline="0"/>
              <a:t>const</a:t>
            </a:r>
            <a:r>
              <a:rPr lang="en-US" sz="2400" b="1" i="0" u="none" strike="noStrike" baseline="0"/>
              <a:t> keyword can also be used when declaring a user defined object:</a:t>
            </a:r>
          </a:p>
          <a:p>
            <a:pPr marL="457200" marR="0" lvl="1"/>
            <a:r>
              <a:rPr lang="en-US" b="0" i="0" u="none" strike="noStrike" baseline="0"/>
              <a:t>const Complex i(0, 1);           	// i cannot be changed</a:t>
            </a:r>
          </a:p>
          <a:p>
            <a:pPr marR="0" lvl="0"/>
            <a:r>
              <a:rPr lang="en-US" sz="2400" b="1" i="0" u="none" strike="noStrike" baseline="0"/>
              <a:t>Compiler will now prevent access to </a:t>
            </a:r>
            <a:r>
              <a:rPr lang="en-US" sz="2400" b="1" i="1" u="none" strike="noStrike" baseline="0"/>
              <a:t>all</a:t>
            </a:r>
            <a:r>
              <a:rPr lang="en-US" sz="2400" b="1" i="0" u="none" strike="noStrike" baseline="0"/>
              <a:t> member functions for </a:t>
            </a:r>
            <a:r>
              <a:rPr lang="en-US" sz="2400" b="1" i="1" u="none" strike="noStrike" baseline="0"/>
              <a:t>i</a:t>
            </a:r>
            <a:r>
              <a:rPr lang="en-US" sz="2400" b="1" i="0" u="none" strike="noStrike" baseline="0"/>
              <a:t>:</a:t>
            </a:r>
          </a:p>
          <a:p>
            <a:pPr marL="457200" marR="0" lvl="1"/>
            <a:r>
              <a:rPr lang="en-US" b="0" i="0" u="none" strike="noStrike" baseline="0"/>
              <a:t>i.setReal(2);		 	// illegal</a:t>
            </a:r>
          </a:p>
          <a:p>
            <a:pPr marL="457200" marR="0" lvl="1"/>
            <a:r>
              <a:rPr lang="en-US" b="0" i="0" u="none" strike="noStrike" baseline="0"/>
              <a:t>float a = i.getReal();  		// illegal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3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30A2C-0680-4DD3-8F68-18854098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1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</a:t>
            </a:r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Member Functions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481875D-D05C-BC14-3BC4-1BAF2DE38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8" y="2721429"/>
            <a:ext cx="5453100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Constant member functions can not change the values of the data members of their class.</a:t>
            </a:r>
          </a:p>
          <a:p>
            <a:r>
              <a:rPr lang="en-US" sz="2000" b="1" dirty="0"/>
              <a:t>To make a member function constant, append </a:t>
            </a:r>
            <a:r>
              <a:rPr lang="en-US" sz="2000" b="1" i="1" dirty="0"/>
              <a:t>const</a:t>
            </a:r>
            <a:r>
              <a:rPr lang="en-US" sz="2000" b="1" dirty="0"/>
              <a:t> to the function prototype and also to the function definition header.</a:t>
            </a:r>
          </a:p>
          <a:p>
            <a:r>
              <a:rPr lang="en-US" sz="2000" b="1" dirty="0"/>
              <a:t>Non-const functions can only be called by non-const objects.</a:t>
            </a:r>
          </a:p>
          <a:p>
            <a:pPr lvl="0"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13319-F8DD-E06C-73FF-07C789A9FDCF}"/>
              </a:ext>
            </a:extLst>
          </p:cNvPr>
          <p:cNvSpPr/>
          <p:nvPr/>
        </p:nvSpPr>
        <p:spPr>
          <a:xfrm>
            <a:off x="6141494" y="2721429"/>
            <a:ext cx="5555064" cy="2620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Complex{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Complex (float real, float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setReal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(float x);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getReal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// read-only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setImaginary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(float x);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getImaginary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// read-only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34748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444F2-EC6E-4D9A-88C6-4AC0AE39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2AC3D-A475-4EDE-B9E0-42FE23F4E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 dirty="0"/>
              <a:t>Review and run the application in folder </a:t>
            </a:r>
            <a:r>
              <a:rPr lang="en-US" sz="2000" b="1" i="0" u="none" strike="noStrike" baseline="0" dirty="0">
                <a:hlinkClick r:id="rId2" action="ppaction://hlinkfile"/>
              </a:rPr>
              <a:t>Const</a:t>
            </a:r>
            <a:r>
              <a:rPr lang="en-US" sz="2000" b="1" i="0" u="none" strike="noStrike" baseline="0" dirty="0"/>
              <a:t> which demonstrates constant objects and constant member functions..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27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444F2-EC6E-4D9A-88C6-4AC0AE39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2AC3D-A475-4EDE-B9E0-42FE23F4E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/>
              <a:t>Default argument passing in C++ is call-by-value, which involves copying of data from caller to called function.</a:t>
            </a:r>
          </a:p>
          <a:p>
            <a:pPr marR="0" lvl="0"/>
            <a:r>
              <a:rPr lang="en-US" sz="2000" b="1" i="0" u="none" strike="noStrike" baseline="0"/>
              <a:t>When an object of a user-defined class is passed, a constructor is implicitly invoked to do the copy.</a:t>
            </a:r>
          </a:p>
          <a:p>
            <a:pPr marR="0" lvl="0"/>
            <a:r>
              <a:rPr lang="en-US" sz="2000" b="1" i="0" u="none" strike="noStrike" baseline="0"/>
              <a:t>You should implement a copy constructor for a class where the object stores a pointer to heap data.</a:t>
            </a:r>
          </a:p>
          <a:p>
            <a:pPr marR="0" lvl="0"/>
            <a:r>
              <a:rPr lang="en-US" sz="2000" b="1" i="0" u="none" strike="noStrike" baseline="0"/>
              <a:t>Reference declarations can be used to make an alias for variables.</a:t>
            </a:r>
          </a:p>
          <a:p>
            <a:pPr marR="0" lvl="0"/>
            <a:r>
              <a:rPr lang="en-US" sz="2000" b="1" i="0" u="none" strike="noStrike" baseline="0"/>
              <a:t>References can be used for more efficient and intuitive argument passing.</a:t>
            </a:r>
          </a:p>
          <a:p>
            <a:pPr marR="0" lvl="0"/>
            <a:r>
              <a:rPr lang="en-US" sz="2000" b="1" i="0" u="none" strike="noStrike" baseline="0"/>
              <a:t>Constant types can be used to protect against modification of data that should not be changed.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9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F2F5C-B92D-41F7-9ED7-096F4D5A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CBD33-1D72-4591-8084-8730CDBC9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Both a symbolic variable and a literal constant maintain storage and have an associated type.</a:t>
            </a:r>
          </a:p>
          <a:p>
            <a:pPr marR="0" lvl="0"/>
            <a:r>
              <a:rPr lang="en-US" sz="2400" b="1" i="0" u="none" strike="noStrike" baseline="0"/>
              <a:t>A symbolic variable is addressable.  There are two values associated with a variable:</a:t>
            </a:r>
          </a:p>
          <a:p>
            <a:pPr marR="0" lvl="1"/>
            <a:r>
              <a:rPr lang="en-US" b="0" i="0" u="none" strike="noStrike" baseline="0"/>
              <a:t>Its data value or r-value, stored at some location in memory</a:t>
            </a:r>
          </a:p>
          <a:p>
            <a:pPr marR="0" lvl="1"/>
            <a:r>
              <a:rPr lang="en-US" b="0" i="0" u="none" strike="noStrike" baseline="0"/>
              <a:t>Its location value or l-value, which is the address in memory    at which the data value is stored</a:t>
            </a:r>
          </a:p>
          <a:p>
            <a:pPr marR="0" lvl="0"/>
            <a:r>
              <a:rPr lang="en-US" sz="2400" b="1" i="0" u="none" strike="noStrike" baseline="0"/>
              <a:t>In an assignment the left hand side is an l-value and the right hand side is an r-value.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9D094-2F1A-4B9C-9C4B-086BD7C0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Argument Passing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B59FA-C38B-41EC-8846-6ACAA9CF1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Functions are allocated storage on the run-time stack.</a:t>
            </a:r>
          </a:p>
          <a:p>
            <a:pPr lvl="1"/>
            <a:r>
              <a:rPr lang="en-US" i="0" u="none" strike="noStrike" baseline="0" dirty="0"/>
              <a:t>This storage area is known as the activation record.  It is popped when function is no longer active.</a:t>
            </a:r>
          </a:p>
          <a:p>
            <a:pPr marR="0" lvl="0"/>
            <a:r>
              <a:rPr lang="en-US" sz="2400" b="1" i="0" u="none" strike="noStrike" baseline="0" dirty="0"/>
              <a:t>The formal arguments of a function are provided storage in the activation record.</a:t>
            </a:r>
          </a:p>
          <a:p>
            <a:pPr marR="0" lvl="0"/>
            <a:r>
              <a:rPr lang="en-US" sz="2400" b="1" i="0" u="none" strike="noStrike" baseline="0" dirty="0"/>
              <a:t>The actual arguments of a function are the expressions between commas in the argument list of the function call.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D957F-9246-4515-901C-0CBFA6ED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Call-by-Value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C3B39-8C4C-48E1-8B8E-FB28543C7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200" b="1" i="0" u="none" strike="noStrike" baseline="0"/>
              <a:t>Argument passing is the process of initializing the storage of the formal arguments by the actual arguments.</a:t>
            </a:r>
          </a:p>
          <a:p>
            <a:pPr marR="0" lvl="0"/>
            <a:r>
              <a:rPr lang="en-US" sz="2200" b="1" i="0" u="none" strike="noStrike" baseline="0"/>
              <a:t>Default method of argument passing in C++ is call-by-value, in which the r-values of the actual arguments are copied into the storage of the formal arguments.</a:t>
            </a:r>
          </a:p>
          <a:p>
            <a:pPr marR="0" lvl="0"/>
            <a:r>
              <a:rPr lang="en-US" sz="2200" b="1" i="0" u="none" strike="noStrike" baseline="0"/>
              <a:t>Call-by-value is "safe":  the function never directly accesses the actual arguments, only its own local copies.</a:t>
            </a:r>
          </a:p>
          <a:p>
            <a:pPr marR="0" lvl="0"/>
            <a:r>
              <a:rPr lang="en-US" sz="2200" b="1" i="0" u="none" strike="noStrike" baseline="0"/>
              <a:t>There are drawbacks to call-by-value:</a:t>
            </a:r>
          </a:p>
          <a:p>
            <a:pPr marR="0" lvl="1"/>
            <a:r>
              <a:rPr lang="en-US" sz="2200" b="0" i="0" u="none" strike="noStrike" baseline="0"/>
              <a:t>Overhead in copying a large object</a:t>
            </a:r>
          </a:p>
          <a:p>
            <a:pPr marR="0" lvl="1"/>
            <a:r>
              <a:rPr lang="en-US" sz="2200" b="0" i="0" u="none" strike="noStrike" baseline="0"/>
              <a:t>When it is desired to modify the value of an argument, resort must be made to pointers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1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85C22-593A-453D-B5C9-D1E0804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 Declarations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A01AB-C325-46B2-8A89-617035B48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Reference declarations are of the form:</a:t>
            </a:r>
          </a:p>
          <a:p>
            <a:pPr marL="457200" marR="0" lvl="1"/>
            <a:r>
              <a:rPr lang="en-US" b="0" i="0" u="none" strike="noStrike" baseline="0" dirty="0"/>
              <a:t>type&amp;  </a:t>
            </a:r>
            <a:r>
              <a:rPr lang="en-US" b="0" i="0" u="none" strike="noStrike" baseline="0" dirty="0" err="1"/>
              <a:t>identifer</a:t>
            </a:r>
            <a:r>
              <a:rPr lang="en-US" b="0" i="0" u="none" strike="noStrike" baseline="0" dirty="0"/>
              <a:t>  =  object</a:t>
            </a:r>
          </a:p>
          <a:p>
            <a:r>
              <a:rPr lang="en-US" sz="2400" b="1" dirty="0"/>
              <a:t>The identifier is an alternative name or alias for the object.</a:t>
            </a:r>
          </a:p>
          <a:p>
            <a:r>
              <a:rPr lang="en-US" sz="2400" b="1" dirty="0"/>
              <a:t>Lexically, the ampersand &amp; can be right after the type, just before the identifier, or separated by space from both.</a:t>
            </a:r>
          </a:p>
          <a:p>
            <a:endParaRPr lang="en-US" sz="2400" b="0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EC015-03BD-4971-8487-CA588CB2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 Declarations (continued)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31B90EC-C785-443B-B84D-889DDBCA9176}"/>
              </a:ext>
            </a:extLst>
          </p:cNvPr>
          <p:cNvSpPr/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/>
              <a:t>int </a:t>
            </a:r>
            <a:r>
              <a:rPr lang="en-US" sz="2200" b="1" dirty="0" err="1"/>
              <a:t>i</a:t>
            </a:r>
            <a:r>
              <a:rPr lang="en-US" sz="2200" b="1" dirty="0"/>
              <a:t> = 3;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/>
              <a:t>Int &amp;j = </a:t>
            </a:r>
            <a:r>
              <a:rPr lang="en-US" sz="2200" b="1" dirty="0" err="1"/>
              <a:t>i</a:t>
            </a:r>
            <a:r>
              <a:rPr lang="en-US" sz="2200" b="1" dirty="0"/>
              <a:t>;	                  // j is an alias for </a:t>
            </a:r>
            <a:r>
              <a:rPr lang="en-US" sz="2200" b="1" dirty="0" err="1"/>
              <a:t>i</a:t>
            </a:r>
            <a:endParaRPr lang="en-US" sz="2200" b="1" dirty="0"/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/>
              <a:t>Int &amp;k = </a:t>
            </a:r>
            <a:r>
              <a:rPr lang="en-US" sz="2200" b="1" dirty="0" err="1"/>
              <a:t>i</a:t>
            </a:r>
            <a:r>
              <a:rPr lang="en-US" sz="2200" b="1" dirty="0"/>
              <a:t>;	                  // another alias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/>
              <a:t>. . 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200" b="1" dirty="0" err="1"/>
              <a:t>i</a:t>
            </a:r>
            <a:r>
              <a:rPr lang="en-US" sz="2200" b="1" dirty="0"/>
              <a:t> = 5;                                      // now j (and k and m) will also contain 5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/>
              <a:t>const char &amp;tab = '\t’;       // can initialize const alias to literal</a:t>
            </a:r>
          </a:p>
          <a:p>
            <a:pPr marL="22860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0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78046-8A52-4945-AD84-23E1FC56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Call-by-Reference</a:t>
            </a:r>
            <a:endParaRPr lang="en-US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3DD04-99BD-4EDE-8451-29AB7D69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Copies the reference of an argument into the formal parameter. </a:t>
            </a:r>
          </a:p>
          <a:p>
            <a:pPr marR="0" lvl="0"/>
            <a:r>
              <a:rPr lang="en-US" sz="2400" b="1" i="0" u="none" strike="noStrike" baseline="0" dirty="0"/>
              <a:t>Inside the function, the reference is used to access the actual argument used in the call</a:t>
            </a:r>
            <a:r>
              <a:rPr lang="en-US" sz="2400" b="1" dirty="0"/>
              <a:t>. </a:t>
            </a:r>
            <a:r>
              <a:rPr lang="en-US" sz="2400" b="1" i="1" dirty="0"/>
              <a:t>Changes made to the parameter affect the passed argument</a:t>
            </a:r>
            <a:r>
              <a:rPr lang="en-US" sz="2400" b="1" dirty="0"/>
              <a:t>.</a:t>
            </a:r>
          </a:p>
          <a:p>
            <a:pPr marR="0" lvl="0"/>
            <a:r>
              <a:rPr lang="en-US" sz="2400" b="1" i="0" u="none" strike="noStrike" baseline="0" dirty="0"/>
              <a:t>The semantics of argument passing are identical to the semantics of initialization.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68AFB3-F880-BAE4-5878-AFB5D6F197AE}"/>
              </a:ext>
            </a:extLst>
          </p:cNvPr>
          <p:cNvSpPr/>
          <p:nvPr/>
        </p:nvSpPr>
        <p:spPr>
          <a:xfrm>
            <a:off x="1399570" y="4597829"/>
            <a:ext cx="4126896" cy="16337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swap(int&amp; a, int&amp; b){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int temp = a;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 = b;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 = temp;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0447E4-30D0-79A5-B13C-33105599880B}"/>
              </a:ext>
            </a:extLst>
          </p:cNvPr>
          <p:cNvSpPr/>
          <p:nvPr/>
        </p:nvSpPr>
        <p:spPr>
          <a:xfrm>
            <a:off x="5816749" y="4597829"/>
            <a:ext cx="4204306" cy="15635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int x = 7, y = 5;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swap(x, y);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34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28EAF-AB17-4AAD-BE33-923776FD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1B7B5-3D35-4C6B-9CBF-F47EE7E6A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400" b="1" i="0" u="none" strike="noStrike" baseline="0" dirty="0"/>
              <a:t>Open the folder </a:t>
            </a:r>
            <a:r>
              <a:rPr lang="en-US" sz="2400" b="1" i="0" u="sng" strike="noStrike" baseline="0" dirty="0" err="1">
                <a:hlinkClick r:id="rId2" action="ppaction://hlinkfile"/>
              </a:rPr>
              <a:t>ReferenceDemo</a:t>
            </a:r>
            <a:r>
              <a:rPr lang="en-US" sz="2400" b="1" dirty="0"/>
              <a:t> and examine the code.</a:t>
            </a:r>
            <a:endParaRPr lang="en-US" sz="2400" b="1" strike="noStrike" baseline="0" dirty="0">
              <a:hlinkClick r:id="rId3"/>
            </a:endParaRPr>
          </a:p>
          <a:p>
            <a:pPr lvl="0"/>
            <a:r>
              <a:rPr lang="en-US" sz="2400" b="1" strike="noStrike" baseline="0" dirty="0"/>
              <a:t>R</a:t>
            </a:r>
            <a:r>
              <a:rPr lang="en-US" sz="2400" b="1" i="0" u="none" strike="noStrike" baseline="0" dirty="0"/>
              <a:t>un the program and examine the result.</a:t>
            </a:r>
          </a:p>
          <a:p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2738</TotalTime>
  <Words>1500</Words>
  <Application>Microsoft Office PowerPoint</Application>
  <PresentationFormat>Widescreen</PresentationFormat>
  <Paragraphs>161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References, Argument Passing, and Constants</vt:lpstr>
      <vt:lpstr>Objectives</vt:lpstr>
      <vt:lpstr>Variables</vt:lpstr>
      <vt:lpstr>Argument Passing</vt:lpstr>
      <vt:lpstr>Call-by-Value</vt:lpstr>
      <vt:lpstr>Reference Declarations</vt:lpstr>
      <vt:lpstr>Reference Declarations (continued)</vt:lpstr>
      <vt:lpstr>Call-by-Reference</vt:lpstr>
      <vt:lpstr>Demo</vt:lpstr>
      <vt:lpstr>Copy Constructor</vt:lpstr>
      <vt:lpstr>Copy Constructor</vt:lpstr>
      <vt:lpstr>Default Copy Constructor</vt:lpstr>
      <vt:lpstr>Revisit Our String Class</vt:lpstr>
      <vt:lpstr>Demo</vt:lpstr>
      <vt:lpstr>Review of Constant Types</vt:lpstr>
      <vt:lpstr>Constant and Pointers</vt:lpstr>
      <vt:lpstr>Constants and Arguments</vt:lpstr>
      <vt:lpstr>Constants and Arguments (continued)</vt:lpstr>
      <vt:lpstr>Chains of Function Calls</vt:lpstr>
      <vt:lpstr>const Objects</vt:lpstr>
      <vt:lpstr>const Member Functions</vt:lpstr>
      <vt:lpstr>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Andrew Scoppa</dc:creator>
  <cp:lastModifiedBy>Andrew Scoppa</cp:lastModifiedBy>
  <cp:revision>53</cp:revision>
  <dcterms:created xsi:type="dcterms:W3CDTF">2019-10-05T17:05:49Z</dcterms:created>
  <dcterms:modified xsi:type="dcterms:W3CDTF">2023-02-14T18:21:53Z</dcterms:modified>
</cp:coreProperties>
</file>