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91" r:id="rId11"/>
    <p:sldId id="267" r:id="rId12"/>
    <p:sldId id="268" r:id="rId13"/>
    <p:sldId id="269" r:id="rId14"/>
    <p:sldId id="270" r:id="rId15"/>
    <p:sldId id="276" r:id="rId16"/>
    <p:sldId id="277" r:id="rId17"/>
    <p:sldId id="279" r:id="rId18"/>
    <p:sldId id="286" r:id="rId19"/>
    <p:sldId id="288" r:id="rId20"/>
    <p:sldId id="32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22" y="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746F-D182-4555-B9FF-2E80C0103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F6E2C-5F44-4945-9E95-CF2FE0A7D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777B-BD97-4508-985D-528209DA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B3B8-4219-4A8B-82FA-0B04188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7C66-6AF9-4584-8E18-22793EBA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9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EFD9-43B8-492A-AF32-09A261AF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06C37-67F1-4C71-8BDA-264DB2E0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150B-866B-4B32-A065-7A16E87F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7110-031D-400A-8B13-36AC596D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D171-E819-48E7-AD14-07B4EA0A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3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B91CA-8CE2-4A30-9FF3-5011071D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13F60-E428-4E79-B822-EC3544659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5D3F-7AE5-432A-9EDE-4EC05665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9EE6-E8DE-4886-86DB-8F789256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01B2-4014-4987-B01B-D5891DC7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22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6157-7BC1-4EC1-8A1C-3F27120D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90039-6E98-4C36-AE23-D69565D13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3C29-1EEE-461C-B281-853EAD32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63F3-8A4A-4E60-BDA4-301766DA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1B96-AC4F-4021-A861-B2AC6122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0F03-451C-48CB-BFDA-664A5BA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6343-9DC1-4349-A9DB-02C73BD3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68FAA-3EAB-44E8-B98A-7037DD9B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41DB-CA57-403D-8C83-EC242FCE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266D-E26F-4695-AA6F-4218342B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2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0F74-8364-4F23-8DD8-1980895B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B0BB5-0F4D-4856-94B2-AB2166CE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2445-3F5C-4E3F-BA86-B452FD1D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70E7-28BB-4A8C-875B-DD2A5AD8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224-A040-4C73-AEAF-4BD983A6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1BDB-1D05-4214-A60F-EC260B0A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0AC4-73B6-45E1-860E-236BCBE15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2DB3B-4353-4C5E-9790-D1749F0C9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D511C-E554-44E0-AD8A-6F68E211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B562C-ABE2-43DB-9ED9-5FC07DD9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BF54-7C36-49CC-BC0F-1FA864AB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552E-B5AD-4432-AB62-4E569136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4550-0620-4C09-A2C4-FF0F1952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7909-4CE9-465F-AA00-9B8427516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B047A-1DDD-48ED-8479-DFFBC05AE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EC19A-058A-4E86-B0D6-FBC38D0FF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F4E4D-5333-409B-9A6F-CD89058E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9ED9A-6A94-4425-A50C-17E3027C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E5002-8456-4CBC-84D2-4582CBE1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AFC6-FDBF-4AD8-B0FE-CD46B729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2BCA7-E373-44BF-A4C8-649ED92C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E6D46-CDFC-4478-B9E4-E804948E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345DB-5ADA-44E8-AE12-46C456F9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1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3B537-CFAB-4CBF-BCD8-5DEA0FB8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1AA24-7F81-4F63-BDE9-935748B5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AC137-2A29-4258-B833-3DF5765D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73FD-4FB5-4FEE-A50D-8EB2CC0E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CE38-6BE1-4238-B7A7-D811D170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71E2-9862-4752-A514-721BD901A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1100D-221C-48AA-BF54-2030898B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D7BC-42C0-49ED-A02A-965BE416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E31A-8EDD-477F-8244-1ABCCFD5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BCF5-90A2-4FDE-BD83-A76E6F78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4C1C7-B4C3-4918-A21F-1F4FDEA37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76612-ABEA-4D4E-9ACD-8A8D9A95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9750-55E7-4A07-A997-C33CBFB5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BE014-F3B1-4910-8A6F-560D0DE3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BB875-C975-43B0-9ABE-5B229D74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49153-C956-47B8-92C6-082AAB69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33A25-A019-441A-B2A4-7036D760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5192-E788-4A8A-87E4-BFB2F2E27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81D1-9E6A-4E5F-A667-A3C9BE68A9F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656F-E5F3-4DC7-B551-733EBCC55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3335-004B-461A-9A3F-9DD6C57E5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F38F-0A64-44DF-9240-165D5374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7/AssignmentBug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FndCpp/CaseStudy/String/Step4C" TargetMode="External"/><Relationship Id="rId2" Type="http://schemas.openxmlformats.org/officeDocument/2006/relationships/hyperlink" Target="../../Work/Chap07/String/Step1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07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Labs/Lab7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8/Complex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7/String/Step0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0BC0-6E1F-C5DA-0754-6AEB9C48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Initialization and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E44E1-B4A2-6DB0-A12D-6A3A320D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6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DB907-9FD8-4A97-8BD5-E5DA5F6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Initialization vs. Assignment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D020-92E7-4BF3-B224-EDD59AD59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With objects, initialization involves invoking a constructor:</a:t>
            </a:r>
          </a:p>
          <a:p>
            <a:pPr marR="0" lvl="0"/>
            <a:endParaRPr lang="en-US" sz="2400" b="1" dirty="0"/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F6D0D5-C08B-EB41-95C9-EDD57F7B35E1}"/>
              </a:ext>
            </a:extLst>
          </p:cNvPr>
          <p:cNvSpPr/>
          <p:nvPr/>
        </p:nvSpPr>
        <p:spPr>
          <a:xfrm>
            <a:off x="871374" y="4431264"/>
            <a:ext cx="8403772" cy="1357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 = "hello";	// (const char </a:t>
            </a: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 conversion constructor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t;		// default constructor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t = s;		       	// assignment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8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38E50-5611-4155-956E-9818AFDC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Semantics of 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A4199-88DE-470F-93B3-C1AD20FC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A built-in assignment operator is available in every class.</a:t>
            </a:r>
          </a:p>
          <a:p>
            <a:pPr marR="0" lvl="0"/>
            <a:r>
              <a:rPr lang="en-US" sz="2400" b="1" i="0" u="none" strike="noStrike" baseline="0" dirty="0"/>
              <a:t>The built-in assignment operator does a "shallow" </a:t>
            </a:r>
            <a:r>
              <a:rPr lang="en-US" sz="2400" b="1" i="0" u="none" strike="noStrike" baseline="0" dirty="0" err="1"/>
              <a:t>memberwise</a:t>
            </a:r>
            <a:r>
              <a:rPr lang="en-US" sz="2400" b="1" i="0" u="none" strike="noStrike" baseline="0" dirty="0"/>
              <a:t> copy.</a:t>
            </a:r>
          </a:p>
          <a:p>
            <a:pPr marR="0" lvl="0"/>
            <a:r>
              <a:rPr lang="en-US" sz="2400" b="1" i="0" u="none" strike="noStrike" baseline="0" dirty="0"/>
              <a:t>If your class has pointer member objects, you should always implement your own overloaded assignment operator so that the data pointed to gets copied.</a:t>
            </a:r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FCE0E-34E7-4529-85BE-761D4480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50B6F-607D-45B0-AFD7-6CCC84EF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Override the assignment operator when your class has member data with dynamically allocated memory.</a:t>
            </a:r>
          </a:p>
          <a:p>
            <a:r>
              <a:rPr lang="en-US" sz="2400" b="1" i="0" u="none" strike="noStrike" baseline="0" dirty="0"/>
              <a:t>The default assignment operator copies only the pointer, which may </a:t>
            </a:r>
            <a:r>
              <a:rPr lang="en-US" sz="2400" b="1" i="1" u="none" strike="noStrike" baseline="0" dirty="0"/>
              <a:t>appear</a:t>
            </a:r>
            <a:r>
              <a:rPr lang="en-US" sz="2400" b="1" i="0" u="none" strike="noStrike" baseline="0" dirty="0"/>
              <a:t> to work, but may introduce a bug!</a:t>
            </a:r>
          </a:p>
          <a:p>
            <a:r>
              <a:rPr lang="en-US" sz="2400" b="1" dirty="0"/>
              <a:t>Examine behavior of</a:t>
            </a:r>
            <a:r>
              <a:rPr lang="en-US" sz="2400" b="1" i="0" u="none" strike="noStrike" baseline="0" dirty="0"/>
              <a:t> default assignment operator in folder </a:t>
            </a:r>
            <a:r>
              <a:rPr lang="en-US" sz="2400" b="1" i="0" u="none" strike="noStrike" baseline="0" dirty="0" err="1">
                <a:hlinkClick r:id="rId2" action="ppaction://hlinkfile"/>
              </a:rPr>
              <a:t>AssignmentBug</a:t>
            </a:r>
            <a:r>
              <a:rPr lang="en-US" sz="2400" b="1" i="0" u="none" strike="noStrike" baseline="0" dirty="0"/>
              <a:t>.</a:t>
            </a:r>
          </a:p>
          <a:p>
            <a:endParaRPr lang="en-US" sz="2400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C2EA0-356D-43E0-88DD-4B84C85D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BC80-577B-474C-B594-17CBCF2C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</a:t>
            </a:r>
            <a:r>
              <a:rPr lang="en-US" sz="2400" b="1" i="1" u="none" strike="noStrike" baseline="0" dirty="0" err="1"/>
              <a:t>m_str</a:t>
            </a:r>
            <a:r>
              <a:rPr lang="en-US" sz="2400" b="1" i="0" u="none" strike="noStrike" baseline="0" dirty="0"/>
              <a:t> pointer for both </a:t>
            </a:r>
            <a:r>
              <a:rPr lang="en-US" sz="2400" b="1" i="1" u="none" strike="noStrike" baseline="0" dirty="0"/>
              <a:t>a</a:t>
            </a:r>
            <a:r>
              <a:rPr lang="en-US" sz="2400" b="1" i="0" u="none" strike="noStrike" baseline="0" dirty="0"/>
              <a:t> and </a:t>
            </a:r>
            <a:r>
              <a:rPr lang="en-US" sz="2400" b="1" i="1" u="none" strike="noStrike" baseline="0" dirty="0"/>
              <a:t>b</a:t>
            </a:r>
            <a:r>
              <a:rPr lang="en-US" sz="2400" b="1" i="0" u="none" strike="noStrike" baseline="0" dirty="0"/>
              <a:t> will point to string </a:t>
            </a:r>
            <a:r>
              <a:rPr lang="en-US" sz="2400" b="1" i="1" u="none" strike="noStrike" baseline="0" dirty="0"/>
              <a:t>“Alpha".</a:t>
            </a:r>
            <a:r>
              <a:rPr lang="en-US" sz="2400" b="1" i="0" u="none" strike="noStrike" baseline="0" dirty="0"/>
              <a:t>  </a:t>
            </a:r>
          </a:p>
          <a:p>
            <a:r>
              <a:rPr lang="en-US" sz="2400" b="1" i="0" u="none" strike="noStrike" baseline="0" dirty="0"/>
              <a:t>Ther</a:t>
            </a:r>
            <a:r>
              <a:rPr lang="en-US" sz="2400" b="1" dirty="0"/>
              <a:t>e is a problem</a:t>
            </a:r>
            <a:r>
              <a:rPr lang="en-US" sz="2400" b="1" i="0" u="none" strike="noStrike" baseline="0" dirty="0"/>
              <a:t>:</a:t>
            </a:r>
          </a:p>
          <a:p>
            <a:pPr marR="0" lvl="1"/>
            <a:r>
              <a:rPr lang="en-US" b="0" i="0" u="none" strike="noStrike" baseline="0" dirty="0"/>
              <a:t>Data allocated for string </a:t>
            </a:r>
            <a:r>
              <a:rPr lang="en-US" b="1" i="0" u="none" strike="noStrike" baseline="0" dirty="0"/>
              <a:t>b</a:t>
            </a:r>
            <a:r>
              <a:rPr lang="en-US" b="0" i="0" u="none" strike="noStrike" baseline="0" dirty="0"/>
              <a:t> is never deallocated, yielding a memory leak.</a:t>
            </a:r>
          </a:p>
          <a:p>
            <a:pPr marR="0" lvl="1"/>
            <a:r>
              <a:rPr lang="en-US" b="0" i="0" u="none" strike="noStrike" baseline="0" dirty="0"/>
              <a:t>If one of  </a:t>
            </a:r>
            <a:r>
              <a:rPr lang="en-US" b="1" i="0" u="none" strike="noStrike" baseline="0" dirty="0"/>
              <a:t>a</a:t>
            </a:r>
            <a:r>
              <a:rPr lang="en-US" b="0" i="0" u="none" strike="noStrike" baseline="0" dirty="0"/>
              <a:t>  or  </a:t>
            </a:r>
            <a:r>
              <a:rPr lang="en-US" b="1" i="0" u="none" strike="noStrike" baseline="0" dirty="0"/>
              <a:t>b</a:t>
            </a:r>
            <a:r>
              <a:rPr lang="en-US" b="0" i="0" u="none" strike="noStrike" baseline="0" dirty="0"/>
              <a:t> goes out of scope, the  </a:t>
            </a:r>
            <a:r>
              <a:rPr lang="en-US" b="1" i="0" u="none" strike="noStrike" baseline="0" dirty="0" err="1"/>
              <a:t>m_str</a:t>
            </a:r>
            <a:r>
              <a:rPr lang="en-US" b="0" i="0" u="none" strike="noStrike" baseline="0" dirty="0"/>
              <a:t>  pointer in the other will be invalid.</a:t>
            </a:r>
          </a:p>
          <a:p>
            <a:pPr marR="0" lvl="1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281B8-DDB7-45AB-87BF-E54706EA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Overloading =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1B17F13-547B-4EEE-996F-CD58A0779A2F}"/>
              </a:ext>
            </a:extLst>
          </p:cNvPr>
          <p:cNvSpPr/>
          <p:nvPr/>
        </p:nvSpPr>
        <p:spPr>
          <a:xfrm>
            <a:off x="597407" y="2721428"/>
            <a:ext cx="11000233" cy="373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85800" marR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Tip: </a:t>
            </a:r>
            <a:r>
              <a:rPr lang="en-US" sz="2400" b="1" i="1" dirty="0"/>
              <a:t>Use of reference return type avoids having to do a copy on return.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EB56E6-65E0-1B47-1DEA-3628B0FB9F7C}"/>
              </a:ext>
            </a:extLst>
          </p:cNvPr>
          <p:cNvSpPr/>
          <p:nvPr/>
        </p:nvSpPr>
        <p:spPr>
          <a:xfrm>
            <a:off x="1248948" y="2493671"/>
            <a:ext cx="8509000" cy="35307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String&amp; String::operator=(const String&amp; s){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if (this == &amp;s)      // special case s = s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return *this;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length =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s.length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delete []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m_str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m_str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char[length + 1];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m_str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s.m_str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return *this;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450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1B153-FED1-45E2-A66A-15CFF3D8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 Assignment Demo</a:t>
            </a:r>
            <a:endParaRPr lang="en-US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A53E-C9C7-441F-824D-748187682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b="1" dirty="0">
                <a:hlinkClick r:id="rId2" action="ppaction://hlinkfile"/>
              </a:rPr>
              <a:t>String/Step1</a:t>
            </a:r>
            <a:r>
              <a:rPr lang="en-US" sz="2400" b="1" dirty="0"/>
              <a:t> contains a String class which implements an assignment operator.</a:t>
            </a:r>
            <a:endParaRPr lang="en-US" sz="2400" b="1" i="0" u="none" strike="noStrike" baseline="0" dirty="0">
              <a:hlinkClick r:id="rId3"/>
            </a:endParaRPr>
          </a:p>
          <a:p>
            <a:pPr marR="0" lvl="0"/>
            <a:r>
              <a:rPr lang="en-US" sz="2400" b="1" i="0" u="none" strike="noStrike" baseline="0" dirty="0"/>
              <a:t>Create a new project then add the files to your project.</a:t>
            </a:r>
          </a:p>
          <a:p>
            <a:pPr marR="0" lvl="0"/>
            <a:r>
              <a:rPr lang="en-US" sz="2400" b="1" i="0" u="none" strike="noStrike" baseline="0" dirty="0"/>
              <a:t>Build and run the program.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73998-C495-4032-A5BC-2FCC3EF6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of </a:t>
            </a:r>
            <a:r>
              <a:rPr lang="en-US" b="1" i="1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</a:t>
            </a:r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Pointer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BA7C0-08ED-4E2D-AAE2-8C462562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Each class member function contains a pointer of its class type named </a:t>
            </a:r>
            <a:r>
              <a:rPr lang="en-US" sz="2400" b="1" i="1" u="none" strike="noStrike" baseline="0"/>
              <a:t>this</a:t>
            </a:r>
            <a:r>
              <a:rPr lang="en-US" sz="2400" b="1" i="0" u="none" strike="noStrike" baseline="0"/>
              <a:t>.</a:t>
            </a:r>
          </a:p>
          <a:p>
            <a:pPr marR="0" lvl="0"/>
            <a:r>
              <a:rPr lang="en-US" sz="2400" b="1" i="0" u="none" strike="noStrike" baseline="0"/>
              <a:t>The </a:t>
            </a:r>
            <a:r>
              <a:rPr lang="en-US" sz="2400" b="1" i="1" u="none" strike="noStrike" baseline="0"/>
              <a:t>this</a:t>
            </a:r>
            <a:r>
              <a:rPr lang="en-US" sz="2400" b="1" i="0" u="none" strike="noStrike" baseline="0"/>
              <a:t> pointer contains the address of the class object through which the member function has been invoked.</a:t>
            </a:r>
          </a:p>
          <a:p>
            <a:pPr marR="0" lvl="0"/>
            <a:r>
              <a:rPr lang="en-US" sz="2400" b="1" i="0" u="none" strike="noStrike" baseline="0"/>
              <a:t>Hence </a:t>
            </a:r>
            <a:r>
              <a:rPr lang="en-US" sz="2400" b="1" i="1" u="none" strike="noStrike" baseline="0"/>
              <a:t>*this</a:t>
            </a:r>
            <a:r>
              <a:rPr lang="en-US" sz="2400" b="1" i="0" u="none" strike="noStrike" baseline="0"/>
              <a:t> will refer to the invoking object itself.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7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81A71-FB98-4739-BE80-6F2920E4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Conversions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AB7CD-6B4B-4C4B-9777-B0B50F76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When type conversion is appropriate for your class, implement it by constructors and overloaded cast operators.</a:t>
            </a:r>
          </a:p>
          <a:p>
            <a:pPr marR="0" lvl="0"/>
            <a:r>
              <a:rPr lang="en-US" sz="2400" b="1" i="0" u="none" strike="noStrike" baseline="0" dirty="0"/>
              <a:t>Use a constructor to convert from a standard type to a class type:</a:t>
            </a:r>
          </a:p>
          <a:p>
            <a:pPr marL="457200" lvl="1"/>
            <a:r>
              <a:rPr lang="en-US" dirty="0"/>
              <a:t>String(const char *str);  //convert from const char* to String</a:t>
            </a:r>
            <a:endParaRPr lang="en-US" b="1" i="0" u="none" strike="noStrike" baseline="0" dirty="0"/>
          </a:p>
          <a:p>
            <a:r>
              <a:rPr lang="en-US" sz="2400" b="1" dirty="0"/>
              <a:t>Use an overloaded cast operator to convert from a class type to a standard type (or to another class type without having to modify the definition of the other class):</a:t>
            </a:r>
          </a:p>
          <a:p>
            <a:pPr marL="457200" lvl="1"/>
            <a:r>
              <a:rPr lang="en-US" dirty="0"/>
              <a:t>operator const char* () const; </a:t>
            </a:r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1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2FB98-4851-4462-85FC-DAE984B1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Conversion by Construction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21AEA-33B2-4709-BA53-BD761C46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Another type can be converted to an object by a constructor.</a:t>
            </a:r>
            <a:r>
              <a:rPr lang="en-US" sz="2400" b="0" i="0" u="none" strike="noStrike" baseline="0" dirty="0"/>
              <a:t>   </a:t>
            </a:r>
          </a:p>
          <a:p>
            <a:r>
              <a:rPr lang="en-US" sz="2400" b="1" dirty="0"/>
              <a:t>A character pointer is converted into a C++ String object.</a:t>
            </a:r>
          </a:p>
          <a:p>
            <a:pPr marL="457200" lvl="1"/>
            <a:r>
              <a:rPr lang="en-US" b="0" i="0" u="none" strike="noStrike" baseline="0" dirty="0"/>
              <a:t>String(</a:t>
            </a:r>
            <a:r>
              <a:rPr lang="en-US" i="0" u="none" strike="noStrike" baseline="0" dirty="0"/>
              <a:t>const char *str = "");</a:t>
            </a:r>
          </a:p>
          <a:p>
            <a:pPr marL="457200" lvl="1"/>
            <a:r>
              <a:rPr lang="en-US" dirty="0"/>
              <a:t>Note use of default argument, so that we do not need a separate default constructor.</a:t>
            </a:r>
          </a:p>
          <a:p>
            <a:pPr marL="457200" marR="0" lvl="1"/>
            <a:endParaRPr lang="en-US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7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5D242-9212-4299-AC0D-0409CBE2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Overloading Cast Operator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81035-331F-43FB-A9AC-6E507EE4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/>
              <a:t>An object can be converted to another type by an overloaded cast operator:</a:t>
            </a:r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8AB8C9-725F-7274-CCB3-78A47FE2F002}"/>
              </a:ext>
            </a:extLst>
          </p:cNvPr>
          <p:cNvSpPr/>
          <p:nvPr/>
        </p:nvSpPr>
        <p:spPr>
          <a:xfrm>
            <a:off x="961048" y="3163652"/>
            <a:ext cx="8094133" cy="2617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String {</a:t>
            </a:r>
            <a:endParaRPr lang="en-US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operator const char* () const;</a:t>
            </a:r>
            <a:endParaRPr lang="en-US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...</a:t>
            </a:r>
            <a:endParaRPr lang="en-US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String::operator const char* () const{</a:t>
            </a:r>
            <a:endParaRPr lang="en-US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3B499-BE95-2A1E-AE1C-DEDA1AFAE645}"/>
              </a:ext>
            </a:extLst>
          </p:cNvPr>
          <p:cNvSpPr txBox="1"/>
          <p:nvPr/>
        </p:nvSpPr>
        <p:spPr>
          <a:xfrm>
            <a:off x="837063" y="5929128"/>
            <a:ext cx="8951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grants read-only access to the internal data buffer associated with the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9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63B28-1B1D-D965-749D-5165C72D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A8B0C-A9FD-9B9F-3C34-F0918747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400" dirty="0"/>
              <a:t>Define and use overloaded operators in your code.</a:t>
            </a:r>
          </a:p>
          <a:p>
            <a:r>
              <a:rPr lang="en-US" sz="2400" dirty="0"/>
              <a:t>Explain the semantics of assignment.</a:t>
            </a:r>
          </a:p>
          <a:p>
            <a:r>
              <a:rPr lang="en-US" sz="2400" dirty="0"/>
              <a:t>Distinguish between initialization and assignment.</a:t>
            </a:r>
          </a:p>
          <a:p>
            <a:r>
              <a:rPr lang="en-US" sz="2400" dirty="0"/>
              <a:t>Overload the assignment operator.</a:t>
            </a:r>
          </a:p>
          <a:p>
            <a:r>
              <a:rPr lang="en-US" sz="2400" dirty="0"/>
              <a:t>Implement type conversions by overloading cast operators and by constructors.</a:t>
            </a:r>
          </a:p>
          <a:p>
            <a:r>
              <a:rPr lang="en-US" sz="2400" dirty="0"/>
              <a:t>Gain experience through code walk-throughs and lab exercises</a:t>
            </a:r>
          </a:p>
          <a:p>
            <a:endParaRPr lang="en-US" sz="2400" dirty="0"/>
          </a:p>
          <a:p>
            <a:pPr lvl="1"/>
            <a:r>
              <a:rPr lang="en-US" dirty="0"/>
              <a:t>The example programs are in the </a:t>
            </a:r>
            <a:r>
              <a:rPr lang="en-US" b="1" u="sng" dirty="0">
                <a:hlinkClick r:id="rId2" action="ppaction://hlinkfile"/>
              </a:rPr>
              <a:t>chapter directory</a:t>
            </a:r>
            <a:r>
              <a:rPr lang="en-US" b="1" u="sng" dirty="0">
                <a:hlinkClick r:id="rId3"/>
              </a:rPr>
              <a:t>.</a:t>
            </a:r>
            <a:endParaRPr lang="en-US" b="1" u="sng" dirty="0"/>
          </a:p>
          <a:p>
            <a:pPr lvl="1"/>
            <a:r>
              <a:rPr lang="en-US" sz="2400" dirty="0"/>
              <a:t>Labs located in </a:t>
            </a:r>
            <a:r>
              <a:rPr lang="en-US" sz="2400" dirty="0">
                <a:hlinkClick r:id="rId4" action="ppaction://hlinkfile"/>
              </a:rPr>
              <a:t>Labs/Lab7</a:t>
            </a:r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9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5D242-9212-4299-AC0D-0409CBE2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293A28-37E7-1345-FBBB-A8C119D19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914" y="2502090"/>
            <a:ext cx="11000233" cy="2981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b="1" i="0" u="none" strike="noStrike" baseline="0" dirty="0"/>
              <a:t>Folder </a:t>
            </a:r>
            <a:r>
              <a:rPr lang="en-US" sz="2400" b="1" i="0" u="none" strike="noStrike" baseline="0" dirty="0">
                <a:hlinkClick r:id="rId2" action="ppaction://hlinkfile"/>
              </a:rPr>
              <a:t>Complex</a:t>
            </a:r>
            <a:r>
              <a:rPr lang="en-US" sz="2400" b="1" i="0" u="none" strike="noStrike" baseline="0" dirty="0"/>
              <a:t> contains a program that demonstrates the use of overloaded MDAS operators for a complex type.</a:t>
            </a:r>
          </a:p>
          <a:p>
            <a:pPr lvl="1"/>
            <a:r>
              <a:rPr lang="en-US" sz="2000" dirty="0"/>
              <a:t>In this example just multiplication is demonstrated</a:t>
            </a:r>
            <a:endParaRPr lang="en-US" sz="2000" i="0" u="none" strike="noStrike" baseline="0" dirty="0"/>
          </a:p>
          <a:p>
            <a:pPr marR="0" lvl="0"/>
            <a:r>
              <a:rPr lang="en-US" sz="2400" b="1" i="0" u="none" strike="noStrike" baseline="0" dirty="0"/>
              <a:t>Build and run the program.</a:t>
            </a:r>
          </a:p>
        </p:txBody>
      </p:sp>
    </p:spTree>
    <p:extLst>
      <p:ext uri="{BB962C8B-B14F-4D97-AF65-F5344CB8AC3E}">
        <p14:creationId xmlns:p14="http://schemas.microsoft.com/office/powerpoint/2010/main" val="206745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743E2-FDCB-4357-B8B2-CF490DE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0500-8C47-48B8-917C-3D36B00A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/>
              <a:t>Most C operators can be overloaded by using an </a:t>
            </a:r>
            <a:r>
              <a:rPr lang="en-US" sz="2200" b="1" i="1" u="none" strike="noStrike" baseline="0"/>
              <a:t>operator</a:t>
            </a:r>
            <a:r>
              <a:rPr lang="en-US" sz="2200" b="1" i="0" u="none" strike="noStrike" baseline="0"/>
              <a:t> </a:t>
            </a:r>
            <a:r>
              <a:rPr lang="en-US" sz="2200" b="1" i="1" u="none" strike="noStrike" baseline="0"/>
              <a:t>op</a:t>
            </a:r>
            <a:r>
              <a:rPr lang="en-US" sz="2200" b="1" i="0" u="none" strike="noStrike" baseline="0"/>
              <a:t> definition.</a:t>
            </a:r>
          </a:p>
          <a:p>
            <a:pPr marR="0" lvl="0"/>
            <a:r>
              <a:rPr lang="en-US" sz="2200" b="1" i="0" u="none" strike="noStrike" baseline="0"/>
              <a:t>Initialization creates a new object with a defined value, and assignment gives a new value to an existing object.</a:t>
            </a:r>
          </a:p>
          <a:p>
            <a:pPr marR="0" lvl="0"/>
            <a:r>
              <a:rPr lang="en-US" sz="2200" b="1" i="0" u="none" strike="noStrike" baseline="0"/>
              <a:t>The built-in assignment operator does a shallow member-wise copy.</a:t>
            </a:r>
          </a:p>
          <a:p>
            <a:pPr marR="0" lvl="0"/>
            <a:r>
              <a:rPr lang="en-US" sz="2200" b="1" i="0" u="none" strike="noStrike" baseline="0"/>
              <a:t>The  =  operator can be overloaded by a member function returning  </a:t>
            </a:r>
            <a:r>
              <a:rPr lang="en-US" sz="2200" b="1" i="1" u="none" strike="noStrike" baseline="0"/>
              <a:t>*this</a:t>
            </a:r>
            <a:r>
              <a:rPr lang="en-US" sz="2200" b="1" i="0" u="none" strike="noStrike" baseline="0"/>
              <a:t>.</a:t>
            </a:r>
          </a:p>
          <a:p>
            <a:pPr marR="0" lvl="0"/>
            <a:r>
              <a:rPr lang="en-US" sz="2200" b="1" i="0" u="none" strike="noStrike" baseline="0"/>
              <a:t>The built-in assignment operator should be overridden when there is dynamically allocated member data.</a:t>
            </a:r>
          </a:p>
          <a:p>
            <a:pPr marR="0" lvl="0"/>
            <a:r>
              <a:rPr lang="en-US" sz="2200" b="1" i="0" u="none" strike="noStrike" baseline="0"/>
              <a:t>Type conversions can be accomplished by constructors and by overloading cast operators.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E5689-7949-4EB2-8D8F-EB506519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 Overloading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2F461-8BDE-40D7-972B-323B9458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700" b="1" i="0" u="none" strike="noStrike" baseline="0"/>
              <a:t>Part of the strategy of making an abstract data type is to make it as much like a built-in data type as possible.</a:t>
            </a:r>
          </a:p>
          <a:p>
            <a:pPr marR="0" lvl="0"/>
            <a:r>
              <a:rPr lang="en-US" sz="1700" b="1" i="0" u="none" strike="noStrike" baseline="0"/>
              <a:t>Function:</a:t>
            </a:r>
          </a:p>
          <a:p>
            <a:pPr marL="457200" marR="0" lvl="1"/>
            <a:r>
              <a:rPr lang="en-US" sz="1700" b="0" i="0" u="none" strike="noStrike" baseline="0"/>
              <a:t>d = Sub(Add(a, b), c);</a:t>
            </a:r>
          </a:p>
          <a:p>
            <a:pPr lvl="0"/>
            <a:r>
              <a:rPr lang="en-US" sz="1700" b="1" i="0" u="none" strike="noStrike" baseline="0"/>
              <a:t>Operator:</a:t>
            </a:r>
          </a:p>
          <a:p>
            <a:pPr marL="457200" lvl="1"/>
            <a:r>
              <a:rPr lang="en-US" sz="1700" b="0" i="0" u="none" strike="noStrike" baseline="0"/>
              <a:t>d = a + b - c;</a:t>
            </a:r>
          </a:p>
          <a:p>
            <a:r>
              <a:rPr lang="en-US" sz="1700"/>
              <a:t>Almost all C++ operators may be overloaded.  An original name may </a:t>
            </a:r>
            <a:r>
              <a:rPr lang="en-US" sz="1700" i="1"/>
              <a:t>not</a:t>
            </a:r>
            <a:r>
              <a:rPr lang="en-US" sz="1700"/>
              <a:t> be created for an operator function.</a:t>
            </a:r>
          </a:p>
          <a:p>
            <a:r>
              <a:rPr lang="en-US" sz="1700"/>
              <a:t>Standard associativity rules remain valid:</a:t>
            </a:r>
          </a:p>
          <a:p>
            <a:pPr lvl="1"/>
            <a:r>
              <a:rPr lang="en-US" sz="1700"/>
              <a:t>operator =  is right associative, operator  +  is left associative.</a:t>
            </a:r>
          </a:p>
          <a:p>
            <a:r>
              <a:rPr lang="en-US" sz="1700"/>
              <a:t>An operator function must take </a:t>
            </a:r>
            <a:r>
              <a:rPr lang="en-US" sz="1700" i="1"/>
              <a:t>at least one class</a:t>
            </a:r>
            <a:r>
              <a:rPr lang="en-US" sz="1700"/>
              <a:t> </a:t>
            </a:r>
            <a:r>
              <a:rPr lang="en-US" sz="1700" i="1"/>
              <a:t>argument</a:t>
            </a:r>
            <a:r>
              <a:rPr lang="en-US" sz="1700"/>
              <a:t>.</a:t>
            </a:r>
          </a:p>
          <a:p>
            <a:pPr lvl="1"/>
            <a:r>
              <a:rPr lang="en-US" sz="1700"/>
              <a:t>This prevents a programmer from changing the behavior of built-in data types.</a:t>
            </a:r>
          </a:p>
          <a:p>
            <a:pPr marR="0" lvl="1"/>
            <a:endParaRPr lang="en-US" sz="1700" b="0" i="0" u="none" strike="noStrike" baseline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31C6E-1862-497C-9B68-F0A69FE7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4A46-15F9-4B38-A65B-D82787A5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The function name is of the form operator </a:t>
            </a:r>
            <a:r>
              <a:rPr lang="en-US" sz="2400" b="1" i="1" u="none" strike="noStrike" baseline="0"/>
              <a:t>op</a:t>
            </a:r>
            <a:r>
              <a:rPr lang="en-US" sz="2400" b="1" i="0" u="none" strike="noStrike" baseline="0"/>
              <a:t> where  </a:t>
            </a:r>
            <a:r>
              <a:rPr lang="en-US" sz="2400" b="1" i="1" u="none" strike="noStrike" baseline="0"/>
              <a:t>op</a:t>
            </a:r>
            <a:r>
              <a:rPr lang="en-US" sz="2400" b="1" i="0" u="none" strike="noStrike" baseline="0"/>
              <a:t> is a standard C operator such as  +, *, -&gt;, [], etc.</a:t>
            </a:r>
          </a:p>
          <a:p>
            <a:pPr marR="0" lvl="0"/>
            <a:r>
              <a:rPr lang="en-US" sz="2400" b="1" i="0" u="none" strike="noStrike" baseline="0"/>
              <a:t>It is called by using "infix" operator notation, e.g.</a:t>
            </a:r>
          </a:p>
          <a:p>
            <a:pPr marR="0" lvl="1"/>
            <a:r>
              <a:rPr lang="en-US" b="0" i="0" u="none" strike="noStrike" baseline="0"/>
              <a:t>a  </a:t>
            </a:r>
            <a:r>
              <a:rPr lang="en-US" b="1" i="0" u="none" strike="noStrike" baseline="0"/>
              <a:t>op</a:t>
            </a:r>
            <a:r>
              <a:rPr lang="en-US" b="0" i="0" u="none" strike="noStrike" baseline="0"/>
              <a:t>  b (for a binary operator)</a:t>
            </a:r>
          </a:p>
          <a:p>
            <a:pPr marR="0" lvl="0"/>
            <a:r>
              <a:rPr lang="en-US" sz="2400" b="1" i="0" u="none" strike="noStrike" baseline="0"/>
              <a:t>Operands are arguments of operator function or invoking object, in case of a member function.</a:t>
            </a:r>
          </a:p>
          <a:p>
            <a:pPr marR="0" lvl="0"/>
            <a:r>
              <a:rPr lang="en-US" sz="2400" b="1" i="0" u="none" strike="noStrike" baseline="0"/>
              <a:t>Value of operator expression is value returned by function.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E0CF4-3489-4D7E-AC1F-573F873B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Concatenation 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3E064-33D7-454D-9514-2ACA245D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>
                <a:hlinkClick r:id="rId2" action="ppaction://hlinkfile"/>
              </a:rPr>
              <a:t>String/Step0</a:t>
            </a:r>
            <a:r>
              <a:rPr lang="en-US" sz="2400" b="1" i="0" u="none" strike="noStrike" baseline="0" dirty="0"/>
              <a:t> contains a string class with a function </a:t>
            </a:r>
            <a:r>
              <a:rPr lang="en-US" sz="2400" b="1" i="1" u="none" strike="noStrike" baseline="0" dirty="0" err="1"/>
              <a:t>Concat</a:t>
            </a:r>
            <a:r>
              <a:rPr lang="en-US" sz="2400" b="1" i="0" u="none" strike="noStrike" baseline="0" dirty="0"/>
              <a:t>, which we will convert to an operator.</a:t>
            </a:r>
          </a:p>
          <a:p>
            <a:pPr marR="0" lvl="0"/>
            <a:r>
              <a:rPr lang="en-US" sz="2400" b="1" i="0" u="none" strike="noStrike" baseline="0" dirty="0"/>
              <a:t>Create a new project then add the files to your project.</a:t>
            </a:r>
          </a:p>
          <a:p>
            <a:pPr marR="0" lvl="0"/>
            <a:r>
              <a:rPr lang="en-US" sz="2400" b="1" i="0" u="none" strike="noStrike" baseline="0" dirty="0"/>
              <a:t>Build and run the program.</a:t>
            </a:r>
          </a:p>
          <a:p>
            <a:pPr marR="0" lvl="0"/>
            <a:r>
              <a:rPr lang="en-US" sz="2400" b="1" i="0" u="none" strike="noStrike" baseline="0" dirty="0"/>
              <a:t>The only change required is to replace </a:t>
            </a:r>
            <a:r>
              <a:rPr lang="en-US" sz="2400" b="1" i="1" u="none" strike="noStrike" baseline="0" dirty="0" err="1"/>
              <a:t>Concat</a:t>
            </a:r>
            <a:r>
              <a:rPr lang="en-US" sz="2400" b="1" i="0" u="none" strike="noStrike" baseline="0" dirty="0"/>
              <a:t> with </a:t>
            </a:r>
            <a:r>
              <a:rPr lang="en-US" sz="2400" b="1" i="1" u="none" strike="noStrike" baseline="0" dirty="0"/>
              <a:t>operator+</a:t>
            </a:r>
            <a:r>
              <a:rPr lang="en-US" sz="2400" b="1" i="0" u="none" strike="noStrike" baseline="0" dirty="0"/>
              <a:t> in class specification and implementation, and to change the usage to infix +.</a:t>
            </a:r>
          </a:p>
          <a:p>
            <a:pPr marR="0" lvl="0"/>
            <a:r>
              <a:rPr lang="en-US" sz="2400" b="1" i="0" u="none" strike="noStrike" baseline="0" dirty="0"/>
              <a:t>Make these changes and then build and run the program again.</a:t>
            </a:r>
          </a:p>
          <a:p>
            <a:pPr marR="0" lvl="1"/>
            <a:endParaRPr lang="en-US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8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23715-13E0-46D3-A543-16B71E2F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Semantics of </a:t>
            </a:r>
            <a:r>
              <a:rPr lang="en-US" b="1" i="1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</a:t>
            </a:r>
            <a:endParaRPr lang="en-US" b="1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88AC2-6F82-4806-AEED-D9AC8FBD7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/>
              <a:t>The operator </a:t>
            </a:r>
            <a:r>
              <a:rPr lang="en-US" sz="2200" b="1" i="1" u="none" strike="noStrike" baseline="0"/>
              <a:t>+</a:t>
            </a:r>
            <a:r>
              <a:rPr lang="en-US" sz="2200" b="1" i="0" u="none" strike="noStrike" baseline="0"/>
              <a:t> returns an instance of </a:t>
            </a:r>
            <a:r>
              <a:rPr lang="en-US" sz="2200" b="1" i="1" u="none" strike="noStrike" baseline="0"/>
              <a:t>String</a:t>
            </a:r>
            <a:r>
              <a:rPr lang="en-US" sz="2200" b="1" i="0" u="none" strike="noStrike" baseline="0"/>
              <a:t> class.  The </a:t>
            </a:r>
            <a:r>
              <a:rPr lang="en-US" sz="2200" b="1" i="1" u="none" strike="noStrike" baseline="0"/>
              <a:t>return</a:t>
            </a:r>
            <a:r>
              <a:rPr lang="en-US" sz="2200" b="1" i="0" u="none" strike="noStrike" baseline="0"/>
              <a:t> statement initializes an area of memory provided by the function's caller to hold the object returned by the function.</a:t>
            </a:r>
          </a:p>
          <a:p>
            <a:pPr marR="0" lvl="1"/>
            <a:r>
              <a:rPr lang="en-US" sz="2200" b="0" i="0" u="none" strike="noStrike" baseline="0"/>
              <a:t>This memory area may be a temporary object created by the compiler.</a:t>
            </a:r>
          </a:p>
          <a:p>
            <a:pPr marR="0" lvl="1"/>
            <a:r>
              <a:rPr lang="en-US" sz="2200" b="0" i="0" u="none" strike="noStrike" baseline="0"/>
              <a:t>The </a:t>
            </a:r>
            <a:r>
              <a:rPr lang="en-US" sz="2200" b="1" i="0" u="none" strike="noStrike" baseline="0"/>
              <a:t>return</a:t>
            </a:r>
            <a:r>
              <a:rPr lang="en-US" sz="2200" b="0" i="0" u="none" strike="noStrike" baseline="0"/>
              <a:t> statement initializes the returned object using the copy constructor.</a:t>
            </a:r>
          </a:p>
          <a:p>
            <a:pPr marR="0" lvl="0"/>
            <a:r>
              <a:rPr lang="en-US" sz="2200" b="1" i="0" u="none" strike="noStrike" baseline="0"/>
              <a:t>What happens if no copy constructor is provided?</a:t>
            </a:r>
          </a:p>
          <a:p>
            <a:pPr marR="0" lvl="1"/>
            <a:r>
              <a:rPr lang="en-US" sz="2200" b="0" i="0" u="none" strike="noStrike" baseline="0"/>
              <a:t>The </a:t>
            </a:r>
            <a:r>
              <a:rPr lang="en-US" sz="2200" b="1" i="0" u="none" strike="noStrike" baseline="0"/>
              <a:t>return</a:t>
            </a:r>
            <a:r>
              <a:rPr lang="en-US" sz="2200" b="0" i="0" u="none" strike="noStrike" baseline="0"/>
              <a:t> statement will copy the pointer from instance in called function to instance in calling function.</a:t>
            </a:r>
          </a:p>
          <a:p>
            <a:pPr marR="0" lvl="1"/>
            <a:r>
              <a:rPr lang="en-US" sz="2200" b="0" i="0" u="none" strike="noStrike" baseline="0"/>
              <a:t>The instance in the called function will be destroyed, deallocating memory pointed to by the returned pointer.  This leaves the pointer in the calling program pointing to deallocated memory.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6816A-FEF8-4D66-9E81-802F0891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Returning a Temporary Object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14F85-079F-4C88-B66F-C9BA280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438400"/>
            <a:ext cx="11000233" cy="377734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/>
            <a:r>
              <a:rPr lang="en-US" sz="2400" b="1" i="0" u="none" strike="noStrike" baseline="0" dirty="0"/>
              <a:t>Look closely at the code for </a:t>
            </a:r>
            <a:r>
              <a:rPr lang="en-US" sz="2400" b="1" i="1" u="none" strike="noStrike" baseline="0" dirty="0"/>
              <a:t>operator+</a:t>
            </a:r>
          </a:p>
          <a:p>
            <a:pPr marR="0" lvl="0"/>
            <a:endParaRPr lang="en-US" sz="2400" b="1" i="1" dirty="0"/>
          </a:p>
          <a:p>
            <a:pPr marR="0" lvl="0"/>
            <a:endParaRPr lang="en-US" sz="2400" b="1" i="1" u="none" strike="noStrike" baseline="0" dirty="0"/>
          </a:p>
          <a:p>
            <a:pPr marR="0" lvl="0"/>
            <a:endParaRPr lang="en-US" sz="2400" b="1" i="1" u="none" strike="noStrike" baseline="0" dirty="0"/>
          </a:p>
          <a:p>
            <a:pPr marR="0" lvl="0"/>
            <a:endParaRPr lang="en-US" sz="2400" b="1" i="0" u="none" strike="noStrike" baseline="0" dirty="0"/>
          </a:p>
          <a:p>
            <a:pPr marR="0" lvl="0"/>
            <a:r>
              <a:rPr lang="en-US" sz="2400" b="1" i="0" u="none" strike="noStrike" baseline="0" dirty="0"/>
              <a:t>This code is valid because we are returning a value, which gets created by the copy constructor as part of the return mechanism.</a:t>
            </a:r>
          </a:p>
          <a:p>
            <a:pPr marR="0" lvl="0"/>
            <a:r>
              <a:rPr lang="en-US" sz="2400" b="1" i="0" u="none" strike="noStrike" baseline="0" dirty="0"/>
              <a:t>IMPORTANT - It would be invalid to return a reference in this case, because the calling program would have a reference to a memory object that no longer exists!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85B3E8-9919-E1C1-7F8E-CF8E8022E619}"/>
              </a:ext>
            </a:extLst>
          </p:cNvPr>
          <p:cNvSpPr/>
          <p:nvPr/>
        </p:nvSpPr>
        <p:spPr>
          <a:xfrm>
            <a:off x="1282384" y="3002693"/>
            <a:ext cx="6004940" cy="1531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String::operator+(const String&amp; s)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String temp(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	  // temporary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return temp;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200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197B1-F761-4999-95BD-B78AB03A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Returning a Reference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A907-9329-4A68-A821-02D0F769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In some cases it may be valid to return a reference.</a:t>
            </a:r>
          </a:p>
          <a:p>
            <a:pPr marR="0" lvl="1"/>
            <a:r>
              <a:rPr lang="en-US" b="0" i="0" u="none" strike="noStrike" baseline="0"/>
              <a:t>The data to be returned must still be valid after the return.</a:t>
            </a:r>
          </a:p>
          <a:p>
            <a:pPr marR="0" lvl="1"/>
            <a:r>
              <a:rPr lang="en-US" b="0" i="0" u="none" strike="noStrike" baseline="0"/>
              <a:t>An example is a case where the invoking object itself gets updated as the return value.</a:t>
            </a:r>
          </a:p>
          <a:p>
            <a:pPr marR="0" lvl="0"/>
            <a:r>
              <a:rPr lang="en-US" sz="2400" b="1" i="0" u="none" strike="noStrike" baseline="0"/>
              <a:t>This situation will be illustrated with the overloaded assignment operator.</a:t>
            </a:r>
          </a:p>
          <a:p>
            <a:pPr marR="0" lvl="1"/>
            <a:r>
              <a:rPr lang="en-US" b="0" i="0" u="none" strike="noStrike" baseline="0"/>
              <a:t>The left hand side is both the invoking object and the new value after the assignment.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DB907-9FD8-4A97-8BD5-E5DA5F6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Initialization vs. 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D020-92E7-4BF3-B224-EDD59AD59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/>
              <a:t>Consider standard C initialization of a variable:</a:t>
            </a:r>
          </a:p>
          <a:p>
            <a:pPr marL="457200" marR="0" lvl="1"/>
            <a:r>
              <a:rPr lang="en-US" sz="2200" b="0" i="0" u="none" strike="noStrike" baseline="0"/>
              <a:t>int x = 5;</a:t>
            </a:r>
          </a:p>
          <a:p>
            <a:pPr marL="457200" marR="0" lvl="1"/>
            <a:r>
              <a:rPr lang="en-US" sz="2200" b="0" i="0" u="none" strike="noStrike" baseline="0"/>
              <a:t>Variable x is created and initialized with value 5.</a:t>
            </a:r>
          </a:p>
          <a:p>
            <a:pPr marR="0" lvl="0"/>
            <a:r>
              <a:rPr lang="en-US" sz="2200" b="1" i="0" u="none" strike="noStrike" baseline="0"/>
              <a:t>C++ provides alternate notation</a:t>
            </a:r>
          </a:p>
          <a:p>
            <a:pPr marL="457200" marR="0" lvl="1"/>
            <a:r>
              <a:rPr lang="en-US" sz="2200" b="0" i="0" u="none" strike="noStrike" baseline="0"/>
              <a:t>int x(5);</a:t>
            </a:r>
          </a:p>
          <a:p>
            <a:pPr marR="0" lvl="0"/>
            <a:r>
              <a:rPr lang="en-US" sz="2200" b="1" i="0" u="none" strike="noStrike" baseline="0"/>
              <a:t>Alternative is first to define variable, without an initial value, and then do an assignment:</a:t>
            </a:r>
          </a:p>
          <a:p>
            <a:pPr marL="457200" marR="0" lvl="1"/>
            <a:r>
              <a:rPr lang="en-US" sz="2200" b="0" i="0" u="none" strike="noStrike" baseline="0"/>
              <a:t>int x;</a:t>
            </a:r>
          </a:p>
          <a:p>
            <a:pPr marL="457200" marR="0" lvl="1"/>
            <a:r>
              <a:rPr lang="en-US" sz="2200" b="0" i="0" u="none" strike="noStrike" baseline="0"/>
              <a:t>x = 5;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1391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Initialization and Assignment</vt:lpstr>
      <vt:lpstr>Objectives</vt:lpstr>
      <vt:lpstr>Operator Overloading</vt:lpstr>
      <vt:lpstr>Operator Functions</vt:lpstr>
      <vt:lpstr>Concatenation Demo</vt:lpstr>
      <vt:lpstr>Semantics of return</vt:lpstr>
      <vt:lpstr>Returning a Temporary Object</vt:lpstr>
      <vt:lpstr>Returning a Reference</vt:lpstr>
      <vt:lpstr>Initialization vs. Assignment</vt:lpstr>
      <vt:lpstr>Initialization vs. Assignment (continued)</vt:lpstr>
      <vt:lpstr>Semantics of Assignment</vt:lpstr>
      <vt:lpstr>Assignment</vt:lpstr>
      <vt:lpstr>Assignment (continued)</vt:lpstr>
      <vt:lpstr>Overloading =</vt:lpstr>
      <vt:lpstr>String Assignment Demo</vt:lpstr>
      <vt:lpstr>Review of this Pointer</vt:lpstr>
      <vt:lpstr>Type Conversions</vt:lpstr>
      <vt:lpstr>Conversion by Construction</vt:lpstr>
      <vt:lpstr>Overloading Cast Operator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Andrew Scoppa</dc:creator>
  <cp:lastModifiedBy>Andrew Scoppa</cp:lastModifiedBy>
  <cp:revision>37</cp:revision>
  <dcterms:created xsi:type="dcterms:W3CDTF">2019-10-05T18:22:48Z</dcterms:created>
  <dcterms:modified xsi:type="dcterms:W3CDTF">2022-12-11T21:11:33Z</dcterms:modified>
</cp:coreProperties>
</file>