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20" r:id="rId6"/>
    <p:sldId id="266" r:id="rId7"/>
    <p:sldId id="267" r:id="rId8"/>
    <p:sldId id="298" r:id="rId9"/>
    <p:sldId id="271" r:id="rId10"/>
    <p:sldId id="275" r:id="rId11"/>
    <p:sldId id="285" r:id="rId12"/>
    <p:sldId id="287" r:id="rId13"/>
    <p:sldId id="288" r:id="rId14"/>
    <p:sldId id="291" r:id="rId15"/>
    <p:sldId id="292" r:id="rId16"/>
    <p:sldId id="294" r:id="rId17"/>
    <p:sldId id="296" r:id="rId18"/>
    <p:sldId id="301" r:id="rId19"/>
    <p:sldId id="302" r:id="rId20"/>
    <p:sldId id="307" r:id="rId21"/>
    <p:sldId id="310" r:id="rId22"/>
    <p:sldId id="324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0B39-BC0E-4B8A-B869-72AFAC71D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96880-94CF-478E-AEED-34A421EED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A000-A57C-4944-9CC8-842B4437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7F9D-EE00-4E4B-9E9B-7FE62FBE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108E-D8A1-4DA0-9317-3F7660FB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43E9-AE46-4997-8E55-ADC0232A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7339-6791-4145-B6C7-F2E3B1B2F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3348-D009-4D36-8DA9-0085BCFA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A1DD-7E1A-4EF8-A66F-A365285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E0DE-0DF0-4A55-A807-5C6C27BE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79DC7-A31D-4876-AEAE-21AACA78F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03981-190A-49CF-BA07-485A1545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3337-8921-4EFA-8E2F-CD600974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643D-1218-4E91-9CDC-EFFE5A2C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4B7-89F8-474D-A2F3-058D9A27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B8B0-0C90-4710-B6D6-9F990211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3AE8-D946-49B3-8019-8B0ABE055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50E8-38B3-40D7-9DE4-274AC79D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BBF1-1385-461A-917F-35FA8864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6654-7EF7-4C68-B462-0386A890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7AB4-C3A0-44E8-BD9B-15FBC18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2157-1C5A-4E9F-80A4-F4920E7E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4C2F-14DB-4ACA-A836-FA49DF7C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E110-4F67-4ACA-B007-C5CD2B4D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F2AE-B89F-44B6-AC85-F7FFFC8A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8914-BF56-450D-A06C-FA590940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DB29-1367-425C-BC53-E5773F82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77ED-40E2-4C2E-9A20-E1A539E1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7124-E6FD-4D8F-AE47-809E202D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353C-674E-447C-9F12-026FBE26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9C73-752C-4DD6-B582-29FF0EB5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520C-0E32-4EE6-AFA4-C52E0609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33F2D-BD11-41B3-B4A8-7D1011D5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71405-75A4-450C-87E6-E3E3CDF9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06650-8A9A-4B18-8C4E-17F7B870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7789-9BA1-4505-B6D1-11A51E1C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2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25A7-C682-427E-BAE2-6E949D3D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ECBA4-338E-452A-8EAC-E2370681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6DA2D-B1A9-4F36-85CF-C219F009B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EE950-FAE1-4143-AF92-74275339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AD6F2-727F-4EF5-98D7-BBEA855D1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646E8-3651-4295-978B-8AF282CE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E0408-7437-42B7-B89A-621AF173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62BF6-8F49-4A6A-A40E-AFAE7C72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2C95-8679-4EF3-AECF-05BD3DF3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CC97-9699-4215-89DB-8ECBFFEA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935A-27D3-4011-9D6A-A9ED03B5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13519-12C2-48D5-AB5A-FA8F542F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74561-9589-4C1E-9E2D-A2920C1A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C2E16-6A88-4B27-AD14-0A12EAA4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F13D3-F6E6-497B-808C-1414F29B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3BF2-2302-40F7-BBDB-5281BBD7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79E7-3E94-455A-9EC9-A99DD5E9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3263-2AB4-4F13-B394-0F3D56658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9558-0CF7-4061-B80A-4B4DD823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7E93-9514-4B90-B52D-DA9A6B83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6036-4835-45D3-B419-463446FE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4719-4A15-4E93-BC05-586CC64F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CF5AC-977B-4A17-A70F-6914F3FA7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D64A-B385-4166-924E-F2C54998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6BA11-7247-44FA-B674-9936EA4C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7BFEB-ABD1-48BD-96BB-97682BFF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052D3-DFBA-4836-B780-0937C774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88308-5171-4F5D-A216-A1217CF0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85B92-0BDD-42B0-92D1-DE479C50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C4F-9895-4355-A2D2-39D79F3EA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7F2A-8DB2-4F0D-8A67-7E7A91050A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1624-557B-4B70-B438-D90F519FD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CCBF-6E8C-44EB-ABA7-D2E6D40E7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6410-7255-4307-A313-B7BBD864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FndCpp/Chap08/EnumStack/" TargetMode="External"/><Relationship Id="rId2" Type="http://schemas.openxmlformats.org/officeDocument/2006/relationships/hyperlink" Target="../../Work/Chap08/EnumStack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8/ClassEnum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8/Instances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08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8/Vector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4012E-BC03-4945-A354-E3246484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</a:t>
            </a:r>
            <a:r>
              <a:rPr lang="en-US" sz="7200" b="1" i="0" u="none" strike="noStrike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Access Control</a:t>
            </a:r>
            <a:endParaRPr lang="en-US" sz="7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71B2C-A112-41CE-A975-ED639DEE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1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0442-8614-4D5C-A601-02F9D6D4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Enumeration Types and Class Scope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89DA-37F9-45BC-9CD2-4DA0B6A3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Within a class definition, an integer constant can be defined and initialized.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3ABE47-52A1-E8FA-F7D4-3FA71D8AB420}"/>
              </a:ext>
            </a:extLst>
          </p:cNvPr>
          <p:cNvSpPr/>
          <p:nvPr/>
        </p:nvSpPr>
        <p:spPr>
          <a:xfrm>
            <a:off x="6442408" y="2565553"/>
            <a:ext cx="4639732" cy="2620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IntStack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{STACKSIZE = 5};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stack[STACKSIZE];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top;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15C5-C1F2-F705-535A-F07A9AA969CB}"/>
              </a:ext>
            </a:extLst>
          </p:cNvPr>
          <p:cNvSpPr/>
          <p:nvPr/>
        </p:nvSpPr>
        <p:spPr>
          <a:xfrm>
            <a:off x="6442408" y="5356834"/>
            <a:ext cx="4639733" cy="973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IntStack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(top == STACKSIZE};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4801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28C8A-48A2-439F-AA5C-8679E4FF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Enumeration Types and Class Scope (continued)</a:t>
            </a:r>
            <a:endParaRPr lang="en-US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A805A-ACA4-4D59-B7EF-EFD1333D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From outside the class, use the class scope operator.</a:t>
            </a:r>
          </a:p>
          <a:p>
            <a:pPr marL="228600" marR="0" lvl="1" indent="0">
              <a:buNone/>
            </a:pPr>
            <a:r>
              <a:rPr lang="en-US" b="0" i="0" u="none" strike="noStrike" baseline="0" dirty="0"/>
              <a:t>    </a:t>
            </a:r>
            <a:r>
              <a:rPr lang="en-US" b="0" i="0" u="none" strike="noStrike" baseline="0" dirty="0" err="1"/>
              <a:t>cout</a:t>
            </a:r>
            <a:r>
              <a:rPr lang="en-US" b="0" i="0" u="none" strike="noStrike" baseline="0" dirty="0"/>
              <a:t> &lt;&lt; "size of stack is “  &lt;&lt; </a:t>
            </a:r>
            <a:r>
              <a:rPr lang="en-US" b="0" i="0" u="none" strike="noStrike" baseline="0" dirty="0" err="1"/>
              <a:t>IntStack</a:t>
            </a:r>
            <a:r>
              <a:rPr lang="en-US" b="0" i="0" u="none" strike="noStrike" baseline="0" dirty="0"/>
              <a:t>::STACKSIZE &lt;&lt; </a:t>
            </a:r>
            <a:r>
              <a:rPr lang="en-US" b="0" i="0" u="none" strike="noStrike" baseline="0" dirty="0" err="1"/>
              <a:t>endl</a:t>
            </a:r>
            <a:r>
              <a:rPr lang="en-US" b="0" i="0" u="none" strike="noStrike" baseline="0" dirty="0"/>
              <a:t>;</a:t>
            </a:r>
          </a:p>
          <a:p>
            <a:pPr marL="457200" marR="0" lvl="1"/>
            <a:endParaRPr lang="en-US" dirty="0"/>
          </a:p>
          <a:p>
            <a:pPr marL="0"/>
            <a:r>
              <a:rPr lang="en-US" sz="2400" b="1" dirty="0"/>
              <a:t>Review the example program </a:t>
            </a:r>
            <a:r>
              <a:rPr lang="en-US" sz="2400" b="1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EnumStack</a:t>
            </a:r>
            <a:r>
              <a:rPr lang="en-US" sz="2400" b="1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/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1782E-803C-41CD-8C70-25933DC8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 Class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7FBF08-F0A0-E98E-C22D-F1C19F90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R="0" lvl="0"/>
            <a:r>
              <a:rPr lang="en-US" sz="2400" b="1" i="0" u="none" strike="noStrike" baseline="0" dirty="0" err="1"/>
              <a:t>enum</a:t>
            </a:r>
            <a:r>
              <a:rPr lang="en-US" sz="2400" b="1" i="0" u="none" strike="noStrike" baseline="0" dirty="0"/>
              <a:t> classes (C++ 11) are strongly typed and strongly scoped.</a:t>
            </a:r>
          </a:p>
          <a:p>
            <a:pPr lvl="1"/>
            <a:r>
              <a:rPr lang="en-US" sz="2000" dirty="0"/>
              <a:t>d</a:t>
            </a:r>
            <a:r>
              <a:rPr lang="en-US" sz="2000" i="0" u="none" strike="noStrike" baseline="0" dirty="0"/>
              <a:t>o not allow implicit conversion to int.</a:t>
            </a:r>
          </a:p>
          <a:p>
            <a:pPr lvl="1"/>
            <a:r>
              <a:rPr lang="en-US" sz="2000" dirty="0"/>
              <a:t>d</a:t>
            </a:r>
            <a:r>
              <a:rPr lang="en-US" sz="2000" i="0" u="none" strike="noStrike" baseline="0" dirty="0"/>
              <a:t>o not compare enumerators from different enumerations.</a:t>
            </a:r>
          </a:p>
          <a:p>
            <a:pPr lvl="1"/>
            <a:endParaRPr lang="en-US" sz="2000" dirty="0"/>
          </a:p>
          <a:p>
            <a:pPr lvl="1"/>
            <a:endParaRPr lang="en-US" sz="2000" i="0" u="none" strike="noStrike" baseline="0" dirty="0"/>
          </a:p>
          <a:p>
            <a:pPr lvl="1"/>
            <a:endParaRPr lang="en-US" sz="2000" dirty="0"/>
          </a:p>
          <a:p>
            <a:pPr lvl="1"/>
            <a:endParaRPr lang="en-US" sz="2000" i="0" u="none" strike="noStrike" baseline="0" dirty="0"/>
          </a:p>
          <a:p>
            <a:pPr lvl="1"/>
            <a:endParaRPr lang="en-US" sz="2000" dirty="0"/>
          </a:p>
          <a:p>
            <a:pPr lvl="1"/>
            <a:endParaRPr lang="en-US" sz="2000" i="0" u="none" strike="noStrike" baseline="0" dirty="0"/>
          </a:p>
          <a:p>
            <a:r>
              <a:rPr lang="en-US" sz="2400" b="1" dirty="0"/>
              <a:t>Review the example program </a:t>
            </a:r>
            <a:r>
              <a:rPr lang="en-US" sz="2400" b="1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ClassEnum</a:t>
            </a:r>
            <a:r>
              <a:rPr lang="en-US" sz="2400" b="1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400" i="0" u="none" strike="noStrike" baseline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74424-6D89-B652-9A7E-0D8AEF9F3330}"/>
              </a:ext>
            </a:extLst>
          </p:cNvPr>
          <p:cNvSpPr txBox="1"/>
          <p:nvPr/>
        </p:nvSpPr>
        <p:spPr>
          <a:xfrm>
            <a:off x="891653" y="4003343"/>
            <a:ext cx="532717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Declaration</a:t>
            </a:r>
          </a:p>
          <a:p>
            <a:r>
              <a:rPr lang="en-US" dirty="0" err="1"/>
              <a:t>enum</a:t>
            </a:r>
            <a:r>
              <a:rPr lang="en-US" dirty="0"/>
              <a:t> class Color{ Black, Red, Green, Blue, White};</a:t>
            </a:r>
          </a:p>
          <a:p>
            <a:endParaRPr lang="en-US" dirty="0"/>
          </a:p>
          <a:p>
            <a:r>
              <a:rPr lang="en-US" dirty="0"/>
              <a:t>// Initialization</a:t>
            </a:r>
          </a:p>
          <a:p>
            <a:r>
              <a:rPr lang="en-US" dirty="0"/>
              <a:t>Color r = Color::Red;</a:t>
            </a:r>
          </a:p>
        </p:txBody>
      </p:sp>
    </p:spTree>
    <p:extLst>
      <p:ext uri="{BB962C8B-B14F-4D97-AF65-F5344CB8AC3E}">
        <p14:creationId xmlns:p14="http://schemas.microsoft.com/office/powerpoint/2010/main" val="220341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CE6E6-1E5E-421E-888B-73271A88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:: for Global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6D5E-273A-4DD6-AB1A-B8ED1E48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scope operator :: provides a solution to the problem of accessing hidden global data.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4080F-D3F6-0E5F-A3D4-99DFD8714C9C}"/>
              </a:ext>
            </a:extLst>
          </p:cNvPr>
          <p:cNvSpPr/>
          <p:nvPr/>
        </p:nvSpPr>
        <p:spPr>
          <a:xfrm>
            <a:off x="952621" y="3672596"/>
            <a:ext cx="6096000" cy="2620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size = 5;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size = 10;            // hides global size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size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local version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::size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global version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14222-2A52-4E0F-8387-6352BBDC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Class Members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1D4C-4EE0-4A3A-A26D-816A2224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Sometimes it is necessary for all objects of a class to have access to a particular variable.</a:t>
            </a:r>
          </a:p>
          <a:p>
            <a:pPr marR="0" lvl="1"/>
            <a:r>
              <a:rPr lang="en-US" sz="2000" b="0" i="0" u="none" strike="noStrike" baseline="0"/>
              <a:t>For example, in a user interface all child windows belonging to a certain Windows class may display their text in a common color.</a:t>
            </a:r>
          </a:p>
          <a:p>
            <a:pPr marR="0" lvl="0"/>
            <a:r>
              <a:rPr lang="en-US" sz="2000" b="1" i="0" u="none" strike="noStrike" baseline="0"/>
              <a:t>A </a:t>
            </a:r>
            <a:r>
              <a:rPr lang="en-US" sz="2000" b="1" i="1" u="none" strike="noStrike" baseline="0"/>
              <a:t>static data member</a:t>
            </a:r>
            <a:r>
              <a:rPr lang="en-US" sz="2000" b="1" i="0" u="none" strike="noStrike" baseline="0"/>
              <a:t> is a single shared object accessible to all objects of a class.</a:t>
            </a:r>
          </a:p>
          <a:p>
            <a:pPr marR="0" lvl="0"/>
            <a:r>
              <a:rPr lang="en-US" sz="2000" b="1" i="0" u="none" strike="noStrike" baseline="0"/>
              <a:t>A data member is made static by prefixing its declaration with the keyword </a:t>
            </a:r>
            <a:r>
              <a:rPr lang="en-US" sz="2000" b="1" i="1" u="none" strike="noStrike" baseline="0"/>
              <a:t>static</a:t>
            </a:r>
            <a:r>
              <a:rPr lang="en-US" sz="2000" b="1" i="0" u="none" strike="noStrike" baseline="0"/>
              <a:t>.</a:t>
            </a:r>
          </a:p>
          <a:p>
            <a:pPr marR="0" lvl="0"/>
            <a:r>
              <a:rPr lang="en-US" sz="2000" b="1" i="0" u="none" strike="noStrike" baseline="0"/>
              <a:t>Global data is shared by all objects of a class, but static data members have advantages:</a:t>
            </a:r>
          </a:p>
          <a:p>
            <a:pPr marR="0" lvl="1"/>
            <a:r>
              <a:rPr lang="en-US" sz="2000" b="0" i="0" u="none" strike="noStrike" baseline="0"/>
              <a:t>Information hiding can be enforced.  A static member can be made private, global data cannot</a:t>
            </a:r>
          </a:p>
          <a:p>
            <a:pPr marR="0" lvl="1"/>
            <a:r>
              <a:rPr lang="en-US" sz="2000" b="0" i="0" u="none" strike="noStrike" baseline="0"/>
              <a:t>A static member is not entered into the program's global name space, avoiding possibility of an accidental name conflict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0F80-9D8F-479E-80FB-4258E903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Initialization of Static Member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6BF65-1EB7-49CC-B530-95A6F3B9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An ordinary data member is initialized in the constructor for the class.</a:t>
            </a:r>
          </a:p>
          <a:p>
            <a:pPr marR="0" lvl="0"/>
            <a:r>
              <a:rPr lang="en-US" sz="2400" b="1" i="0" u="none" strike="noStrike" baseline="0" dirty="0"/>
              <a:t>Static member data does not exist on a per-object basis, so it should not be initialized in a constructor.</a:t>
            </a:r>
          </a:p>
          <a:p>
            <a:pPr marR="0" lvl="0"/>
            <a:r>
              <a:rPr lang="en-US" sz="2400" b="1" i="0" u="none" strike="noStrike" baseline="0" dirty="0"/>
              <a:t>Static member data is </a:t>
            </a:r>
            <a:r>
              <a:rPr lang="en-US" sz="2400" b="1" i="1" u="none" strike="noStrike" baseline="0" dirty="0"/>
              <a:t>defined and initialized in a code file</a:t>
            </a:r>
            <a:r>
              <a:rPr lang="en-US" sz="2400" b="1" i="0" u="none" strike="noStrike" baseline="0" dirty="0"/>
              <a:t>, using class scope operator :: to access the data member:</a:t>
            </a:r>
          </a:p>
          <a:p>
            <a:pPr marR="0" lvl="1"/>
            <a:r>
              <a:rPr lang="en-US" b="0" i="0" u="none" strike="noStrike" baseline="0" dirty="0"/>
              <a:t>COLORREF Background::</a:t>
            </a:r>
            <a:r>
              <a:rPr lang="en-US" b="0" i="0" u="none" strike="noStrike" baseline="0" dirty="0" err="1"/>
              <a:t>m_color</a:t>
            </a:r>
            <a:r>
              <a:rPr lang="en-US" b="0" i="0" u="none" strike="noStrike" baseline="0" dirty="0"/>
              <a:t> = COLOR_RED;</a:t>
            </a:r>
          </a:p>
          <a:p>
            <a:pPr marR="0" lvl="1"/>
            <a:endParaRPr lang="en-US" dirty="0"/>
          </a:p>
          <a:p>
            <a:pPr marL="457200" lvl="1"/>
            <a:r>
              <a:rPr lang="en-US" b="0" i="0" u="none" strike="noStrike" baseline="0" dirty="0"/>
              <a:t>Note if you do not define a static data member, you will get a link error.</a:t>
            </a:r>
          </a:p>
          <a:p>
            <a:pPr marR="0" lvl="1"/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AFC3-2BF1-4B9B-BB38-7C3BFC84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Function Class Members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9790-9DBA-4C0D-B991-0E30FF78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member function which accesses only the static data members of a class may also be declared as static.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EA1B6A-D472-F6C7-0FCB-047AAC59ACA4}"/>
              </a:ext>
            </a:extLst>
          </p:cNvPr>
          <p:cNvSpPr/>
          <p:nvPr/>
        </p:nvSpPr>
        <p:spPr>
          <a:xfrm>
            <a:off x="6192762" y="2453188"/>
            <a:ext cx="5498593" cy="3935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Background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(COLORREF color);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COLORREF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COLORREF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 file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ChildWnd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(COLOR_GREEN);</a:t>
            </a:r>
          </a:p>
        </p:txBody>
      </p:sp>
    </p:spTree>
    <p:extLst>
      <p:ext uri="{BB962C8B-B14F-4D97-AF65-F5344CB8AC3E}">
        <p14:creationId xmlns:p14="http://schemas.microsoft.com/office/powerpoint/2010/main" val="289193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E3B2D-9639-4ECA-B634-039215CA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F3FC0-C996-45B6-8012-52C72097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i="0" u="none" strike="noStrike" baseline="0" dirty="0"/>
              <a:t>Folder </a:t>
            </a:r>
            <a:r>
              <a:rPr lang="en-US" sz="2400" b="1" i="0" u="none" strike="noStrike" baseline="0" dirty="0">
                <a:hlinkClick r:id="rId2" action="ppaction://hlinkfile"/>
              </a:rPr>
              <a:t>Instances</a:t>
            </a:r>
            <a:r>
              <a:rPr lang="en-US" sz="2400" b="1" i="0" u="none" strike="noStrike" baseline="0" dirty="0"/>
              <a:t> contains a simple class that tracks the count of instances.</a:t>
            </a:r>
          </a:p>
          <a:p>
            <a:pPr marR="0" lvl="0"/>
            <a:r>
              <a:rPr lang="en-US" sz="2400" b="1" i="0" u="none" strike="noStrike" baseline="0" dirty="0"/>
              <a:t>Study the code to understand the logic and use of static members.</a:t>
            </a:r>
          </a:p>
          <a:p>
            <a:pPr marR="0" lvl="0"/>
            <a:r>
              <a:rPr lang="en-US" sz="2400" b="1" i="0" u="none" strike="noStrike" baseline="0" dirty="0"/>
              <a:t>Build and run the program.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00849-FF39-459A-882D-BDDB9119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Friend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EFD6-8E2F-4749-B8DF-1A678A04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Friend functions are an alternative to member functions for accessing private class data.</a:t>
            </a:r>
          </a:p>
          <a:p>
            <a:pPr marR="0" lvl="0"/>
            <a:r>
              <a:rPr lang="en-US" sz="2400" b="1" i="0" u="none" strike="noStrike" baseline="0"/>
              <a:t>Friend functions are:</a:t>
            </a:r>
          </a:p>
          <a:p>
            <a:pPr marR="0" lvl="1"/>
            <a:r>
              <a:rPr lang="en-US" b="0" i="0" u="none" strike="noStrike" baseline="0"/>
              <a:t>Declared in a class.</a:t>
            </a:r>
          </a:p>
          <a:p>
            <a:pPr marR="0" lvl="1"/>
            <a:r>
              <a:rPr lang="en-US" b="0" i="0" u="none" strike="noStrike" baseline="0"/>
              <a:t>Have access to private data of the class.</a:t>
            </a:r>
          </a:p>
          <a:p>
            <a:pPr marR="0" lvl="1"/>
            <a:r>
              <a:rPr lang="en-US" b="0" i="0" u="none" strike="noStrike" baseline="0"/>
              <a:t>Use the keyword friend.</a:t>
            </a:r>
          </a:p>
          <a:p>
            <a:pPr marR="0" lvl="1"/>
            <a:r>
              <a:rPr lang="en-US" b="0" i="0" u="none" strike="noStrike" baseline="0"/>
              <a:t>Are not bound to an invoking object.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9EE00-23E3-4A05-A197-E414932C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Invoking Member and Friend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EE43-98E0-423E-89B3-3054E2D5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1" i="0" u="none" strike="noStrike" baseline="0" dirty="0"/>
              <a:t>Member functions use invoking object and "dot" notation:   </a:t>
            </a:r>
          </a:p>
          <a:p>
            <a:pPr marL="228600" marR="0" lvl="1" indent="0">
              <a:buNone/>
            </a:pPr>
            <a:r>
              <a:rPr lang="en-US" sz="1700" b="0" i="0" u="none" strike="noStrike" baseline="0" dirty="0"/>
              <a:t>   Vector v1;</a:t>
            </a:r>
          </a:p>
          <a:p>
            <a:pPr marL="228600" marR="0" lvl="1" indent="0">
              <a:buNone/>
            </a:pPr>
            <a:r>
              <a:rPr lang="en-US" sz="1700" b="0" i="0" u="none" strike="noStrike" baseline="0" dirty="0"/>
              <a:t>   Vector v2;</a:t>
            </a:r>
          </a:p>
          <a:p>
            <a:pPr marL="228600" marR="0" lvl="1" indent="0">
              <a:buNone/>
            </a:pPr>
            <a:r>
              <a:rPr lang="en-US" sz="1700" b="0" i="0" u="none" strike="noStrike" baseline="0" dirty="0"/>
              <a:t>   ...</a:t>
            </a:r>
          </a:p>
          <a:p>
            <a:pPr marL="228600" marR="0" lvl="1" indent="0">
              <a:buNone/>
            </a:pPr>
            <a:r>
              <a:rPr lang="en-US" sz="1700" b="0" i="0" u="none" strike="noStrike" baseline="0" dirty="0"/>
              <a:t>   </a:t>
            </a:r>
            <a:r>
              <a:rPr lang="en-US" sz="1700" b="0" i="0" u="none" strike="noStrike" baseline="0" dirty="0" err="1"/>
              <a:t>cout</a:t>
            </a:r>
            <a:r>
              <a:rPr lang="en-US" sz="1700" b="0" i="0" u="none" strike="noStrike" baseline="0" dirty="0"/>
              <a:t> &lt;&lt; </a:t>
            </a:r>
            <a:r>
              <a:rPr lang="en-US" sz="1700" b="1" i="0" u="none" strike="noStrike" baseline="0" dirty="0"/>
              <a:t>v1.DotProduct(v2)</a:t>
            </a:r>
            <a:r>
              <a:rPr lang="en-US" sz="1700" b="0" i="0" u="none" strike="noStrike" baseline="0" dirty="0"/>
              <a:t> &lt;&lt; </a:t>
            </a:r>
            <a:r>
              <a:rPr lang="en-US" sz="1700" b="0" i="0" u="none" strike="noStrike" baseline="0" dirty="0" err="1"/>
              <a:t>endl</a:t>
            </a:r>
            <a:r>
              <a:rPr lang="en-US" sz="1700" b="0" i="0" u="none" strike="noStrike" baseline="0" dirty="0"/>
              <a:t>;	</a:t>
            </a:r>
          </a:p>
          <a:p>
            <a:pPr marR="0" lvl="0"/>
            <a:r>
              <a:rPr lang="en-US" sz="1700" b="1" i="0" u="none" strike="noStrike" baseline="0" dirty="0"/>
              <a:t>Friend function in a case like this will have more natural notation:</a:t>
            </a:r>
          </a:p>
          <a:p>
            <a:pPr marL="228600" marR="0" lvl="1" indent="0">
              <a:buNone/>
            </a:pPr>
            <a:r>
              <a:rPr lang="en-US" sz="1700" b="0" i="0" u="none" strike="noStrike" baseline="0" dirty="0"/>
              <a:t>  // declared inside the class</a:t>
            </a:r>
          </a:p>
          <a:p>
            <a:pPr marL="228600" marR="0" lvl="1" indent="0">
              <a:buNone/>
            </a:pPr>
            <a:r>
              <a:rPr lang="en-US" sz="1700" b="0" i="0" u="none" strike="noStrike" baseline="0" dirty="0"/>
              <a:t>  friend int </a:t>
            </a:r>
            <a:r>
              <a:rPr lang="en-US" sz="1700" b="0" i="0" u="none" strike="noStrike" baseline="0" dirty="0" err="1"/>
              <a:t>DotProduct</a:t>
            </a:r>
            <a:r>
              <a:rPr lang="en-US" sz="1700" b="0" i="0" u="none" strike="noStrike" baseline="0" dirty="0"/>
              <a:t> (const Vector&amp; v1, const Vector&amp; v2);</a:t>
            </a:r>
          </a:p>
          <a:p>
            <a:pPr marL="228600" marR="0" lvl="1" indent="0">
              <a:buNone/>
            </a:pPr>
            <a:endParaRPr lang="en-US" sz="1700" dirty="0"/>
          </a:p>
          <a:p>
            <a:pPr marL="228600" lvl="1" indent="0">
              <a:buNone/>
            </a:pPr>
            <a:r>
              <a:rPr lang="en-US" sz="1700" b="0" i="0" u="none" strike="noStrike" baseline="0" dirty="0"/>
              <a:t>// invocation</a:t>
            </a:r>
          </a:p>
          <a:p>
            <a:pPr marL="228600" lvl="1" indent="0">
              <a:buNone/>
            </a:pPr>
            <a:r>
              <a:rPr lang="en-US" sz="1700" b="0" i="0" u="none" strike="noStrike" baseline="0" dirty="0" err="1"/>
              <a:t>cout</a:t>
            </a:r>
            <a:r>
              <a:rPr lang="en-US" sz="1700" b="0" i="0" u="none" strike="noStrike" baseline="0" dirty="0"/>
              <a:t> &lt;&lt; </a:t>
            </a:r>
            <a:r>
              <a:rPr lang="en-US" sz="1700" b="1" i="0" u="none" strike="noStrike" baseline="0" dirty="0" err="1"/>
              <a:t>DotProduct</a:t>
            </a:r>
            <a:r>
              <a:rPr lang="en-US" sz="1700" b="1" i="0" u="none" strike="noStrike" baseline="0" dirty="0"/>
              <a:t>(v1, v2)</a:t>
            </a:r>
            <a:r>
              <a:rPr lang="en-US" sz="1700" b="0" i="0" u="none" strike="noStrike" baseline="0" dirty="0"/>
              <a:t> &lt;&lt; </a:t>
            </a:r>
            <a:r>
              <a:rPr lang="en-US" sz="1700" b="0" i="0" u="none" strike="noStrike" baseline="0" dirty="0" err="1"/>
              <a:t>endl</a:t>
            </a:r>
            <a:r>
              <a:rPr lang="en-US" sz="1700" b="0" i="0" u="none" strike="noStrike" baseline="0" dirty="0"/>
              <a:t>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DF4E3-4BFC-4C63-8B0C-3F643B8C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F0F9-7B42-496F-BC74-FF56F99B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2000" b="1" i="0" u="none" strike="noStrike" baseline="0" dirty="0"/>
              <a:t>Use C++ scoping facilities.</a:t>
            </a:r>
          </a:p>
          <a:p>
            <a:pPr marR="0" lvl="0"/>
            <a:r>
              <a:rPr lang="en-US" sz="2000" b="1" i="0" u="none" strike="noStrike" baseline="0" dirty="0"/>
              <a:t>Introduce constants into your programs through enumeration types and through the </a:t>
            </a:r>
            <a:r>
              <a:rPr lang="en-US" sz="2000" b="1" i="1" u="none" strike="noStrike" baseline="0" dirty="0"/>
              <a:t>const</a:t>
            </a:r>
            <a:r>
              <a:rPr lang="en-US" sz="2000" b="1" i="0" u="none" strike="noStrike" baseline="0" dirty="0"/>
              <a:t> keyword.</a:t>
            </a:r>
          </a:p>
          <a:p>
            <a:pPr marR="0" lvl="0"/>
            <a:r>
              <a:rPr lang="en-US" sz="2000" b="1" i="0" u="none" strike="noStrike" baseline="0" dirty="0"/>
              <a:t>Define "static members" and use them in your code.</a:t>
            </a:r>
          </a:p>
          <a:p>
            <a:pPr marR="0" lvl="0"/>
            <a:r>
              <a:rPr lang="en-US" sz="2000" b="1" i="0" u="none" strike="noStrike" baseline="0" dirty="0"/>
              <a:t>Control access to member data and functions through public, private, and protected access specifiers.</a:t>
            </a:r>
          </a:p>
          <a:p>
            <a:pPr marR="0" lvl="0"/>
            <a:r>
              <a:rPr lang="en-US" sz="2000" b="1" i="0" u="none" strike="noStrike" baseline="0" dirty="0"/>
              <a:t>Define "friend" function and explain how a friend function differs from a member function.</a:t>
            </a:r>
          </a:p>
          <a:p>
            <a:pPr lvl="0"/>
            <a:r>
              <a:rPr lang="en-US" sz="2000" b="1" dirty="0"/>
              <a:t>Gain experience through code walk-throughs and lab exercises.</a:t>
            </a:r>
          </a:p>
          <a:p>
            <a:pPr lvl="0"/>
            <a:endParaRPr lang="en-US" sz="2000" b="1" dirty="0"/>
          </a:p>
          <a:p>
            <a:pPr lvl="1"/>
            <a:r>
              <a:rPr lang="en-US" sz="2000" dirty="0"/>
              <a:t>The example programs are in the </a:t>
            </a:r>
            <a:r>
              <a:rPr lang="en-US" sz="2000" b="1" u="sng" dirty="0">
                <a:hlinkClick r:id="rId2" action="ppaction://hlinkfile"/>
              </a:rPr>
              <a:t>chapter directory</a:t>
            </a:r>
            <a:r>
              <a:rPr lang="en-US" sz="2000" b="1" u="sng" dirty="0">
                <a:hlinkClick r:id="rId3"/>
              </a:rPr>
              <a:t>.</a:t>
            </a:r>
          </a:p>
          <a:p>
            <a:pPr lvl="1"/>
            <a:r>
              <a:rPr lang="en-US" sz="2000" dirty="0"/>
              <a:t>Labs located in </a:t>
            </a:r>
            <a:r>
              <a:rPr lang="en-US" sz="2000" dirty="0">
                <a:hlinkClick r:id="rId4" action="ppaction://hlinkfile"/>
              </a:rPr>
              <a:t>Labs/Lab8</a:t>
            </a:r>
            <a:endParaRPr lang="en-US" sz="2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4A3B-BF0E-4D81-8A3D-394D064F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a Friend Function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D282-A6E8-47D5-80B0-CA6EA8EC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1" i="0" u="none" strike="noStrike" baseline="0" dirty="0"/>
              <a:t>The code for a friend function does not use the class scope operator ::.</a:t>
            </a:r>
          </a:p>
          <a:p>
            <a:pPr marR="0" lvl="1"/>
            <a:r>
              <a:rPr lang="en-US" sz="1700" b="0" i="0" u="none" strike="noStrike" baseline="0" dirty="0"/>
              <a:t>Remember that a friend function is </a:t>
            </a:r>
            <a:r>
              <a:rPr lang="en-US" sz="1700" b="0" i="1" u="none" strike="noStrike" baseline="0" dirty="0"/>
              <a:t>not a member function</a:t>
            </a:r>
            <a:r>
              <a:rPr lang="en-US" sz="1700" b="0" i="0" u="none" strike="noStrike" baseline="0" dirty="0"/>
              <a:t>!</a:t>
            </a:r>
          </a:p>
          <a:p>
            <a:pPr marR="0" lvl="1"/>
            <a:endParaRPr lang="en-US" sz="1700" dirty="0"/>
          </a:p>
          <a:p>
            <a:pPr marR="0" lvl="1"/>
            <a:endParaRPr lang="en-US" sz="1700" b="0" i="0" u="none" strike="noStrike" baseline="0" dirty="0"/>
          </a:p>
          <a:p>
            <a:pPr marR="0" lvl="1"/>
            <a:endParaRPr lang="en-US" sz="1700" dirty="0"/>
          </a:p>
          <a:p>
            <a:pPr marR="0" lvl="1"/>
            <a:endParaRPr lang="en-US" sz="1700" b="0" i="0" u="none" strike="noStrike" baseline="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505443-8274-6FE7-6AF5-FBF3E9756E3E}"/>
              </a:ext>
            </a:extLst>
          </p:cNvPr>
          <p:cNvSpPr/>
          <p:nvPr/>
        </p:nvSpPr>
        <p:spPr>
          <a:xfrm>
            <a:off x="831857" y="3844198"/>
            <a:ext cx="6096000" cy="22913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Vector&amp; v1,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const Vector&amp; v2)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sum = 0;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Vector::size;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sum += v1.vec[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v2.vec[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return sum;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26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93DC-B5ED-4430-A50F-C8B0B925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Efficiency and Friend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BD09-2ECF-471F-A085-9F022A60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friend function may be more efficient.</a:t>
            </a:r>
          </a:p>
          <a:p>
            <a:pPr marR="0" lvl="1"/>
            <a:r>
              <a:rPr lang="en-US" b="0" i="0" u="none" strike="noStrike" baseline="0" dirty="0"/>
              <a:t> It can gain access to member data directly, without going through access functions.</a:t>
            </a:r>
          </a:p>
          <a:p>
            <a:pPr marR="0" lvl="0"/>
            <a:r>
              <a:rPr lang="en-US" sz="2400" b="1" i="0" u="none" strike="noStrike" baseline="0" dirty="0"/>
              <a:t>Friend functions break strict information hiding:</a:t>
            </a:r>
          </a:p>
          <a:p>
            <a:pPr marR="0" lvl="1"/>
            <a:r>
              <a:rPr lang="en-US" b="0" i="0" u="none" strike="noStrike" baseline="0" dirty="0"/>
              <a:t>Access to a class private data is </a:t>
            </a:r>
            <a:r>
              <a:rPr lang="en-US" b="0" u="none" strike="noStrike" baseline="0" dirty="0"/>
              <a:t>permitted</a:t>
            </a:r>
            <a:r>
              <a:rPr lang="en-US" b="0" i="0" u="none" strike="noStrike" baseline="0" dirty="0"/>
              <a:t> to a function outside the class.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1E9A65-1FD9-9B9C-D15A-49739A283B22}"/>
              </a:ext>
            </a:extLst>
          </p:cNvPr>
          <p:cNvSpPr/>
          <p:nvPr/>
        </p:nvSpPr>
        <p:spPr>
          <a:xfrm>
            <a:off x="6199638" y="2724852"/>
            <a:ext cx="4799287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2000" b="0" i="0" u="none" strike="noStrike" baseline="0" dirty="0"/>
              <a:t>An entire class can be declared a friend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Window;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Window can access all private, protected, and public members of Screen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Screen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friend class Window;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. 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101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E3B2D-9639-4ECA-B634-039215CA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Friend Demo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F3FC0-C996-45B6-8012-52C72097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i="0" u="none" strike="noStrike" baseline="0" dirty="0"/>
              <a:t>Folder </a:t>
            </a:r>
            <a:r>
              <a:rPr lang="en-US" sz="2400" b="1" i="0" u="none" strike="noStrike" baseline="0" dirty="0">
                <a:hlinkClick r:id="rId2" action="ppaction://hlinkfile"/>
              </a:rPr>
              <a:t>Vector</a:t>
            </a:r>
            <a:r>
              <a:rPr lang="en-US" sz="2400" b="1" i="0" u="none" strike="noStrike" baseline="0" dirty="0"/>
              <a:t> demonstrates friend functions, static members, </a:t>
            </a:r>
            <a:r>
              <a:rPr lang="en-US" sz="2400" b="1" dirty="0"/>
              <a:t>a</a:t>
            </a:r>
            <a:r>
              <a:rPr lang="en-US" sz="2400" b="1" i="0" u="none" strike="noStrike" baseline="0" dirty="0"/>
              <a:t>nd overloaded operators.</a:t>
            </a:r>
          </a:p>
          <a:p>
            <a:pPr marR="0" lvl="0"/>
            <a:r>
              <a:rPr lang="en-US" sz="2400" b="1" i="0" u="none" strike="noStrike" baseline="0"/>
              <a:t>Examine, build </a:t>
            </a:r>
            <a:r>
              <a:rPr lang="en-US" sz="2400" b="1" i="0" u="none" strike="noStrike" baseline="0" dirty="0"/>
              <a:t>and run the program.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93DC-B5ED-4430-A50F-C8B0B925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BD09-2ECF-471F-A085-9F022A60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200"/>
              <a:t>C++ supports scoping at the block, function, file, global and class level.</a:t>
            </a:r>
          </a:p>
          <a:p>
            <a:pPr lvl="0"/>
            <a:r>
              <a:rPr lang="en-US" sz="2200"/>
              <a:t>The scope operator  ::  can be used to specify class scope and to gain access to global names that are hidden.</a:t>
            </a:r>
          </a:p>
          <a:p>
            <a:pPr lvl="0"/>
            <a:r>
              <a:rPr lang="en-US" sz="2200"/>
              <a:t>Constants can be introduced into C++ programs through enumeration types and by the </a:t>
            </a:r>
            <a:r>
              <a:rPr lang="en-US" sz="2200" i="1"/>
              <a:t>const</a:t>
            </a:r>
            <a:r>
              <a:rPr lang="en-US" sz="2200"/>
              <a:t> prefix.</a:t>
            </a:r>
          </a:p>
          <a:p>
            <a:pPr lvl="0"/>
            <a:r>
              <a:rPr lang="en-US" sz="2200"/>
              <a:t>Access to class members is governed by the keywords </a:t>
            </a:r>
            <a:r>
              <a:rPr lang="en-US" sz="2200" i="1"/>
              <a:t>public</a:t>
            </a:r>
            <a:r>
              <a:rPr lang="en-US" sz="2200"/>
              <a:t>, </a:t>
            </a:r>
            <a:r>
              <a:rPr lang="en-US" sz="2200" i="1"/>
              <a:t>protected</a:t>
            </a:r>
            <a:r>
              <a:rPr lang="en-US" sz="2200"/>
              <a:t>, and </a:t>
            </a:r>
            <a:r>
              <a:rPr lang="en-US" sz="2200" i="1"/>
              <a:t>private</a:t>
            </a:r>
            <a:r>
              <a:rPr lang="en-US" sz="2200"/>
              <a:t>.</a:t>
            </a:r>
          </a:p>
          <a:p>
            <a:pPr lvl="0"/>
            <a:r>
              <a:rPr lang="en-US" sz="2200"/>
              <a:t>A static data member is a single shared object accessible to all members of its class.</a:t>
            </a:r>
          </a:p>
          <a:p>
            <a:pPr lvl="0"/>
            <a:r>
              <a:rPr lang="en-US" sz="2200"/>
              <a:t>Friend functions have access to private data of a class and do not have an invoking object.</a:t>
            </a:r>
          </a:p>
          <a:p>
            <a:pPr marR="0" lvl="0"/>
            <a:endParaRPr lang="en-US" sz="2200" b="0" i="0" u="none" strike="noStrike" baseline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2B2EA-3D05-4902-96C2-09C68211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Scoping in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AD6B-3EB4-4C06-BF4D-8C8E52BE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1" u="none" strike="noStrike" baseline="0"/>
              <a:t>Scope</a:t>
            </a:r>
            <a:r>
              <a:rPr lang="en-US" sz="2200" b="1" i="0" u="none" strike="noStrike" baseline="0"/>
              <a:t> refers to the visibility of variables, symbolic constants and functions.</a:t>
            </a:r>
          </a:p>
          <a:p>
            <a:pPr lvl="1"/>
            <a:r>
              <a:rPr lang="en-US" sz="2200" b="1" i="0" u="none" strike="noStrike" baseline="0"/>
              <a:t>C++ has a richer set of facilities than C does for controlling access to variables.</a:t>
            </a:r>
          </a:p>
          <a:p>
            <a:pPr marR="0" lvl="0"/>
            <a:r>
              <a:rPr lang="en-US" sz="2200" b="1" i="0" u="none" strike="noStrike" baseline="0"/>
              <a:t>C++ supports:</a:t>
            </a:r>
          </a:p>
          <a:p>
            <a:pPr marR="0" lvl="1"/>
            <a:r>
              <a:rPr lang="en-US" sz="2200" b="0" i="0" u="none" strike="noStrike" baseline="0"/>
              <a:t>Block scope</a:t>
            </a:r>
          </a:p>
          <a:p>
            <a:pPr marR="0" lvl="1"/>
            <a:r>
              <a:rPr lang="en-US" sz="2200" b="0" i="0" u="none" strike="noStrike" baseline="0"/>
              <a:t>Function scope</a:t>
            </a:r>
          </a:p>
          <a:p>
            <a:pPr marR="0" lvl="1"/>
            <a:r>
              <a:rPr lang="en-US" sz="2200" b="0" i="0" u="none" strike="noStrike" baseline="0"/>
              <a:t>File scope</a:t>
            </a:r>
          </a:p>
          <a:p>
            <a:pPr marR="0" lvl="1"/>
            <a:r>
              <a:rPr lang="en-US" sz="2200" b="0" i="0" u="none" strike="noStrike" baseline="0"/>
              <a:t>Global scope</a:t>
            </a:r>
          </a:p>
          <a:p>
            <a:pPr marR="0" lvl="1"/>
            <a:r>
              <a:rPr lang="en-US" sz="2200" b="0" i="0" u="none" strike="noStrike" baseline="0"/>
              <a:t>Class scope</a:t>
            </a:r>
          </a:p>
          <a:p>
            <a:pPr marR="0" lvl="0"/>
            <a:r>
              <a:rPr lang="en-US" sz="2200" b="1" i="0" u="none" strike="noStrike" baseline="0"/>
              <a:t>A </a:t>
            </a:r>
            <a:r>
              <a:rPr lang="en-US" sz="2200" b="1" i="1" u="none" strike="noStrike" baseline="0"/>
              <a:t>scope resolution operator </a:t>
            </a:r>
            <a:r>
              <a:rPr lang="en-US" sz="2200" b="1" i="0" u="none" strike="noStrike" baseline="0"/>
              <a:t> :: can make visible names that would otherwise be hidden.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AABE5-4B5B-4E99-81EF-463713B9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and Function Scope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285EC-46E6-47A9-A104-48547BBE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variable may be defined within a </a:t>
            </a:r>
            <a:r>
              <a:rPr lang="en-US" sz="2400" b="1" i="1" u="none" strike="noStrike" baseline="0" dirty="0"/>
              <a:t>block</a:t>
            </a:r>
            <a:r>
              <a:rPr lang="en-US" sz="2400" b="1" i="0" u="none" strike="noStrike" baseline="0" dirty="0"/>
              <a:t> and not be accessible from outside that block: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E685DA-476F-D06B-91D2-0B4703A73448}"/>
              </a:ext>
            </a:extLst>
          </p:cNvPr>
          <p:cNvSpPr/>
          <p:nvPr/>
        </p:nvSpPr>
        <p:spPr>
          <a:xfrm>
            <a:off x="932302" y="3614509"/>
            <a:ext cx="6096000" cy="2257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x, y;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 = x;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temp;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y; // illegal (temp out of scope)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AABE5-4B5B-4E99-81EF-463713B9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and Function Scope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285EC-46E6-47A9-A104-48547BBE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/>
              <a:t>A local variable defined inside a function has function scope and is not accessible outside that function. </a:t>
            </a:r>
          </a:p>
          <a:p>
            <a:pPr lvl="0"/>
            <a:r>
              <a:rPr lang="en-US" sz="2400" b="1"/>
              <a:t>An automatic variable part of the activation record of the function will not even exist after the function is exited.  </a:t>
            </a:r>
          </a:p>
          <a:p>
            <a:pPr lvl="0"/>
            <a:r>
              <a:rPr lang="en-US" sz="2400" b="1"/>
              <a:t>A local static variable will exist when the function is not active, but cannot be accessed from outside the function.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B98DB-AFAC-42CE-9127-111AC0D1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and Global Scope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C0A5-5FA9-4996-BAB6-C3021CF6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A variable defined outside any function and with the keyword </a:t>
            </a:r>
            <a:r>
              <a:rPr lang="en-US" sz="2400" b="1" i="1" u="none" strike="noStrike" baseline="0"/>
              <a:t>static</a:t>
            </a:r>
            <a:r>
              <a:rPr lang="en-US" sz="2400" b="1" i="0" u="none" strike="noStrike" baseline="0"/>
              <a:t> has </a:t>
            </a:r>
            <a:r>
              <a:rPr lang="en-US" sz="2400" b="1" i="1" u="none" strike="noStrike" baseline="0"/>
              <a:t>file scope</a:t>
            </a:r>
            <a:r>
              <a:rPr lang="en-US" sz="2400" b="1" i="0" u="none" strike="noStrike" baseline="0"/>
              <a:t>.  It can be accessed from any function in the file but not from outside the file.</a:t>
            </a:r>
          </a:p>
          <a:p>
            <a:pPr marR="0" lvl="0"/>
            <a:r>
              <a:rPr lang="en-US" sz="2400" b="1" i="0" u="none" strike="noStrike" baseline="0"/>
              <a:t>If the keyword </a:t>
            </a:r>
            <a:r>
              <a:rPr lang="en-US" sz="2400" b="1" i="1" u="none" strike="noStrike" baseline="0"/>
              <a:t>static</a:t>
            </a:r>
            <a:r>
              <a:rPr lang="en-US" sz="2400" b="1" i="0" u="none" strike="noStrike" baseline="0"/>
              <a:t> is omitted, the variable has </a:t>
            </a:r>
            <a:r>
              <a:rPr lang="en-US" sz="2400" b="1" i="1" u="none" strike="noStrike" baseline="0"/>
              <a:t>global scope</a:t>
            </a:r>
            <a:r>
              <a:rPr lang="en-US" sz="2400" b="1" i="0" u="none" strike="noStrike" baseline="0"/>
              <a:t> and can be accessed from any file where the variable is declared with the </a:t>
            </a:r>
            <a:r>
              <a:rPr lang="en-US" sz="2400" b="1" i="1" u="none" strike="noStrike" baseline="0"/>
              <a:t>extern</a:t>
            </a:r>
            <a:r>
              <a:rPr lang="en-US" sz="2400" b="1" i="0" u="none" strike="noStrike" baseline="0"/>
              <a:t> keyword.</a:t>
            </a:r>
          </a:p>
          <a:p>
            <a:pPr marR="0" lvl="0"/>
            <a:r>
              <a:rPr lang="en-US" sz="2400" b="1" i="0" u="none" strike="noStrike" baseline="0"/>
              <a:t>File scope is used in C to provide support for data hiding, but in C++ the more powerful capability of </a:t>
            </a:r>
            <a:r>
              <a:rPr lang="en-US" sz="2400" b="1" i="1" u="none" strike="noStrike" baseline="0"/>
              <a:t>access control</a:t>
            </a:r>
            <a:r>
              <a:rPr lang="en-US" sz="2400" b="1" i="0" u="none" strike="noStrike" baseline="0"/>
              <a:t> using </a:t>
            </a:r>
            <a:r>
              <a:rPr lang="en-US" sz="2400" b="1" i="1" u="none" strike="noStrike" baseline="0"/>
              <a:t>public</a:t>
            </a:r>
            <a:r>
              <a:rPr lang="en-US" sz="2400" b="1" i="0" u="none" strike="noStrike" baseline="0"/>
              <a:t> and </a:t>
            </a:r>
            <a:r>
              <a:rPr lang="en-US" sz="2400" b="1" i="1" u="none" strike="noStrike" baseline="0"/>
              <a:t>private</a:t>
            </a:r>
            <a:r>
              <a:rPr lang="en-US" sz="2400" b="1" i="0" u="none" strike="noStrike" baseline="0"/>
              <a:t> is available.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7E051-3D66-4386-9583-0C4252C8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Scope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6F6E-5449-4F62-8F8E-0DD81255D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R="0" lvl="0"/>
            <a:r>
              <a:rPr lang="en-US" sz="2400" b="1" i="0" u="none" strike="noStrike" baseline="0" dirty="0"/>
              <a:t>The definition of a class can be distributed across multiple files, with necessary visibility of member data and functions achieved through use of the </a:t>
            </a:r>
            <a:r>
              <a:rPr lang="en-US" sz="2400" b="1" i="1" u="none" strike="noStrike" baseline="0" dirty="0"/>
              <a:t>class</a:t>
            </a:r>
            <a:r>
              <a:rPr lang="en-US" sz="2400" b="1" i="0" u="none" strike="noStrike" baseline="0" dirty="0"/>
              <a:t> </a:t>
            </a:r>
            <a:r>
              <a:rPr lang="en-US" sz="2400" b="1" i="1" u="none" strike="noStrike" baseline="0" dirty="0"/>
              <a:t>scope</a:t>
            </a:r>
            <a:r>
              <a:rPr lang="en-US" sz="2400" b="1" i="0" u="none" strike="noStrike" baseline="0" dirty="0"/>
              <a:t> operator </a:t>
            </a:r>
            <a:r>
              <a:rPr lang="en-US" sz="2400" i="0" u="none" strike="noStrike" baseline="0" dirty="0"/>
              <a:t>::</a:t>
            </a:r>
          </a:p>
          <a:p>
            <a:pPr marR="0" lvl="0"/>
            <a:endParaRPr lang="en-US" sz="2400" i="0" u="none" strike="noStrike" baseline="0" dirty="0"/>
          </a:p>
          <a:p>
            <a:pPr marR="0" lvl="0"/>
            <a:endParaRPr lang="en-US" sz="2400" dirty="0"/>
          </a:p>
          <a:p>
            <a:pPr marR="0" lvl="0"/>
            <a:endParaRPr lang="en-US" sz="2400" i="0" u="none" strike="noStrike" baseline="0" dirty="0"/>
          </a:p>
          <a:p>
            <a:pPr marR="0" lvl="0"/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/>
              <a:t>The data members stack and top are accessible directly without having to go through an invoking object, because they are within the scope of the class </a:t>
            </a:r>
            <a:r>
              <a:rPr lang="en-US" sz="2400" b="1" dirty="0" err="1"/>
              <a:t>IntStack</a:t>
            </a:r>
            <a:r>
              <a:rPr lang="en-US" sz="2400" b="1" dirty="0"/>
              <a:t>.</a:t>
            </a:r>
          </a:p>
          <a:p>
            <a:pPr marR="0" lvl="0"/>
            <a:endParaRPr lang="en-US" sz="240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AFC5A8-FA4A-3B39-B882-76A8EE797410}"/>
              </a:ext>
            </a:extLst>
          </p:cNvPr>
          <p:cNvSpPr/>
          <p:nvPr/>
        </p:nvSpPr>
        <p:spPr>
          <a:xfrm>
            <a:off x="905691" y="3816099"/>
            <a:ext cx="5190309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IntStack.h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IntStack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::Push(int x)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stack[top++] = x;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44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0AF8-42C8-4483-BAC0-A9898413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 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D826-2306-497A-86AE-EAEB205E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Access to data and function members of a class are governed by access specifiers:</a:t>
            </a:r>
          </a:p>
          <a:p>
            <a:pPr lvl="1"/>
            <a:r>
              <a:rPr lang="en-US" sz="2000" b="1" i="0" u="none" strike="noStrike" baseline="0" dirty="0"/>
              <a:t> </a:t>
            </a:r>
            <a:r>
              <a:rPr lang="en-US" sz="2000" b="1" i="1" u="none" strike="noStrike" baseline="0" dirty="0"/>
              <a:t>private</a:t>
            </a:r>
            <a:endParaRPr lang="en-US" sz="2000" b="1" i="0" u="none" strike="noStrike" baseline="0" dirty="0"/>
          </a:p>
          <a:p>
            <a:pPr lvl="1"/>
            <a:r>
              <a:rPr lang="en-US" sz="2000" b="1" i="1" dirty="0"/>
              <a:t> p</a:t>
            </a:r>
            <a:r>
              <a:rPr lang="en-US" sz="2000" b="1" i="1" u="none" strike="noStrike" baseline="0" dirty="0"/>
              <a:t>rotected</a:t>
            </a:r>
          </a:p>
          <a:p>
            <a:pPr lvl="1"/>
            <a:r>
              <a:rPr lang="en-US" sz="2000" b="1" i="1" u="none" strike="noStrike" baseline="0" dirty="0"/>
              <a:t> public</a:t>
            </a:r>
          </a:p>
          <a:p>
            <a:pPr lvl="1"/>
            <a:endParaRPr lang="en-US" sz="2000" b="1" i="1" dirty="0"/>
          </a:p>
          <a:p>
            <a:pPr marL="0" indent="0">
              <a:buNone/>
            </a:pPr>
            <a:r>
              <a:rPr lang="en-US" sz="1600" b="1" i="0" u="none" strike="noStrike" baseline="0" dirty="0">
                <a:latin typeface="Calibri Light" panose="020F0302020204030204" pitchFamily="34" charset="0"/>
              </a:rPr>
              <a:t>Protected</a:t>
            </a:r>
            <a:r>
              <a:rPr lang="en-US" sz="1600" b="0" i="0" u="none" strike="noStrike" baseline="0" dirty="0">
                <a:latin typeface="Calibri Light" panose="020F0302020204030204" pitchFamily="34" charset="0"/>
              </a:rPr>
              <a:t> access will be explained later when we discuss inheritance</a:t>
            </a:r>
            <a:endParaRPr lang="en-US" sz="1600" dirty="0"/>
          </a:p>
          <a:p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A11055-EBFA-7471-BE8A-428FB81584BC}"/>
              </a:ext>
            </a:extLst>
          </p:cNvPr>
          <p:cNvSpPr/>
          <p:nvPr/>
        </p:nvSpPr>
        <p:spPr>
          <a:xfrm>
            <a:off x="6228392" y="2721429"/>
            <a:ext cx="5461995" cy="29490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Money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CalculatePay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	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hours_worked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name;	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860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D726B-CCEF-4ED3-A319-1989273C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Enumeration Types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F3699-7547-4872-A9D9-B95CF36E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570328"/>
            <a:ext cx="11000233" cy="3645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400" b="1" i="0" u="none" strike="noStrike" baseline="0" dirty="0"/>
              <a:t>An enumeration type declares a set of symbolic constants:</a:t>
            </a:r>
          </a:p>
          <a:p>
            <a:pPr marL="228600" marR="0" lvl="1" indent="0">
              <a:buNone/>
            </a:pPr>
            <a:r>
              <a:rPr lang="en-US" sz="1400" b="0" i="0" u="none" strike="noStrike" baseline="0" dirty="0"/>
              <a:t>    </a:t>
            </a:r>
            <a:r>
              <a:rPr lang="en-US" sz="1400" b="0" i="0" u="none" strike="noStrike" baseline="0" dirty="0" err="1"/>
              <a:t>enum</a:t>
            </a:r>
            <a:r>
              <a:rPr lang="en-US" sz="1400" b="0" i="0" u="none" strike="noStrike" baseline="0" dirty="0"/>
              <a:t>  {SUN, MON, TUE, WED, THU, FRI, SAT};</a:t>
            </a:r>
          </a:p>
          <a:p>
            <a:pPr lvl="0"/>
            <a:r>
              <a:rPr lang="en-US" sz="1400" b="1" dirty="0"/>
              <a:t>Unlike </a:t>
            </a:r>
            <a:r>
              <a:rPr lang="en-US" sz="1400" b="1" i="1" dirty="0"/>
              <a:t>const</a:t>
            </a:r>
            <a:r>
              <a:rPr lang="en-US" sz="1400" b="1" dirty="0"/>
              <a:t>, there is no addressable storage associated with an enumerator:</a:t>
            </a:r>
          </a:p>
          <a:p>
            <a:pPr marL="228600" lvl="1" indent="0">
              <a:buNone/>
            </a:pPr>
            <a:r>
              <a:rPr lang="en-US" sz="1400" dirty="0"/>
              <a:t>    &amp;SUN  // error</a:t>
            </a:r>
          </a:p>
          <a:p>
            <a:pPr lvl="0"/>
            <a:r>
              <a:rPr lang="en-US" sz="1400" b="1" dirty="0"/>
              <a:t>By default, the first enumerator is assigned value zero, and subsequent enumerators are assigned a value one greater than predecessor.</a:t>
            </a:r>
          </a:p>
          <a:p>
            <a:pPr lvl="0"/>
            <a:r>
              <a:rPr lang="en-US" sz="1400" b="1" dirty="0"/>
              <a:t>Enumerators can be explicitly assigned integer values:</a:t>
            </a:r>
          </a:p>
          <a:p>
            <a:pPr marL="22860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enum</a:t>
            </a:r>
            <a:r>
              <a:rPr lang="en-US" sz="1400" dirty="0"/>
              <a:t> {STACKSIZE = 5};</a:t>
            </a:r>
          </a:p>
          <a:p>
            <a:pPr lvl="0"/>
            <a:r>
              <a:rPr lang="en-US" sz="1400" b="1" dirty="0"/>
              <a:t>An optional tag name can be used subsequently for declaring a variable to be of enumeration type:</a:t>
            </a:r>
          </a:p>
          <a:p>
            <a:pPr marL="22860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enum</a:t>
            </a:r>
            <a:r>
              <a:rPr lang="en-US" sz="1400" dirty="0"/>
              <a:t> Bit {OFF, ON}; </a:t>
            </a:r>
          </a:p>
          <a:p>
            <a:pPr marL="228600" lvl="1" indent="0">
              <a:buNone/>
            </a:pPr>
            <a:r>
              <a:rPr lang="en-US" sz="1400" dirty="0"/>
              <a:t>OR</a:t>
            </a:r>
          </a:p>
          <a:p>
            <a:pPr marL="228600" lvl="1" indent="0">
              <a:buNone/>
            </a:pPr>
            <a:r>
              <a:rPr lang="en-US" sz="1400" dirty="0"/>
              <a:t>    typedef </a:t>
            </a:r>
            <a:r>
              <a:rPr lang="en-US" sz="1400" dirty="0" err="1"/>
              <a:t>enum</a:t>
            </a:r>
            <a:r>
              <a:rPr lang="en-US" sz="1400" dirty="0"/>
              <a:t> {OFF, ON} Bit;</a:t>
            </a:r>
          </a:p>
          <a:p>
            <a:pPr marL="228600" lvl="1" indent="0">
              <a:buNone/>
            </a:pPr>
            <a:r>
              <a:rPr lang="en-US" sz="1400" dirty="0"/>
              <a:t>    Bit  flag;</a:t>
            </a:r>
          </a:p>
          <a:p>
            <a:pPr marL="228600" lvl="1" indent="0">
              <a:buNone/>
            </a:pPr>
            <a:r>
              <a:rPr lang="en-US" sz="1400" dirty="0"/>
              <a:t>    flag = ON;</a:t>
            </a:r>
          </a:p>
          <a:p>
            <a:pPr marR="0" lvl="1"/>
            <a:endParaRPr lang="en-US" sz="1100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1923</TotalTime>
  <Words>1663</Words>
  <Application>Microsoft Office PowerPoint</Application>
  <PresentationFormat>Widescreen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Scope and Access Control</vt:lpstr>
      <vt:lpstr>Objectives</vt:lpstr>
      <vt:lpstr>Scoping in C++</vt:lpstr>
      <vt:lpstr>Block and Function Scope</vt:lpstr>
      <vt:lpstr>Block and Function Scope (continued)</vt:lpstr>
      <vt:lpstr>File and Global Scope</vt:lpstr>
      <vt:lpstr>Class Scope</vt:lpstr>
      <vt:lpstr>Access Control</vt:lpstr>
      <vt:lpstr>Enumeration Types</vt:lpstr>
      <vt:lpstr>Enumeration Types and Class Scope</vt:lpstr>
      <vt:lpstr>Enumeration Types and Class Scope (continued)</vt:lpstr>
      <vt:lpstr>Enum Class</vt:lpstr>
      <vt:lpstr>:: for Global Data</vt:lpstr>
      <vt:lpstr>Static Class Members</vt:lpstr>
      <vt:lpstr>Initialization of Static Member</vt:lpstr>
      <vt:lpstr>Static Function Class Members</vt:lpstr>
      <vt:lpstr>Demo</vt:lpstr>
      <vt:lpstr>Friend Functions</vt:lpstr>
      <vt:lpstr>Invoking Member and Friend Functions</vt:lpstr>
      <vt:lpstr>Implementing a Friend Function</vt:lpstr>
      <vt:lpstr>Efficiency and Friend Functions</vt:lpstr>
      <vt:lpstr>Friend 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Andrew Scoppa</dc:creator>
  <cp:lastModifiedBy>Andrew Scoppa</cp:lastModifiedBy>
  <cp:revision>48</cp:revision>
  <dcterms:created xsi:type="dcterms:W3CDTF">2019-10-05T20:19:26Z</dcterms:created>
  <dcterms:modified xsi:type="dcterms:W3CDTF">2023-07-11T20:29:41Z</dcterms:modified>
</cp:coreProperties>
</file>