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84" r:id="rId5"/>
    <p:sldId id="258" r:id="rId6"/>
    <p:sldId id="279" r:id="rId7"/>
    <p:sldId id="283" r:id="rId8"/>
    <p:sldId id="263" r:id="rId9"/>
    <p:sldId id="266" r:id="rId10"/>
    <p:sldId id="268" r:id="rId11"/>
    <p:sldId id="269" r:id="rId12"/>
    <p:sldId id="271" r:id="rId13"/>
    <p:sldId id="274" r:id="rId14"/>
    <p:sldId id="275" r:id="rId15"/>
    <p:sldId id="282" r:id="rId16"/>
    <p:sldId id="278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1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5CDE-5BE2-4EE8-932A-94ADA025B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11F13-3F1F-430A-B358-82D9A6721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4727-BEC5-4E00-AA9E-EFBBE56C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49F7-FF5C-4164-9F4A-F22491CCA80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3318B-5FBC-4B89-A273-F8399FB1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BB3E6-C86F-4486-BEB5-D821B825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BDF4-0E0C-485C-A6AE-260FA54F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8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26B8-26FE-40ED-8213-C92DD869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637AD-8CD5-499B-9208-7CA2C92EF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676DC-A5A9-4338-BCA6-A10A1F4B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49F7-FF5C-4164-9F4A-F22491CCA80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FD2C4-2E43-419D-AC81-797E247E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2E8A9-6592-4298-B922-027F5E5A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BDF4-0E0C-485C-A6AE-260FA54F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0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4DE06-435B-4D7E-8E41-F49561804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78D31-E538-4522-BB31-8194C8571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0FC65-FD38-434D-A028-CA954E40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49F7-FF5C-4164-9F4A-F22491CCA80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8F11A-541B-4C6F-8CEC-E1AE94BD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21B99-B8E1-41C2-A5C5-DEDD6D03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BDF4-0E0C-485C-A6AE-260FA54F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56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0429-3818-4064-9D9B-D2E03863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C61C1-20DA-435B-B43D-84B9530F8C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BB6F5-5F9D-4DC2-9C9A-D5A723AD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49F7-FF5C-4164-9F4A-F22491CCA80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E87DB-4BE2-4F79-AD21-73975852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7C85A-B8BF-4937-8AA8-4F0C7859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BDF4-0E0C-485C-A6AE-260FA54F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4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B071-549D-4F6B-81B5-07795325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9220-8523-42C3-99E2-BDDD7532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95129-131F-4793-AB6F-EBA513E9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49F7-FF5C-4164-9F4A-F22491CCA80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CCBC3-BF7C-4563-A4F1-76685A35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B78AF-8DEE-443B-A8A1-034AF063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BDF4-0E0C-485C-A6AE-260FA54F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2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394E-4566-4FE7-9C04-9153F1BD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4F683-7833-4AB0-9E54-8FB86EF8C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03CB7-046C-4C8A-BBEE-673B9018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49F7-FF5C-4164-9F4A-F22491CCA80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6B8B3-A9CE-496A-AA9E-CA00044E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DF12D-C945-4E8C-8F38-A5C37B18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BDF4-0E0C-485C-A6AE-260FA54F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8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B021-E867-4C34-A4D4-15E28C8E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2D0B-EB36-4B8F-AA8A-3DAF338FD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BD3DD-5410-479E-B3CD-FB40C35E9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B3CB1-C427-4A94-B4CD-BA872E1E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49F7-FF5C-4164-9F4A-F22491CCA80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5624A-FC9D-4BE9-ABFA-5574F6A7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E0E05-32A7-4541-965C-C1859CF3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BDF4-0E0C-485C-A6AE-260FA54F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94D0-3E4F-48F5-8808-A333A6B4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24E25-149A-4A04-8D2E-D642FBD00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21989-0776-46D4-AD2E-3DEC52324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6FCC7-EE53-4EF2-AB50-AFA6DB60A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18FB5-8B99-4DDC-BEA8-E63E82A98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BA3E6-61C7-40AA-A88F-DC30CA03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49F7-FF5C-4164-9F4A-F22491CCA80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E5530-AAF9-48A0-8676-C6620722B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8913D-D78E-4BCB-AB01-8E2EB410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BDF4-0E0C-485C-A6AE-260FA54F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8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5C42-603E-4047-BCE6-2202844D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73C3E-A13E-48DE-B563-A939B76E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49F7-FF5C-4164-9F4A-F22491CCA80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1F256-B863-4337-A19D-1123A7AA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A8CD1-6737-40CC-90E6-2D208747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BDF4-0E0C-485C-A6AE-260FA54F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3F80C9-ED3C-4463-8060-C61FD5F6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49F7-FF5C-4164-9F4A-F22491CCA80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B9D9D-EFBC-4FEF-91AB-C551BB09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77F7A-2BBC-438C-BFAD-9CDD3A96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BDF4-0E0C-485C-A6AE-260FA54F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1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B930-E925-40AE-89AD-79696EE07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C48FB-FF04-48C0-BA36-A35807672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90070-D328-4641-8283-E4D804349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44868-1A9A-404C-BD09-B8099080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49F7-FF5C-4164-9F4A-F22491CCA80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64325-74A2-4942-8476-6C0BA7C2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12239-9C58-44B4-8AB5-B083C412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BDF4-0E0C-485C-A6AE-260FA54F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2A9C-D040-4722-8CA4-A23427AD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3DD23-1C53-4423-9739-217973F92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DF926-B23B-439F-B927-D3B70BEA8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39CD1-2357-4287-9219-A5225D7E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49F7-FF5C-4164-9F4A-F22491CCA80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170E0-5943-4FD4-BD5E-7D4755B3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0B5C4-89A3-4888-B307-B26D5EB5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BDF4-0E0C-485C-A6AE-260FA54F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0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7D8A5-549F-4641-9AF3-645B6737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7175A-37F6-4D68-AFFF-B577FB61C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71F56-3744-44FD-9C6C-12E9EE829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649F7-FF5C-4164-9F4A-F22491CCA80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CEB32-C5D2-4A47-BC18-0D2F5CCC9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29DCC-4F51-4E01-92D2-EA395A586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6BDF4-0E0C-485C-A6AE-260FA54F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2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../../Lab%20Exercises/Level-2/Chap01/AnsiHello/ansihello.cpp" TargetMode="External"/><Relationship Id="rId2" Type="http://schemas.openxmlformats.org/officeDocument/2006/relationships/hyperlink" Target="../../Work/Chap09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../../Work/Labs/Lab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../Work/Chap09/Employee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123BC-6AA4-4276-9CE9-70AAE6B9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>
              <a:buNone/>
            </a:pPr>
            <a:r>
              <a:rPr lang="en-US" sz="48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Introduction to 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62975-C44F-4771-88FE-26A480377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>
              <a:buNone/>
            </a:pPr>
            <a:r>
              <a:rPr lang="en-US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6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8B04A-C404-442C-8431-D9D99407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Protected Members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C45DA-7424-4CC4-B752-FF77E9ACA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1700" b="1" i="0" u="none" strike="noStrike" baseline="0"/>
              <a:t>So far we have seen two access privileges: public and private.</a:t>
            </a:r>
          </a:p>
          <a:p>
            <a:pPr marR="0" lvl="0"/>
            <a:r>
              <a:rPr lang="en-US" sz="1700" b="1" i="0" u="none" strike="noStrike" baseline="0"/>
              <a:t>Class derivation introduces a different kind of user: the derived class.</a:t>
            </a:r>
          </a:p>
          <a:p>
            <a:pPr marR="0" lvl="1"/>
            <a:r>
              <a:rPr lang="en-US" sz="1700" b="1" i="0" u="none" strike="noStrike" baseline="0"/>
              <a:t>SalaryEmployee</a:t>
            </a:r>
            <a:r>
              <a:rPr lang="en-US" sz="1700" b="0" i="0" u="none" strike="noStrike" baseline="0"/>
              <a:t> is derived from </a:t>
            </a:r>
            <a:r>
              <a:rPr lang="en-US" sz="1700" b="1" i="0" u="none" strike="noStrike" baseline="0"/>
              <a:t>Employee</a:t>
            </a:r>
            <a:r>
              <a:rPr lang="en-US" sz="1700" b="0" i="0" u="none" strike="noStrike" baseline="0"/>
              <a:t> but has no special privileges to access the private members of </a:t>
            </a:r>
            <a:r>
              <a:rPr lang="en-US" sz="1700" b="1" i="0" u="none" strike="noStrike" baseline="0"/>
              <a:t>Employee.</a:t>
            </a:r>
          </a:p>
          <a:p>
            <a:pPr marR="0" lvl="0"/>
            <a:r>
              <a:rPr lang="en-US" sz="1700" b="1" i="0" u="none" strike="noStrike" baseline="0"/>
              <a:t>To allow special privilege for this user, protected access privilege is provided as the third type of access privilege.</a:t>
            </a:r>
          </a:p>
          <a:p>
            <a:pPr marR="0" lvl="1"/>
            <a:r>
              <a:rPr lang="en-US" sz="1700" b="0" i="0" u="none" strike="noStrike" baseline="0"/>
              <a:t>Since  </a:t>
            </a:r>
            <a:r>
              <a:rPr lang="en-US" sz="1700" b="1" i="0" u="none" strike="noStrike" baseline="0"/>
              <a:t>m_name</a:t>
            </a:r>
            <a:r>
              <a:rPr lang="en-US" sz="1700" b="0" i="0" u="none" strike="noStrike" baseline="0"/>
              <a:t> is declared as </a:t>
            </a:r>
            <a:r>
              <a:rPr lang="en-US" sz="1700" b="1" i="0" u="none" strike="noStrike" baseline="0"/>
              <a:t>protected</a:t>
            </a:r>
            <a:r>
              <a:rPr lang="en-US" sz="1700" b="0" i="0" u="none" strike="noStrike" baseline="0"/>
              <a:t> in the </a:t>
            </a:r>
            <a:r>
              <a:rPr lang="en-US" sz="1700" b="1" i="0" u="none" strike="noStrike" baseline="0"/>
              <a:t>Employee</a:t>
            </a:r>
            <a:r>
              <a:rPr lang="en-US" sz="1700" b="0" i="0" u="none" strike="noStrike" baseline="0"/>
              <a:t> base class, the derived class could access it, but classes not derived from </a:t>
            </a:r>
            <a:r>
              <a:rPr lang="en-US" sz="1700" b="1" i="0" u="none" strike="noStrike" baseline="0"/>
              <a:t>Employee</a:t>
            </a:r>
            <a:r>
              <a:rPr lang="en-US" sz="1700" b="0" i="0" u="none" strike="noStrike" baseline="0"/>
              <a:t> could not.</a:t>
            </a:r>
          </a:p>
          <a:p>
            <a:pPr marR="0" lvl="0"/>
            <a:r>
              <a:rPr lang="en-US" sz="1700" b="1" i="0" u="none" strike="noStrike" baseline="0"/>
              <a:t>Members specified as protected become public to the derived class, but remain private to all other classes and program.</a:t>
            </a:r>
          </a:p>
          <a:p>
            <a:pPr marR="0" lvl="0"/>
            <a:r>
              <a:rPr lang="en-US" sz="1700" b="1" i="0" u="none" strike="noStrike" baseline="0"/>
              <a:t>Rules for private and public are same for the derived classes.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4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EF91D-CB26-4C65-B70B-BCD93E3E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 Class Initializer List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898FF-BC13-4D5E-A6ED-06801F922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When the base class constructor requires arguments, the arguments are passed via an "initialization list"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68636-0F27-8F8F-EF82-EB7162F469E8}"/>
              </a:ext>
            </a:extLst>
          </p:cNvPr>
          <p:cNvSpPr/>
          <p:nvPr/>
        </p:nvSpPr>
        <p:spPr>
          <a:xfrm>
            <a:off x="892144" y="3604016"/>
            <a:ext cx="6463695" cy="16337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SalaryEmployee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public Employee{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SalaryEmployee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char *name, int salary)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...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7792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B9E22-5E8E-418D-A470-103EE027D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 Class Initializer List (continued)</a:t>
            </a:r>
            <a:endParaRPr lang="en-US" b="0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F961-C9C6-4618-97A8-F14773327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Here an initializer list is used in the constructor to pass arguments to the base class constructor for </a:t>
            </a:r>
            <a:r>
              <a:rPr lang="en-US" sz="2400" b="1" i="1" u="none" strike="noStrike" baseline="0" dirty="0"/>
              <a:t>Employee </a:t>
            </a:r>
            <a:r>
              <a:rPr lang="en-US" sz="2400" b="1" u="none" strike="noStrike" baseline="0" dirty="0"/>
              <a:t>(name is passed to Employee </a:t>
            </a:r>
            <a:r>
              <a:rPr lang="en-US" sz="2400" b="1" u="none" strike="noStrike" baseline="0" dirty="0" err="1"/>
              <a:t>c’tor</a:t>
            </a:r>
            <a:r>
              <a:rPr lang="en-US" sz="2400" b="1" u="none" strike="noStrike" baseline="0" dirty="0"/>
              <a:t>):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C6DF8E-4249-89C1-1DA8-2B88CA6D6529}"/>
              </a:ext>
            </a:extLst>
          </p:cNvPr>
          <p:cNvSpPr/>
          <p:nvPr/>
        </p:nvSpPr>
        <p:spPr>
          <a:xfrm>
            <a:off x="862148" y="3618064"/>
            <a:ext cx="8525692" cy="2420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SalaryEmployee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public Employee {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SalaryEmployee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char *name, int salary) : Employee(name) {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m_salary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salary;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..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8960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79403-C030-491D-8936-F3CC93F0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 class default constructor</a:t>
            </a:r>
            <a:endParaRPr lang="en-US" b="1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E275A-4646-46D8-8A9E-5D97A55AC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If you don't do anything special, the compiler will generate code to implicitly call the default constructor for the member object before constructing the containing object. </a:t>
            </a:r>
          </a:p>
          <a:p>
            <a:pPr marR="0" lvl="0"/>
            <a:r>
              <a:rPr lang="en-US" sz="2400" b="1" dirty="0"/>
              <a:t>If a default constructor does not exist and you do not explicitly call one of the non-default constructors in the base you will receive an error at compile time.</a:t>
            </a:r>
            <a:endParaRPr lang="en-US" sz="24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51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3F5A5-54A7-4B9E-9F66-B5FDB62C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Member Initializer List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54FC1-6404-4FCB-9954-C39D45525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b="1" i="0" u="none" strike="noStrike" baseline="0" dirty="0"/>
              <a:t>A better approach is to use a "member initializer list” </a:t>
            </a:r>
            <a:r>
              <a:rPr lang="en-US" sz="2400" b="1" i="0" u="none" strike="noStrike" baseline="0" dirty="0">
                <a:latin typeface="Calibri Light" panose="020F0302020204030204" pitchFamily="34" charset="0"/>
              </a:rPr>
              <a:t>", which has similar syntax to a base </a:t>
            </a:r>
            <a:r>
              <a:rPr lang="en-US" sz="2200" b="1" dirty="0"/>
              <a:t>class initializer list:</a:t>
            </a:r>
          </a:p>
          <a:p>
            <a:pPr marL="685800" lvl="2" indent="0">
              <a:buNone/>
            </a:pPr>
            <a:r>
              <a:rPr lang="en-US" sz="1800" b="0" i="0" u="none" strike="noStrike" baseline="0" dirty="0"/>
              <a:t>Employee::Employee(const char* name) : </a:t>
            </a:r>
            <a:r>
              <a:rPr lang="en-US" sz="1800" b="1" i="0" u="none" strike="noStrike" baseline="0" dirty="0" err="1"/>
              <a:t>m_name</a:t>
            </a:r>
            <a:r>
              <a:rPr lang="en-US" sz="1800" b="1" i="0" u="none" strike="noStrike" baseline="0" dirty="0"/>
              <a:t>(name) </a:t>
            </a:r>
            <a:r>
              <a:rPr lang="en-US" sz="1800" b="0" i="0" u="none" strike="noStrike" baseline="0" dirty="0"/>
              <a:t>{ }</a:t>
            </a:r>
          </a:p>
          <a:p>
            <a:pPr marR="0" lvl="0"/>
            <a:r>
              <a:rPr lang="en-US" sz="2200" b="1" i="0" u="none" strike="noStrike" baseline="0" dirty="0"/>
              <a:t>This syntax causes the </a:t>
            </a:r>
            <a:r>
              <a:rPr lang="en-US" sz="2200" b="1" i="1" u="none" strike="noStrike" baseline="0" dirty="0"/>
              <a:t>String</a:t>
            </a:r>
            <a:r>
              <a:rPr lang="en-US" sz="2200" b="1" i="0" u="none" strike="noStrike" baseline="0" dirty="0"/>
              <a:t> class constructor to be invoked with the argument </a:t>
            </a:r>
            <a:r>
              <a:rPr lang="en-US" sz="2200" b="1" i="1" u="none" strike="noStrike" baseline="0" dirty="0"/>
              <a:t>name</a:t>
            </a:r>
            <a:r>
              <a:rPr lang="en-US" sz="2200" b="1" i="0" u="none" strike="noStrike" baseline="0" dirty="0"/>
              <a:t>.</a:t>
            </a:r>
          </a:p>
          <a:p>
            <a:pPr marR="0" lvl="0"/>
            <a:r>
              <a:rPr lang="en-US" sz="2200" b="1" i="0" u="none" strike="noStrike" baseline="0" dirty="0"/>
              <a:t>The </a:t>
            </a:r>
            <a:r>
              <a:rPr lang="en-US" sz="2200" b="1" i="1" u="none" strike="noStrike" baseline="0" dirty="0"/>
              <a:t>String</a:t>
            </a:r>
            <a:r>
              <a:rPr lang="en-US" sz="2200" b="1" i="0" u="none" strike="noStrike" baseline="0" dirty="0"/>
              <a:t> class constructor is called first before the  </a:t>
            </a:r>
            <a:r>
              <a:rPr lang="en-US" sz="2200" b="1" i="1" u="none" strike="noStrike" baseline="0" dirty="0"/>
              <a:t>Employee</a:t>
            </a:r>
            <a:r>
              <a:rPr lang="en-US" sz="2200" b="1" i="0" u="none" strike="noStrike" baseline="0" dirty="0"/>
              <a:t> constructor starts executing.</a:t>
            </a:r>
          </a:p>
          <a:p>
            <a:pPr marR="0" lvl="0"/>
            <a:r>
              <a:rPr lang="en-US" sz="2200" b="1" i="0" u="none" strike="noStrike" baseline="0" dirty="0"/>
              <a:t>The member object get data assigned exactly once.</a:t>
            </a:r>
          </a:p>
          <a:p>
            <a:pPr marR="0" lvl="0"/>
            <a:r>
              <a:rPr lang="en-US" sz="2200" b="1" i="0" u="none" strike="noStrike" baseline="0" dirty="0"/>
              <a:t>The same syntax can also be used for built-in data types, and member object initialization and base class initialization can be combined.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70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71A09-C88E-4AB2-985E-AEDEB259C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 of Initialization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72194-993F-4D24-9277-32D7AF26D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/>
              <a:t>C++ has a defined order for the construction and destruction of base class objects, derived class objects, and member objects.</a:t>
            </a:r>
          </a:p>
          <a:p>
            <a:pPr lvl="0"/>
            <a:r>
              <a:rPr lang="en-US" sz="2400" b="1" i="0" u="none" strike="noStrike" baseline="0"/>
              <a:t>It is important to know this order in cases where there are interdependencies among classes.</a:t>
            </a:r>
          </a:p>
          <a:p>
            <a:pPr lvl="1"/>
            <a:r>
              <a:rPr lang="en-US" b="0" i="0" u="none" strike="noStrike" baseline="0"/>
              <a:t>You should avoid a situation where an object gets prematurely destroyed while another object refers to its data.</a:t>
            </a:r>
          </a:p>
          <a:p>
            <a:pPr marR="0" lvl="0"/>
            <a:endParaRPr lang="en-US" sz="2400" b="1" i="0" u="none" strike="noStrike" baseline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77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05753-89BB-447B-92E9-1C5DBFC3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 of Initialization (continued)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56FC6-E7F7-4AD8-9C06-4EE33203B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5401057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endParaRPr lang="en-US" sz="1700" b="1" i="0" u="none" strike="noStrike" baseline="0" dirty="0"/>
          </a:p>
          <a:p>
            <a:pPr marR="0" lvl="0"/>
            <a:r>
              <a:rPr lang="en-US" sz="1700" b="1" i="0" u="none" strike="noStrike" baseline="0" dirty="0"/>
              <a:t>The order of construction is:</a:t>
            </a:r>
          </a:p>
          <a:p>
            <a:pPr marR="0" lvl="1"/>
            <a:r>
              <a:rPr lang="en-US" sz="1700" b="0" i="0" u="none" strike="noStrike" baseline="0" dirty="0"/>
              <a:t>Constructor of   </a:t>
            </a:r>
            <a:r>
              <a:rPr lang="en-US" sz="1700" b="0" i="1" u="none" strike="noStrike" baseline="0" dirty="0" err="1"/>
              <a:t>BaseClass</a:t>
            </a:r>
            <a:endParaRPr lang="en-US" sz="1700" b="0" i="1" u="none" strike="noStrike" baseline="0" dirty="0"/>
          </a:p>
          <a:p>
            <a:pPr marR="0" lvl="1"/>
            <a:r>
              <a:rPr lang="en-US" sz="1700" b="0" i="0" u="none" strike="noStrike" baseline="0" dirty="0"/>
              <a:t>Constructor of   </a:t>
            </a:r>
            <a:r>
              <a:rPr lang="en-US" sz="1700" b="0" i="1" u="none" strike="noStrike" baseline="0" dirty="0"/>
              <a:t>member1</a:t>
            </a:r>
          </a:p>
          <a:p>
            <a:pPr marR="0" lvl="1"/>
            <a:r>
              <a:rPr lang="en-US" sz="1700" b="0" i="0" u="none" strike="noStrike" baseline="0" dirty="0"/>
              <a:t>Constructor of   </a:t>
            </a:r>
            <a:r>
              <a:rPr lang="en-US" sz="1700" b="0" i="1" u="none" strike="noStrike" baseline="0" dirty="0"/>
              <a:t>member2</a:t>
            </a:r>
          </a:p>
          <a:p>
            <a:pPr marR="0" lvl="1"/>
            <a:r>
              <a:rPr lang="en-US" sz="1700" b="0" i="0" u="none" strike="noStrike" baseline="0" dirty="0"/>
              <a:t>Constructor of   </a:t>
            </a:r>
            <a:r>
              <a:rPr lang="en-US" sz="1700" b="0" i="1" u="none" strike="noStrike" baseline="0" dirty="0" err="1"/>
              <a:t>DerivedClass</a:t>
            </a:r>
            <a:endParaRPr lang="en-US" sz="1700" b="0" i="1" u="none" strike="noStrike" baseline="0" dirty="0"/>
          </a:p>
          <a:p>
            <a:pPr marR="0" lvl="0"/>
            <a:r>
              <a:rPr lang="en-US" sz="1700" b="1" i="0" u="none" strike="noStrike" baseline="0" dirty="0"/>
              <a:t>Destructors are invoked in exact reverse order.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F10B90-18DF-FAE2-FF7A-9B368ABE38F1}"/>
              </a:ext>
            </a:extLst>
          </p:cNvPr>
          <p:cNvSpPr/>
          <p:nvPr/>
        </p:nvSpPr>
        <p:spPr>
          <a:xfrm>
            <a:off x="6193538" y="2993571"/>
            <a:ext cx="4404793" cy="16337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member1;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member2;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36716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66BF0-29C8-4261-9A77-74FEF87CC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F696B-8F25-452A-893F-B058DF955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200" b="1" i="0" u="none" strike="noStrike" baseline="0"/>
              <a:t>C+ + has special features to allow class inheritance, which allows you to better model your problem domain and to achieve greater code reuse.</a:t>
            </a:r>
          </a:p>
          <a:p>
            <a:pPr marR="0" lvl="0"/>
            <a:r>
              <a:rPr lang="en-US" sz="2200" b="1" i="0" u="none" strike="noStrike" baseline="0"/>
              <a:t>Members of a base class are also members of derived classes.</a:t>
            </a:r>
          </a:p>
          <a:p>
            <a:pPr marR="0" lvl="0"/>
            <a:r>
              <a:rPr lang="en-US" sz="2200" b="1" i="0" u="none" strike="noStrike" baseline="0"/>
              <a:t>Protected members of a base class can be accessed by derived classes but not by any other classes.</a:t>
            </a:r>
          </a:p>
          <a:p>
            <a:pPr marR="0" lvl="0"/>
            <a:r>
              <a:rPr lang="en-US" sz="2200" b="1" i="0" u="none" strike="noStrike" baseline="0"/>
              <a:t>Initialization lists can be used to properly initialize member objects and base class objects.</a:t>
            </a:r>
          </a:p>
          <a:p>
            <a:pPr marR="0" lvl="0"/>
            <a:r>
              <a:rPr lang="en-US" sz="2200" b="1" i="0" u="none" strike="noStrike" baseline="0"/>
              <a:t>The order of invoking constructors is from the base class to the derived class.</a:t>
            </a:r>
          </a:p>
          <a:p>
            <a:pPr marR="0" lvl="0"/>
            <a:r>
              <a:rPr lang="en-US" sz="2200" b="1" i="0" u="none" strike="noStrike" baseline="0"/>
              <a:t>Inheritance models “Is-A” relationships and composition models “Has-A” relationships.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13867-C9FB-4A10-B233-B9AED1B65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EC081-D351-498D-A570-8686B2DC7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2000" b="1" i="0" u="none" strike="noStrike" baseline="0" dirty="0"/>
              <a:t>Distinguish between use of inheritance and composition.</a:t>
            </a:r>
          </a:p>
          <a:p>
            <a:pPr marR="0" lvl="0"/>
            <a:r>
              <a:rPr lang="en-US" sz="2000" b="1" i="0" u="none" strike="noStrike" baseline="0" dirty="0"/>
              <a:t>Use inheritance to model your problem domain and achieve greater code reuse.</a:t>
            </a:r>
          </a:p>
          <a:p>
            <a:pPr marR="0" lvl="0"/>
            <a:r>
              <a:rPr lang="en-US" sz="2000" b="1" i="0" u="none" strike="noStrike" baseline="0" dirty="0"/>
              <a:t>Use C++ class derivation to implement inheritance.</a:t>
            </a:r>
          </a:p>
          <a:p>
            <a:pPr marR="0" lvl="0"/>
            <a:r>
              <a:rPr lang="en-US" sz="2000" b="1" i="0" u="none" strike="noStrike" baseline="0" dirty="0"/>
              <a:t>Use </a:t>
            </a:r>
            <a:r>
              <a:rPr lang="en-US" sz="2000" b="1" i="1" u="none" strike="noStrike" baseline="0" dirty="0"/>
              <a:t>public</a:t>
            </a:r>
            <a:r>
              <a:rPr lang="en-US" sz="2000" b="1" i="0" u="none" strike="noStrike" baseline="0" dirty="0"/>
              <a:t>, </a:t>
            </a:r>
            <a:r>
              <a:rPr lang="en-US" sz="2000" b="1" i="1" u="none" strike="noStrike" baseline="0" dirty="0"/>
              <a:t>protected</a:t>
            </a:r>
            <a:r>
              <a:rPr lang="en-US" sz="2000" b="1" i="0" u="none" strike="noStrike" baseline="0" dirty="0"/>
              <a:t> and </a:t>
            </a:r>
            <a:r>
              <a:rPr lang="en-US" sz="2000" b="1" i="1" u="none" strike="noStrike" baseline="0" dirty="0"/>
              <a:t>private</a:t>
            </a:r>
            <a:r>
              <a:rPr lang="en-US" sz="2000" b="1" i="0" u="none" strike="noStrike" baseline="0" dirty="0"/>
              <a:t> to control access to class members.</a:t>
            </a:r>
          </a:p>
          <a:p>
            <a:pPr marR="0" lvl="0"/>
            <a:r>
              <a:rPr lang="en-US" sz="2000" b="1" i="0" u="none" strike="noStrike" baseline="0" dirty="0"/>
              <a:t>Use an initialization list for proper base class initialization and embedded member initialization.</a:t>
            </a:r>
          </a:p>
          <a:p>
            <a:pPr marR="0" lvl="0"/>
            <a:r>
              <a:rPr lang="en-US" sz="2000" b="1" i="0" u="none" strike="noStrike" baseline="0" dirty="0"/>
              <a:t>Determine order of invocation of constructors and destructors.</a:t>
            </a:r>
          </a:p>
          <a:p>
            <a:pPr lvl="0"/>
            <a:r>
              <a:rPr lang="en-US" sz="2000" b="1" dirty="0"/>
              <a:t>Gain experience through code walk-throughs and lab exercises.</a:t>
            </a:r>
          </a:p>
          <a:p>
            <a:pPr lvl="0"/>
            <a:endParaRPr lang="en-US" sz="2000" b="1" dirty="0"/>
          </a:p>
          <a:p>
            <a:pPr lvl="1"/>
            <a:r>
              <a:rPr lang="en-US" sz="2000" dirty="0"/>
              <a:t>The example programs are in the </a:t>
            </a:r>
            <a:r>
              <a:rPr lang="en-US" sz="2000" b="1" u="sng" dirty="0">
                <a:hlinkClick r:id="rId2" action="ppaction://hlinkfile"/>
              </a:rPr>
              <a:t>chapter directory</a:t>
            </a:r>
            <a:r>
              <a:rPr lang="en-US" sz="2000" b="1" u="sng" dirty="0">
                <a:hlinkClick r:id="rId3"/>
              </a:rPr>
              <a:t>.</a:t>
            </a:r>
          </a:p>
          <a:p>
            <a:pPr lvl="1"/>
            <a:r>
              <a:rPr lang="en-US" sz="2000" dirty="0"/>
              <a:t>Labs located in </a:t>
            </a:r>
            <a:r>
              <a:rPr lang="en-US" sz="2000" dirty="0">
                <a:hlinkClick r:id="rId4" action="ppaction://hlinkfile"/>
              </a:rPr>
              <a:t>Labs/Lab9</a:t>
            </a:r>
            <a:endParaRPr lang="en-US" sz="20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7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5B9F9-03FE-42F9-A08E-77B4181C6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Composition Concept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34C06-A72A-45C9-999D-355D2C53C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8" y="2721429"/>
            <a:ext cx="5359256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dirty="0"/>
              <a:t>One way for a class to reuse code is to simply create an object of the other class inside the new class.</a:t>
            </a:r>
          </a:p>
          <a:p>
            <a:r>
              <a:rPr lang="en-US" sz="2400" b="1" dirty="0"/>
              <a:t>This technique is called composition.</a:t>
            </a:r>
          </a:p>
          <a:p>
            <a:r>
              <a:rPr lang="en-US" sz="2400" b="1" i="1" u="none" strike="noStrike" baseline="0" dirty="0"/>
              <a:t>Employee</a:t>
            </a:r>
            <a:r>
              <a:rPr lang="en-US" sz="2400" b="1" i="0" u="none" strike="noStrike" baseline="0" dirty="0"/>
              <a:t> could use a </a:t>
            </a:r>
            <a:r>
              <a:rPr lang="en-US" sz="2400" b="1" i="1" u="none" strike="noStrike" baseline="0" dirty="0"/>
              <a:t>String</a:t>
            </a:r>
            <a:r>
              <a:rPr lang="en-US" sz="2400" b="1" i="0" u="none" strike="noStrike" baseline="0" dirty="0"/>
              <a:t> object to represent employee name.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396F38-BECE-56CD-6D04-3542FB08CD5A}"/>
              </a:ext>
            </a:extLst>
          </p:cNvPr>
          <p:cNvSpPr/>
          <p:nvPr/>
        </p:nvSpPr>
        <p:spPr>
          <a:xfrm>
            <a:off x="6235338" y="2797131"/>
            <a:ext cx="5848290" cy="26202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Employee{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Employee(const char *name = ""){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name;}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char *name)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name;}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char*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{return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0629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5B9F9-03FE-42F9-A08E-77B4181C6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Nested Class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34C06-A72A-45C9-999D-355D2C53C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554375"/>
            <a:ext cx="5359256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dirty="0"/>
              <a:t>It is also possible, though less common, to declare a class inside another class.</a:t>
            </a:r>
          </a:p>
          <a:p>
            <a:r>
              <a:rPr lang="en-US" sz="2400" b="1" dirty="0"/>
              <a:t>The data members declared inside the enclosing class do not have any special access to the nested class data members</a:t>
            </a:r>
          </a:p>
          <a:p>
            <a:r>
              <a:rPr lang="en-US" sz="2400" b="1" dirty="0"/>
              <a:t>The nested class will be considered a member of the enclosed class.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396F38-BECE-56CD-6D04-3542FB08CD5A}"/>
              </a:ext>
            </a:extLst>
          </p:cNvPr>
          <p:cNvSpPr/>
          <p:nvPr/>
        </p:nvSpPr>
        <p:spPr>
          <a:xfrm>
            <a:off x="6235339" y="2564344"/>
            <a:ext cx="5848290" cy="33619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Enumerable {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class Enumerator {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public: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Enumerable *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m_outer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void begin();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bool end();</a:t>
            </a:r>
            <a:b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Enumerator(Enumerable *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: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m_outer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){};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552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B0069-4984-423E-ABB0-502574B4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Inheritance Concept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EEFCB-6DD9-41F0-87B0-66860B61F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491681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000" b="1" i="0" u="none" strike="noStrike" baseline="0" dirty="0"/>
              <a:t>Inheritance is a key feature of the object-oriented programming paradigm.</a:t>
            </a:r>
          </a:p>
          <a:p>
            <a:pPr marR="0" lvl="1"/>
            <a:r>
              <a:rPr lang="en-US" sz="2000" b="0" i="0" u="none" strike="noStrike" baseline="0" dirty="0"/>
              <a:t>You abstract out common features of your classes and put them in a high-level base class.</a:t>
            </a:r>
          </a:p>
          <a:p>
            <a:pPr marR="0" lvl="1"/>
            <a:r>
              <a:rPr lang="en-US" sz="2000" b="0" i="0" u="none" strike="noStrike" baseline="0" dirty="0"/>
              <a:t>You can add or change features in more specialized derived classes, which "inherit" the standard behavior from the base class.</a:t>
            </a:r>
          </a:p>
          <a:p>
            <a:pPr marR="0" lvl="1"/>
            <a:r>
              <a:rPr lang="en-US" sz="2000" b="0" i="0" u="none" strike="noStrike" baseline="0" dirty="0"/>
              <a:t>Inheritance facilitates code reuse and extensibility.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1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3DEE8-2E86-47AD-ACF1-18FA050D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Inheritance vs. Composition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EA0AB-982E-477A-89E7-09D29D46C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565200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1" i="0" u="none" strike="noStrike" baseline="0" dirty="0"/>
              <a:t>Inheritance and composition are both code reuse techniques in which data from one class is contained within another class.</a:t>
            </a:r>
          </a:p>
          <a:p>
            <a:pPr marR="0" lvl="1"/>
            <a:r>
              <a:rPr lang="en-US" sz="2000" b="0" i="0" u="none" strike="noStrike" baseline="0" dirty="0"/>
              <a:t>When do you prefer one technique over the other?</a:t>
            </a:r>
          </a:p>
          <a:p>
            <a:pPr marR="0" lvl="0"/>
            <a:r>
              <a:rPr lang="en-US" sz="2000" b="1" i="0" u="none" strike="noStrike" baseline="0" dirty="0"/>
              <a:t>Inheritance is used when an “Is-A” relationship exists:</a:t>
            </a:r>
          </a:p>
          <a:p>
            <a:pPr marR="0" lvl="1"/>
            <a:r>
              <a:rPr lang="en-US" sz="2000" b="0" i="0" u="none" strike="noStrike" baseline="0" dirty="0"/>
              <a:t>A </a:t>
            </a:r>
            <a:r>
              <a:rPr lang="en-US" sz="2000" b="0" i="0" u="none" strike="noStrike" baseline="0" dirty="0" err="1"/>
              <a:t>SalaryEmployee</a:t>
            </a:r>
            <a:r>
              <a:rPr lang="en-US" sz="2000" b="0" i="0" u="none" strike="noStrike" baseline="0" dirty="0"/>
              <a:t> is an Employee</a:t>
            </a:r>
          </a:p>
          <a:p>
            <a:pPr marR="0" lvl="1"/>
            <a:r>
              <a:rPr lang="en-US" sz="2000" b="0" i="0" u="none" strike="noStrike" baseline="0" dirty="0"/>
              <a:t>The derived class supports the same interface as the base class, plus some additional features</a:t>
            </a:r>
          </a:p>
          <a:p>
            <a:pPr marR="0" lvl="0"/>
            <a:r>
              <a:rPr lang="en-US" sz="2000" b="1" i="0" u="none" strike="noStrike" baseline="0" dirty="0"/>
              <a:t>Composition is used when a “Has-A” relationship exists:</a:t>
            </a:r>
          </a:p>
          <a:p>
            <a:pPr marR="0" lvl="1"/>
            <a:r>
              <a:rPr lang="en-US" sz="2000" b="1" i="0" u="none" strike="noStrike" baseline="0" dirty="0"/>
              <a:t>Employee</a:t>
            </a:r>
            <a:r>
              <a:rPr lang="en-US" sz="2000" b="0" i="0" u="none" strike="noStrike" baseline="0" dirty="0"/>
              <a:t> has a </a:t>
            </a:r>
            <a:r>
              <a:rPr lang="en-US" sz="2000" b="1" i="0" u="none" strike="noStrike" baseline="0" dirty="0"/>
              <a:t>String</a:t>
            </a:r>
            <a:r>
              <a:rPr lang="en-US" sz="2000" b="0" i="0" u="none" strike="noStrike" baseline="0" dirty="0"/>
              <a:t> as a data member to represent the name</a:t>
            </a:r>
          </a:p>
          <a:p>
            <a:pPr marR="0" lvl="1"/>
            <a:r>
              <a:rPr lang="en-US" sz="2000" b="0" i="0" u="none" strike="noStrike" baseline="0" dirty="0"/>
              <a:t>Composition is suitable when you when you want the features of another class but not its interface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4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C3F56-540D-165F-22C3-2632A637C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Inheritance Hierarchy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65312AA9-C9CF-A991-587D-97686007ED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82770"/>
              </p:ext>
            </p:extLst>
          </p:nvPr>
        </p:nvGraphicFramePr>
        <p:xfrm>
          <a:off x="7972210" y="2400448"/>
          <a:ext cx="2621423" cy="1439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08325" imgH="1701800" progId="MSDraw">
                  <p:embed/>
                </p:oleObj>
              </mc:Choice>
              <mc:Fallback>
                <p:oleObj r:id="rId2" imgW="3108325" imgH="1701800" progId="MSDraw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0605ECF-0681-4747-8CD4-B4A5A316E1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2210" y="2400448"/>
                        <a:ext cx="2621423" cy="14392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2529B176-47F9-0F6E-70A9-52E3F8895E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134778"/>
              </p:ext>
            </p:extLst>
          </p:nvPr>
        </p:nvGraphicFramePr>
        <p:xfrm>
          <a:off x="8057135" y="4096377"/>
          <a:ext cx="2451574" cy="210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879725" imgH="2463800" progId="MSDraw">
                  <p:embed/>
                </p:oleObj>
              </mc:Choice>
              <mc:Fallback>
                <p:oleObj r:id="rId4" imgW="2879725" imgH="2463800" progId="MSDraw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F9E1F1C-EDCF-4180-A7F8-49767DEFE0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7135" y="4096377"/>
                        <a:ext cx="2451574" cy="21061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D76095E-4C67-9AB5-05F1-623E2F80D8AA}"/>
              </a:ext>
            </a:extLst>
          </p:cNvPr>
          <p:cNvSpPr txBox="1"/>
          <p:nvPr/>
        </p:nvSpPr>
        <p:spPr>
          <a:xfrm>
            <a:off x="446401" y="2465161"/>
            <a:ext cx="690096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/>
            <a:r>
              <a:rPr lang="en-US" sz="2000" b="1" i="0" u="none" strike="noStrike" baseline="0" dirty="0"/>
              <a:t>Consider </a:t>
            </a:r>
            <a:r>
              <a:rPr lang="en-US" sz="2000" b="1" dirty="0"/>
              <a:t>an</a:t>
            </a:r>
            <a:r>
              <a:rPr lang="en-US" sz="2000" b="1" i="1" u="none" strike="noStrike" baseline="0" dirty="0"/>
              <a:t> inheritance hierarchy </a:t>
            </a:r>
            <a:r>
              <a:rPr lang="en-US" sz="2000" b="1" dirty="0"/>
              <a:t>with</a:t>
            </a:r>
            <a:r>
              <a:rPr lang="en-US" sz="2000" b="1" i="1" u="none" strike="noStrike" baseline="0" dirty="0"/>
              <a:t> Employee</a:t>
            </a:r>
            <a:r>
              <a:rPr lang="en-US" sz="2000" b="1" i="0" u="none" strike="noStrike" baseline="0" dirty="0"/>
              <a:t> as a base class, and derived classes </a:t>
            </a:r>
            <a:r>
              <a:rPr lang="en-US" sz="2000" b="1" i="1" u="none" strike="noStrike" baseline="0" dirty="0" err="1"/>
              <a:t>WageEmployee</a:t>
            </a:r>
            <a:r>
              <a:rPr lang="en-US" sz="2000" b="1" i="0" u="none" strike="noStrike" baseline="0" dirty="0"/>
              <a:t> and </a:t>
            </a:r>
            <a:r>
              <a:rPr lang="en-US" sz="2000" b="1" i="1" u="none" strike="noStrike" baseline="0" dirty="0" err="1"/>
              <a:t>SalaryEmployee</a:t>
            </a:r>
            <a:r>
              <a:rPr lang="en-US" sz="2000" b="1" i="0" u="none" strike="noStrike" baseline="0" dirty="0"/>
              <a:t>.</a:t>
            </a:r>
          </a:p>
          <a:p>
            <a:pPr marR="0" lvl="1"/>
            <a:r>
              <a:rPr lang="en-US" sz="2000" b="0" i="0" u="none" strike="noStrike" baseline="0" dirty="0"/>
              <a:t>All employees share some attributes, such as name.</a:t>
            </a:r>
          </a:p>
          <a:p>
            <a:pPr marR="0" lvl="1"/>
            <a:r>
              <a:rPr lang="en-US" sz="2000" b="0" i="0" u="none" strike="noStrike" baseline="0" dirty="0"/>
              <a:t>Wage employees and salaried employees differ in other respects, such as in how their pay is computed.</a:t>
            </a:r>
          </a:p>
        </p:txBody>
      </p:sp>
    </p:spTree>
    <p:extLst>
      <p:ext uri="{BB962C8B-B14F-4D97-AF65-F5344CB8AC3E}">
        <p14:creationId xmlns:p14="http://schemas.microsoft.com/office/powerpoint/2010/main" val="410982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117C0-4500-4B6E-9825-E903DE81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Inheritance in C++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7E6E2-9B61-426C-848A-373D01823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/>
              <a:t>Inheritance is implemented in C++ by a mechanism known as </a:t>
            </a:r>
            <a:r>
              <a:rPr lang="en-US" sz="2400" b="1" i="1" u="none" strike="noStrike" baseline="0" dirty="0"/>
              <a:t>class derivation</a:t>
            </a:r>
            <a:r>
              <a:rPr lang="en-US" sz="2400" b="1" i="0" u="none" strike="noStrike" baseline="0" dirty="0"/>
              <a:t>:</a:t>
            </a:r>
          </a:p>
          <a:p>
            <a:pPr marR="0" lvl="0"/>
            <a:endParaRPr lang="en-US" sz="2400" b="1" dirty="0"/>
          </a:p>
          <a:p>
            <a:pPr marR="0" lvl="0"/>
            <a:endParaRPr lang="en-US" sz="2400" b="1" i="0" u="none" strike="noStrike" baseline="0" dirty="0"/>
          </a:p>
          <a:p>
            <a:pPr lvl="0"/>
            <a:r>
              <a:rPr lang="en-US" sz="2400" b="1" dirty="0"/>
              <a:t>Base class must be declared prior to the derived class.</a:t>
            </a:r>
          </a:p>
          <a:p>
            <a:pPr lvl="0"/>
            <a:r>
              <a:rPr lang="en-US" sz="2400" b="1" dirty="0" err="1"/>
              <a:t>DerivedClass</a:t>
            </a:r>
            <a:r>
              <a:rPr lang="en-US" sz="2400" b="1" dirty="0"/>
              <a:t> can use all public (and protected) members of </a:t>
            </a:r>
            <a:r>
              <a:rPr lang="en-US" sz="2400" b="1" dirty="0" err="1"/>
              <a:t>BaseClass</a:t>
            </a:r>
            <a:r>
              <a:rPr lang="en-US" sz="2400" b="1" dirty="0"/>
              <a:t>, but it does not have any special access to the private members of </a:t>
            </a:r>
            <a:r>
              <a:rPr lang="en-US" sz="2400" b="1" dirty="0" err="1"/>
              <a:t>BaseClass</a:t>
            </a:r>
            <a:r>
              <a:rPr lang="en-US" sz="2400" b="1" dirty="0"/>
              <a:t>.</a:t>
            </a:r>
          </a:p>
          <a:p>
            <a:pPr lvl="1"/>
            <a:r>
              <a:rPr lang="en-US" sz="2000" b="1" dirty="0"/>
              <a:t>If a derived class did have access to private members of its base class, the access security could be defeated simply by deriving a class!</a:t>
            </a:r>
          </a:p>
          <a:p>
            <a:pPr marR="0" lvl="0"/>
            <a:endParaRPr lang="en-US" sz="24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B18C2C-B847-3F97-C60D-8566D8CBBA28}"/>
              </a:ext>
            </a:extLst>
          </p:cNvPr>
          <p:cNvSpPr/>
          <p:nvPr/>
        </p:nvSpPr>
        <p:spPr>
          <a:xfrm>
            <a:off x="1444994" y="3105321"/>
            <a:ext cx="6096000" cy="6473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... };</a:t>
            </a:r>
          </a:p>
        </p:txBody>
      </p:sp>
    </p:spTree>
    <p:extLst>
      <p:ext uri="{BB962C8B-B14F-4D97-AF65-F5344CB8AC3E}">
        <p14:creationId xmlns:p14="http://schemas.microsoft.com/office/powerpoint/2010/main" val="240782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D91D5-BFDE-4DF4-9874-3EC3FD62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Employee demo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FA266-5521-4B06-B0E8-53A540574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/>
              <a:t>The folder </a:t>
            </a:r>
            <a:r>
              <a:rPr lang="en-US" sz="2400" b="1" i="0" u="none" strike="noStrike" baseline="0" dirty="0">
                <a:hlinkClick r:id="rId2" action="ppaction://hlinkfile"/>
              </a:rPr>
              <a:t>Employee</a:t>
            </a:r>
            <a:r>
              <a:rPr lang="en-US" sz="2400" b="1" i="0" u="none" strike="noStrike" baseline="0" dirty="0"/>
              <a:t> contains a starting point to examine inheritance.</a:t>
            </a:r>
          </a:p>
          <a:p>
            <a:pPr marR="0" lvl="0"/>
            <a:r>
              <a:rPr lang="en-US" sz="2400" b="1" i="0" u="none" strike="noStrike" baseline="0" dirty="0"/>
              <a:t>There is one base class Employee, and two derived classes, </a:t>
            </a:r>
            <a:r>
              <a:rPr lang="en-US" sz="2400" b="1" i="0" u="none" strike="noStrike" baseline="0" dirty="0" err="1"/>
              <a:t>SalaryEmployee</a:t>
            </a:r>
            <a:r>
              <a:rPr lang="en-US" sz="2400" b="1" i="0" u="none" strike="noStrike" baseline="0" dirty="0"/>
              <a:t> and </a:t>
            </a:r>
            <a:r>
              <a:rPr lang="en-US" sz="2400" b="1" i="0" u="none" strike="noStrike" baseline="0" dirty="0" err="1"/>
              <a:t>WageEmployee</a:t>
            </a:r>
            <a:r>
              <a:rPr lang="en-US" sz="2400" b="1" i="0" u="none" strike="noStrike" baseline="0" dirty="0"/>
              <a:t>.</a:t>
            </a:r>
          </a:p>
          <a:p>
            <a:pPr marR="0" lvl="0"/>
            <a:r>
              <a:rPr lang="en-US" sz="2400" b="1" i="0" u="none" strike="noStrike" baseline="0" dirty="0"/>
              <a:t>Examine the code in the header file </a:t>
            </a:r>
            <a:r>
              <a:rPr lang="en-US" sz="2400" b="1" i="0" u="none" strike="noStrike" baseline="0" dirty="0" err="1"/>
              <a:t>Employee.h</a:t>
            </a:r>
            <a:r>
              <a:rPr lang="en-US" sz="2400" b="1" i="0" u="none" strike="noStrike" baseline="0" dirty="0"/>
              <a:t> and the implementation file DemoEmp.cpp.</a:t>
            </a:r>
          </a:p>
          <a:p>
            <a:pPr marR="0" lvl="0"/>
            <a:r>
              <a:rPr lang="en-US" sz="2400" b="1" i="0" u="none" strike="noStrike" baseline="0" dirty="0"/>
              <a:t>Build and run the program.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25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3293</TotalTime>
  <Words>1298</Words>
  <Application>Microsoft Office PowerPoint</Application>
  <PresentationFormat>Widescreen</PresentationFormat>
  <Paragraphs>121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MSDraw</vt:lpstr>
      <vt:lpstr>Introduction to Inheritance</vt:lpstr>
      <vt:lpstr>Objectives</vt:lpstr>
      <vt:lpstr>Composition Concept</vt:lpstr>
      <vt:lpstr>Nested Class</vt:lpstr>
      <vt:lpstr>Inheritance Concept</vt:lpstr>
      <vt:lpstr>Inheritance vs. Composition</vt:lpstr>
      <vt:lpstr>Inheritance Hierarchy</vt:lpstr>
      <vt:lpstr>Inheritance in C++</vt:lpstr>
      <vt:lpstr>Employee demo</vt:lpstr>
      <vt:lpstr>Protected Members</vt:lpstr>
      <vt:lpstr>Base Class Initializer List</vt:lpstr>
      <vt:lpstr>Base Class Initializer List (continued)</vt:lpstr>
      <vt:lpstr>Base class default constructor</vt:lpstr>
      <vt:lpstr>Member Initializer List</vt:lpstr>
      <vt:lpstr>Order of Initialization</vt:lpstr>
      <vt:lpstr>Order of Initialization (continued)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Andrew Scoppa</dc:creator>
  <cp:lastModifiedBy>Andrew Scoppa</cp:lastModifiedBy>
  <cp:revision>31</cp:revision>
  <dcterms:created xsi:type="dcterms:W3CDTF">2019-10-05T21:09:13Z</dcterms:created>
  <dcterms:modified xsi:type="dcterms:W3CDTF">2023-07-11T20:32:25Z</dcterms:modified>
</cp:coreProperties>
</file>