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266" r:id="rId9"/>
    <p:sldId id="267" r:id="rId10"/>
    <p:sldId id="269" r:id="rId11"/>
    <p:sldId id="272" r:id="rId12"/>
    <p:sldId id="274" r:id="rId13"/>
    <p:sldId id="276" r:id="rId14"/>
    <p:sldId id="277" r:id="rId15"/>
    <p:sldId id="282" r:id="rId16"/>
    <p:sldId id="301" r:id="rId17"/>
    <p:sldId id="286" r:id="rId18"/>
    <p:sldId id="287" r:id="rId19"/>
    <p:sldId id="288" r:id="rId20"/>
    <p:sldId id="289" r:id="rId21"/>
    <p:sldId id="290" r:id="rId22"/>
    <p:sldId id="293" r:id="rId23"/>
    <p:sldId id="297" r:id="rId24"/>
    <p:sldId id="302" r:id="rId25"/>
    <p:sldId id="303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B5BA-55C1-4F1F-94DD-659294F29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48F62-6F77-4136-B1DF-F3CA97C7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837F-AA0A-4D87-9386-F1C4D7A8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D66F-37EF-4A8C-81C4-D17458A3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C1FC-B3BC-4814-BA46-DEEE4246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85AD-D9FB-4D0F-8935-E2B2AFF9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A77A8-CD16-40BF-9E78-95F3D576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E1F3-E4CF-4F44-A3F0-98C70937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FB9F-596C-44B7-843C-914B5727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EBC5-B409-452D-9147-F6B2DBDF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176A7-0D31-4033-BE78-03AD1C606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04E43-C39D-4AD9-8EB6-E1E0FD46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AFF8-3ADA-49A2-B0C1-77E70D91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A8D1-9618-4DC7-92D3-F5033766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9159-296C-49C1-B063-FEBCE54C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2609-3630-4DA1-B204-0DDE7C9E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5820C-5173-458F-A33B-E0CA91A54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DABE-0A85-4DB7-8F20-D684A98A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58B4-8F33-4BE8-B0CA-5B18B21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4D21-003D-4461-9013-F3D7517C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0D7C-859D-4F97-B902-EDBAE47A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B5B8-9DF7-4108-A991-EDDE459E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489E-5257-472D-AC64-909D0F12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714A-F741-4824-9D50-75B75DB2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BCA1-C986-498A-AAAC-C53C674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A3B6-B8E4-495D-AC10-A775B2E2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E3C6-4FFF-412F-B8B3-42C6C9A9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7DE0-2771-4907-9B86-9E93EEA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25C3-D67D-4D59-8BF6-B4CC9595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6C3C-CC04-4139-8C9E-4544A9F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9211-A0B0-4606-9810-D1131CE1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1CF9-7D4E-4204-A7E4-40421B6A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3B468-7E3F-4444-BBC7-1D8F469C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00A9E-CC2E-4094-B342-13F55642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AD4F-25D3-4CA1-95ED-7986EBD9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0877-DF99-4CB0-8C02-91E509EC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C266-B4E7-448E-8B5D-788E43E7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B095-2CFE-4F26-84B9-A01A12FBC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2CB91-45BA-4204-9F56-3B3214FB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E16BC-C359-4252-A531-85324A5BB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71E8A-8129-4CD2-ACBF-9D80FFC00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8997-F456-4EEB-8DDF-B70FE992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B8ABE-9227-4BC4-8AFA-66E74905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DC58A-9286-444D-AFCB-7D6B8DA6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17F7-1A63-4E4A-853B-690254F9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DB734-6A0B-4AB4-BD95-2C63DD3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89313-20DD-4153-BB4C-9A424935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2FE7-3479-4615-B69A-F227F70D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65161-499B-4E1D-BB16-8B81A693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7AE17-AFF7-4FDE-BBD2-E4F1C1BE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6267-BF1F-4D7D-ACA9-60197698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F470-5ABF-4F2B-9CAD-0D62D66D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31B8-1CCE-482F-9792-532EF37D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C6AF3-121C-45C6-9A23-20FB96B90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EF64C-3B07-48BB-86B4-162EBF6C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3503E-6F47-468C-ADF1-32B71613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9826-8A75-479C-9B60-6CB236E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0875-99EA-40B1-92EA-0A2532DD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112EB-0AD9-49C7-A3C1-4E4CF8F98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381C8-97E8-4BF5-9982-7E8BE0152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FA7D-7347-4B39-B00F-8AE90DE2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E337-55E6-4EA1-9057-02D5DCDE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53F50-8975-429D-A232-EE803CAA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DF0AB-B9EA-4728-9833-82F882A2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49751-FE95-48F9-B7AF-4EB02644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0F8D-08C3-4A36-95DD-BB57C0D7E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E4EE-113D-42D6-861D-FBE26771BED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1BA1-BC26-4D20-8900-06966F42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1581-2AF4-4DAA-86EE-858F56FD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070F-0B97-4B4A-8B20-902B5888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../Work/Chap10/Virtdemo/Step2" TargetMode="External"/><Relationship Id="rId2" Type="http://schemas.openxmlformats.org/officeDocument/2006/relationships/hyperlink" Target="../../Work/Chap10/Virtdemo/Step1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10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Work/Labs/Lab1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0/Employee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0/Employee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EFD50-6EA2-4B3B-B0FA-3BFE16E9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sz="4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 and Virtual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1874-1DAC-4660-9EAF-AF7D59FF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21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8298B-3E44-47FD-96D7-6DDB641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Function Specification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E724A-5598-458D-90C7-D25DC0C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function is overridden in derived classes, </a:t>
            </a:r>
            <a:r>
              <a:rPr lang="en-US" sz="2400" b="1" dirty="0"/>
              <a:t>keyword virtual not required 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AFEFCA-E861-0FC0-A055-56DD1EB97255}"/>
              </a:ext>
            </a:extLst>
          </p:cNvPr>
          <p:cNvSpPr/>
          <p:nvPr/>
        </p:nvSpPr>
        <p:spPr>
          <a:xfrm>
            <a:off x="932592" y="3170950"/>
            <a:ext cx="5311214" cy="29490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public Employee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GetPay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return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m_salary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58FB5B-BF60-D441-A8B8-68504ECDDFDB}"/>
              </a:ext>
            </a:extLst>
          </p:cNvPr>
          <p:cNvSpPr/>
          <p:nvPr/>
        </p:nvSpPr>
        <p:spPr>
          <a:xfrm>
            <a:off x="6540985" y="3180118"/>
            <a:ext cx="4759476" cy="29398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public Employee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GetPay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return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m_hours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m_wage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sz="1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1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B8233-17F0-4787-9B48-007782E9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Invoking Virtual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AF0D-B886-4CD9-BE05-E682248B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49859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To use dynamic binding, a virtual function must be invoked through a pointer (or a reference).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3A4913-DE07-67B3-7735-462EFEB49C61}"/>
              </a:ext>
            </a:extLst>
          </p:cNvPr>
          <p:cNvSpPr/>
          <p:nvPr/>
        </p:nvSpPr>
        <p:spPr>
          <a:xfrm>
            <a:off x="6096000" y="2679546"/>
            <a:ext cx="5704114" cy="3277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pay;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Employee*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Joe;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Mary;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&amp;Joe;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 =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GetPay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	// wage version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&amp;Mary;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 =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GetPay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	// salary version</a:t>
            </a:r>
          </a:p>
        </p:txBody>
      </p:sp>
    </p:spTree>
    <p:extLst>
      <p:ext uri="{BB962C8B-B14F-4D97-AF65-F5344CB8AC3E}">
        <p14:creationId xmlns:p14="http://schemas.microsoft.com/office/powerpoint/2010/main" val="38376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BED59-0D5C-41FC-923A-7B9DEA24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Disabling Virtual Binding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E661-06AC-4DF7-BA38-B5872A50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use of class scope operator disables dynamic binding:</a:t>
            </a:r>
          </a:p>
          <a:p>
            <a:pPr marL="457200" lvl="1"/>
            <a:r>
              <a:rPr lang="en-US" b="0" i="0" u="none" strike="noStrike" baseline="0" dirty="0" err="1"/>
              <a:t>pWageEmp</a:t>
            </a:r>
            <a:r>
              <a:rPr lang="en-US" b="0" i="0" u="none" strike="noStrike" baseline="0" dirty="0"/>
              <a:t>-&gt;Employee::</a:t>
            </a:r>
            <a:r>
              <a:rPr lang="en-US" b="0" i="0" u="none" strike="noStrike" baseline="0" dirty="0" err="1"/>
              <a:t>GetPay</a:t>
            </a:r>
            <a:r>
              <a:rPr lang="en-US" b="0" i="0" u="none" strike="noStrike" baseline="0" dirty="0"/>
              <a:t>();  // </a:t>
            </a:r>
            <a:r>
              <a:rPr lang="en-US" b="0" i="1" u="none" strike="noStrike" baseline="0" dirty="0"/>
              <a:t>always resolves to Employee::</a:t>
            </a:r>
            <a:r>
              <a:rPr lang="en-US" b="0" i="1" u="none" strike="noStrike" baseline="0" dirty="0" err="1"/>
              <a:t>GetPay</a:t>
            </a:r>
            <a:r>
              <a:rPr lang="en-US" b="0" i="1" u="none" strike="noStrike" baseline="0" dirty="0"/>
              <a:t>()</a:t>
            </a:r>
          </a:p>
          <a:p>
            <a:pPr marL="457200" lvl="1"/>
            <a:endParaRPr lang="en-US" b="0" i="0" u="none" strike="noStrike" baseline="0" dirty="0"/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F0C4D-5AB9-4803-8A55-1BB36C8D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Functions 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C3AD1-0F7B-460E-8DD6-958CE33A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 dirty="0"/>
              <a:t>The folder </a:t>
            </a:r>
            <a:r>
              <a:rPr lang="en-US" sz="2000" b="1" i="0" u="none" strike="noStrike" baseline="0" dirty="0" err="1">
                <a:hlinkClick r:id="rId2" action="ppaction://hlinkfile"/>
              </a:rPr>
              <a:t>VirtDemo</a:t>
            </a:r>
            <a:r>
              <a:rPr lang="en-US" sz="2000" b="1" i="0" u="none" strike="noStrike" baseline="0" dirty="0">
                <a:hlinkClick r:id="rId2" action="ppaction://hlinkfile"/>
              </a:rPr>
              <a:t>/Step1</a:t>
            </a:r>
            <a:r>
              <a:rPr lang="en-US" sz="2000" b="1" i="0" u="none" strike="noStrike" baseline="0" dirty="0"/>
              <a:t> contains a program that you can build and run and then modify.</a:t>
            </a:r>
          </a:p>
          <a:p>
            <a:pPr marR="0" lvl="0"/>
            <a:r>
              <a:rPr lang="en-US" sz="2000" b="1" i="0" u="none" strike="noStrike" baseline="0" dirty="0"/>
              <a:t>Before running it, predict the output.</a:t>
            </a:r>
          </a:p>
          <a:p>
            <a:pPr marR="0" lvl="0"/>
            <a:r>
              <a:rPr lang="en-US" sz="2000" b="1" i="0" u="none" strike="noStrike" baseline="0" dirty="0"/>
              <a:t>How can you change the definition of the base class to get the "expected" output from  the following after the pointer has been reassigned to point to a D instance?</a:t>
            </a:r>
          </a:p>
          <a:p>
            <a:pPr marR="0" lvl="1"/>
            <a:r>
              <a:rPr lang="en-US" sz="2000" b="0" i="0" u="none" strike="noStrike" baseline="0" dirty="0"/>
              <a:t>pb-&gt;f()</a:t>
            </a:r>
          </a:p>
          <a:p>
            <a:r>
              <a:rPr lang="en-US" sz="2000" b="1" dirty="0"/>
              <a:t>The folder </a:t>
            </a:r>
            <a:r>
              <a:rPr lang="en-US" sz="2000" b="1" dirty="0" err="1">
                <a:hlinkClick r:id="rId3" action="ppaction://hlinkfile"/>
              </a:rPr>
              <a:t>VirtDemo</a:t>
            </a:r>
            <a:r>
              <a:rPr lang="en-US" sz="2000" b="1" dirty="0">
                <a:hlinkClick r:id="rId3" action="ppaction://hlinkfile"/>
              </a:rPr>
              <a:t>/Step2 </a:t>
            </a:r>
            <a:r>
              <a:rPr lang="en-US" sz="2000" b="1" dirty="0"/>
              <a:t> contains the changes to </a:t>
            </a:r>
            <a:r>
              <a:rPr lang="en-US" sz="2000" b="1" i="0" u="none" strike="noStrike" baseline="0" dirty="0"/>
              <a:t>get the "expected" output </a:t>
            </a:r>
            <a:r>
              <a:rPr lang="en-US" sz="2000" b="1" dirty="0"/>
              <a:t>.</a:t>
            </a:r>
          </a:p>
          <a:p>
            <a:endParaRPr lang="en-US" sz="2400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F7F29-2AC7-4692-8C99-A3C7634A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Functions Demo (Cont'd)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C65B-FA33-4BDC-A525-013ADBE2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075605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There is static binding, and </a:t>
            </a:r>
            <a:r>
              <a:rPr lang="en-US" sz="2400" b="1" i="1" u="none" strike="noStrike" baseline="0" dirty="0"/>
              <a:t>pb-&gt;f()</a:t>
            </a:r>
            <a:r>
              <a:rPr lang="en-US" sz="2400" b="1" i="0" u="none" strike="noStrike" baseline="0" dirty="0"/>
              <a:t> will always call the "B" (base) version of the function.  </a:t>
            </a:r>
          </a:p>
          <a:p>
            <a:pPr marR="0" lvl="0"/>
            <a:endParaRPr lang="en-US" sz="2400" b="1" dirty="0"/>
          </a:p>
          <a:p>
            <a:r>
              <a:rPr lang="en-US" sz="2400" b="1" i="0" u="none" strike="noStrike" baseline="0" dirty="0"/>
              <a:t>Now declare the functions virtual in the base class and run again.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99435F-4A86-4AE5-B707-96E735D19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533" y="2259012"/>
            <a:ext cx="17993800" cy="65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A93E66DF-8EF5-DB41-1558-F02408B1A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79771"/>
              </p:ext>
            </p:extLst>
          </p:nvPr>
        </p:nvGraphicFramePr>
        <p:xfrm>
          <a:off x="6096000" y="2721429"/>
          <a:ext cx="2085219" cy="87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12875" imgH="714375" progId="MSDraw">
                  <p:embed/>
                </p:oleObj>
              </mc:Choice>
              <mc:Fallback>
                <p:oleObj r:id="rId2" imgW="1412875" imgH="714375" progId="MSDraw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3844B31-548D-4C3B-924D-CC1E33E75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21429"/>
                        <a:ext cx="2085219" cy="87629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0DCCB067-C8DF-389A-AC3D-AB363EAFB467}"/>
              </a:ext>
            </a:extLst>
          </p:cNvPr>
          <p:cNvSpPr/>
          <p:nvPr/>
        </p:nvSpPr>
        <p:spPr>
          <a:xfrm>
            <a:off x="6094476" y="4395974"/>
            <a:ext cx="3204458" cy="19625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B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x;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virtual void f();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virtual void g();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6189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A44C3-E814-491E-A469-FD24C4B4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Functions Demo (Cont'd)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0AE4-9455-4248-8C60-A8EDE62F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There is dynamic binding, and </a:t>
            </a:r>
            <a:r>
              <a:rPr lang="en-US" sz="2400" b="1" i="1" u="none" strike="noStrike" baseline="0" dirty="0"/>
              <a:t>pb-&gt;f()</a:t>
            </a:r>
            <a:r>
              <a:rPr lang="en-US" sz="2400" b="1" i="0" u="none" strike="noStrike" baseline="0" dirty="0"/>
              <a:t> will call the "B" version of the function if the pointer has been assigned to point to a D object</a:t>
            </a:r>
          </a:p>
          <a:p>
            <a:pPr marR="0" lvl="0"/>
            <a:r>
              <a:rPr lang="en-US" sz="2400" b="1" i="0" u="none" strike="noStrike" baseline="0" dirty="0"/>
              <a:t>The size of the objects is increased by 4 or 8 bytes, because each object instance now holds a "</a:t>
            </a:r>
            <a:r>
              <a:rPr lang="en-US" sz="2400" b="1" i="0" u="none" strike="noStrike" baseline="0" dirty="0" err="1"/>
              <a:t>vptr</a:t>
            </a:r>
            <a:r>
              <a:rPr lang="en-US" sz="2400" b="1" i="0" u="none" strike="noStrike" baseline="0" dirty="0"/>
              <a:t>" (pointer to a </a:t>
            </a:r>
            <a:r>
              <a:rPr lang="en-US" sz="2400" b="1" i="0" u="none" strike="noStrike" baseline="0" dirty="0" err="1"/>
              <a:t>vtable</a:t>
            </a:r>
            <a:r>
              <a:rPr lang="en-US" sz="2400" b="1" i="0" u="none" strike="noStrike" baseline="0" dirty="0"/>
              <a:t>).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0F412A-9F21-4FFD-BFEF-E7217BBD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524" y="4301065"/>
            <a:ext cx="194375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1D42B80F-EF27-861F-BAE0-1BD971426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06277"/>
              </p:ext>
            </p:extLst>
          </p:nvPr>
        </p:nvGraphicFramePr>
        <p:xfrm>
          <a:off x="929384" y="4519455"/>
          <a:ext cx="4925181" cy="152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89275" imgH="952500" progId="MSDraw">
                  <p:embed/>
                </p:oleObj>
              </mc:Choice>
              <mc:Fallback>
                <p:oleObj r:id="rId2" imgW="3089275" imgH="952500" progId="MSDraw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923A58F-BAAF-4496-9FC6-9627015E5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84" y="4519455"/>
                        <a:ext cx="4925181" cy="15236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78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4A5A6-D217-B746-A773-15D62A9A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vtable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F854-4A10-35C4-985D-1FAB1318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2721429"/>
            <a:ext cx="5367964" cy="34943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Virtual functions are accessed through a pointer (or reference, which is implemented by a pointer).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vtable</a:t>
            </a:r>
            <a:r>
              <a:rPr lang="en-US" sz="2400" dirty="0"/>
              <a:t> contains an array of function pointers, which point to code implementing the member functions of the interface.</a:t>
            </a:r>
          </a:p>
          <a:p>
            <a:r>
              <a:rPr lang="en-US" sz="2400" dirty="0"/>
              <a:t>The pointer points to an area of memory of the object instance which contains a pointer to the object's </a:t>
            </a:r>
            <a:r>
              <a:rPr lang="en-US" sz="2400" dirty="0" err="1"/>
              <a:t>vtable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vtable</a:t>
            </a:r>
            <a:r>
              <a:rPr lang="en-US" sz="2400" dirty="0"/>
              <a:t> is associated with the "class" corresponding to the object -- there is a single </a:t>
            </a:r>
            <a:r>
              <a:rPr lang="en-US" sz="2400" dirty="0" err="1"/>
              <a:t>vtable</a:t>
            </a:r>
            <a:r>
              <a:rPr lang="en-US" sz="2400" dirty="0"/>
              <a:t> for all object instances.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BA85E1EC-8E40-0442-8958-B29050CCD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40860"/>
              </p:ext>
            </p:extLst>
          </p:nvPr>
        </p:nvGraphicFramePr>
        <p:xfrm>
          <a:off x="6487886" y="3230282"/>
          <a:ext cx="4939695" cy="11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59400" imgH="1736725" progId="MSDraw">
                  <p:embed/>
                </p:oleObj>
              </mc:Choice>
              <mc:Fallback>
                <p:oleObj r:id="rId2" imgW="5359400" imgH="1736725" progId="MSDraw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A19DBAF-593E-49A9-9071-52BFE7117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886" y="3230282"/>
                        <a:ext cx="4939695" cy="1190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51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594C-1F8F-4A6E-8BF3-85739A65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Destructors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B382-D9AE-4DBC-9A32-D22CE9B8B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Suppose </a:t>
            </a:r>
            <a:r>
              <a:rPr lang="en-US" sz="2400" b="1" i="1" u="none" strike="noStrike" baseline="0" dirty="0"/>
              <a:t>Employee</a:t>
            </a:r>
            <a:r>
              <a:rPr lang="en-US" sz="2400" b="1" i="0" u="none" strike="noStrike" baseline="0" dirty="0"/>
              <a:t> classes have a destructor (e.g., private storage of </a:t>
            </a:r>
            <a:r>
              <a:rPr lang="en-US" sz="2400" b="1" i="1" u="none" strike="noStrike" baseline="0" dirty="0"/>
              <a:t>name</a:t>
            </a:r>
            <a:r>
              <a:rPr lang="en-US" sz="2400" b="1" i="0" u="none" strike="noStrike" baseline="0" dirty="0"/>
              <a:t> is changed to use heap):</a:t>
            </a:r>
          </a:p>
          <a:p>
            <a:pPr marR="0" lvl="0"/>
            <a:endParaRPr lang="en-US" sz="2400" b="1" dirty="0"/>
          </a:p>
          <a:p>
            <a:pPr marR="0" lvl="0"/>
            <a:endParaRPr lang="en-US" sz="2400" b="1" i="0" u="none" strike="noStrike" baseline="0" dirty="0"/>
          </a:p>
          <a:p>
            <a:pPr marR="0" lvl="0"/>
            <a:endParaRPr lang="en-US" sz="2400" b="1" dirty="0"/>
          </a:p>
          <a:p>
            <a:pPr lvl="0"/>
            <a:r>
              <a:rPr lang="en-US" sz="2400" b="1" i="0" u="none" strike="noStrike" baseline="0" dirty="0"/>
              <a:t>Which destructors are involved? Destructor for </a:t>
            </a:r>
            <a:r>
              <a:rPr lang="en-US" sz="2400" b="1" i="1" u="none" strike="noStrike" baseline="0" dirty="0"/>
              <a:t>Employee</a:t>
            </a:r>
            <a:r>
              <a:rPr lang="en-US" sz="2400" b="1" i="0" u="none" strike="noStrike" baseline="0" dirty="0"/>
              <a:t>, </a:t>
            </a:r>
            <a:r>
              <a:rPr lang="en-US" sz="2400" b="1" i="1" u="none" strike="noStrike" baseline="0" dirty="0" err="1"/>
              <a:t>SalaryEmployee</a:t>
            </a:r>
            <a:r>
              <a:rPr lang="en-US" sz="2400" b="1" i="0" u="none" strike="noStrike" baseline="0" dirty="0"/>
              <a:t>, or both?</a:t>
            </a:r>
          </a:p>
          <a:p>
            <a:pPr lvl="1"/>
            <a:r>
              <a:rPr lang="en-US" b="0" i="0" u="none" strike="noStrike" baseline="0" dirty="0"/>
              <a:t>Answer is only </a:t>
            </a:r>
            <a:r>
              <a:rPr lang="en-US" b="0" i="1" u="none" strike="noStrike" baseline="0" dirty="0"/>
              <a:t>Employee</a:t>
            </a:r>
            <a:r>
              <a:rPr lang="en-US" b="0" i="0" u="none" strike="noStrike" baseline="0" dirty="0"/>
              <a:t>, even though it was intended to destroy  </a:t>
            </a:r>
            <a:r>
              <a:rPr lang="en-US" b="0" i="1" u="none" strike="noStrike" baseline="0" dirty="0" err="1"/>
              <a:t>pSalEmp</a:t>
            </a:r>
            <a:r>
              <a:rPr lang="en-US" b="0" i="0" u="none" strike="noStrike" baseline="0" dirty="0"/>
              <a:t>.</a:t>
            </a:r>
          </a:p>
          <a:p>
            <a:pPr marR="0" lvl="0"/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BE5EF2-C905-DE11-5C7B-77FAE63E1E87}"/>
              </a:ext>
            </a:extLst>
          </p:cNvPr>
          <p:cNvSpPr/>
          <p:nvPr/>
        </p:nvSpPr>
        <p:spPr>
          <a:xfrm>
            <a:off x="917121" y="3308554"/>
            <a:ext cx="7255933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Employee*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pSalEmp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("John", 1500);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pSalEmp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2323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CEAC-7D1B-4BC8-B372-3CF396D5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Destructors (continued)</a:t>
            </a:r>
            <a:endParaRPr lang="en-US" b="0" i="0" u="none" strike="noStrike" kern="12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1BB0-AEA2-45D9-B6FE-B1725F6D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To destroy  </a:t>
            </a:r>
            <a:r>
              <a:rPr lang="en-US" sz="2400" b="1" i="1" u="none" strike="noStrike" baseline="0" dirty="0" err="1"/>
              <a:t>pSalEmp</a:t>
            </a:r>
            <a:r>
              <a:rPr lang="en-US" sz="2400" b="1" i="0" u="none" strike="noStrike" baseline="0" dirty="0"/>
              <a:t>, sequence should be destructor for </a:t>
            </a:r>
            <a:r>
              <a:rPr lang="en-US" sz="2400" b="1" i="1" u="none" strike="noStrike" baseline="0" dirty="0" err="1"/>
              <a:t>SalaryEmployee</a:t>
            </a:r>
            <a:r>
              <a:rPr lang="en-US" sz="2400" b="1" i="0" u="none" strike="noStrike" baseline="0" dirty="0"/>
              <a:t> and then for  </a:t>
            </a:r>
            <a:r>
              <a:rPr lang="en-US" sz="2400" b="1" i="1" u="none" strike="noStrike" baseline="0" dirty="0"/>
              <a:t>Employee</a:t>
            </a:r>
            <a:r>
              <a:rPr lang="en-US" sz="2400" b="1" i="0" u="none" strike="noStrike" baseline="0" dirty="0"/>
              <a:t>.</a:t>
            </a:r>
          </a:p>
          <a:p>
            <a:pPr marR="0" lvl="0"/>
            <a:r>
              <a:rPr lang="en-US" sz="2400" b="1" i="0" u="none" strike="noStrike" baseline="0" dirty="0"/>
              <a:t>In general, it is a good idea to declare destructors of base classes as virtual: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FC113A-4484-3A4A-A634-EFFA7499261D}"/>
              </a:ext>
            </a:extLst>
          </p:cNvPr>
          <p:cNvSpPr/>
          <p:nvPr/>
        </p:nvSpPr>
        <p:spPr>
          <a:xfrm>
            <a:off x="936655" y="4140957"/>
            <a:ext cx="6096000" cy="1633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{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virtual ~Employee();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059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3C79A-DBB8-48C6-BA8C-83874582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Pure Virtual Function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4D94-7DAE-496D-B03C-D6455397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Often it is desirable to have a base class as a protocol for deriving implementations in the derived classes, without the base class having to implement all the specified functions itself.</a:t>
            </a:r>
          </a:p>
          <a:p>
            <a:pPr marR="0" lvl="1"/>
            <a:r>
              <a:rPr lang="en-US" b="0" i="0" u="none" strike="noStrike" baseline="0"/>
              <a:t>A virtual function specified but not implemented in the base class is referred to as a </a:t>
            </a:r>
            <a:r>
              <a:rPr lang="en-US" b="1" i="0" u="none" strike="noStrike" baseline="0"/>
              <a:t>pure virtual function.</a:t>
            </a:r>
          </a:p>
          <a:p>
            <a:pPr marR="0" lvl="1"/>
            <a:r>
              <a:rPr lang="en-US" b="0" i="0" u="none" strike="noStrike" baseline="0"/>
              <a:t>Notation for a pure virtual function is  </a:t>
            </a:r>
            <a:r>
              <a:rPr lang="en-US" b="1" i="0" u="none" strike="noStrike" baseline="0"/>
              <a:t>= 0</a:t>
            </a:r>
            <a:r>
              <a:rPr lang="en-US" b="0" i="0" u="none" strike="noStrike" baseline="0"/>
              <a:t>  after its prototype:</a:t>
            </a:r>
          </a:p>
          <a:p>
            <a:pPr marR="0" lvl="1"/>
            <a:r>
              <a:rPr lang="en-US" b="0" i="0" u="none" strike="noStrike" baseline="0"/>
              <a:t>virtual int GetPay() = 0;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F9272-0B7B-4FCB-9D83-424F4416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300D6-26A0-4BF4-9F44-AB1A92D62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R="0" lvl="0"/>
            <a:r>
              <a:rPr lang="en-US" sz="2400" b="1" i="0" u="none" strike="noStrike" baseline="0" dirty="0"/>
              <a:t>Explain the features of virtual functions and dynamic binding.</a:t>
            </a:r>
          </a:p>
          <a:p>
            <a:pPr marR="0" lvl="0"/>
            <a:r>
              <a:rPr lang="en-US" sz="2400" b="1" i="0" u="none" strike="noStrike" baseline="0" dirty="0"/>
              <a:t>Describe pointer conversion in C++ inheritance and use pointers in connection with virtual functions.</a:t>
            </a:r>
          </a:p>
          <a:p>
            <a:pPr marR="0" lvl="0"/>
            <a:r>
              <a:rPr lang="en-US" sz="2400" b="1" i="0" u="none" strike="noStrike" baseline="0" dirty="0"/>
              <a:t>Use polymorphism in C++ to write better structured, more maintainable code.</a:t>
            </a:r>
          </a:p>
          <a:p>
            <a:pPr marR="0" lvl="0"/>
            <a:r>
              <a:rPr lang="en-US" sz="2400" b="1" i="0" u="none" strike="noStrike" baseline="0" dirty="0"/>
              <a:t>Provide virtual destructors for classes using virtual functions.</a:t>
            </a:r>
          </a:p>
          <a:p>
            <a:pPr marR="0" lvl="0"/>
            <a:r>
              <a:rPr lang="en-US" sz="2400" b="1" i="0" u="none" strike="noStrike" baseline="0" dirty="0"/>
              <a:t>Specify abstract classes using pure virtual functions.</a:t>
            </a:r>
          </a:p>
          <a:p>
            <a:pPr lvl="0"/>
            <a:r>
              <a:rPr lang="en-US" sz="2400" b="1" dirty="0"/>
              <a:t>Gain experience through code walk-throughs and lab exercises.</a:t>
            </a:r>
          </a:p>
          <a:p>
            <a:pPr lvl="0"/>
            <a:endParaRPr lang="en-US" sz="2400" b="1" dirty="0"/>
          </a:p>
          <a:p>
            <a:pPr lvl="1"/>
            <a:r>
              <a:rPr lang="en-US" dirty="0"/>
              <a:t>The example programs are in the </a:t>
            </a:r>
            <a:r>
              <a:rPr lang="en-US" b="1" u="sng" dirty="0">
                <a:hlinkClick r:id="rId2" action="ppaction://hlinkfile"/>
              </a:rPr>
              <a:t>chapter directory</a:t>
            </a:r>
            <a:r>
              <a:rPr lang="en-US" b="1" u="sng" dirty="0">
                <a:hlinkClick r:id="rId3"/>
              </a:rPr>
              <a:t>.</a:t>
            </a:r>
          </a:p>
          <a:p>
            <a:pPr lvl="1"/>
            <a:r>
              <a:rPr lang="en-US" sz="2400" dirty="0"/>
              <a:t>Labs located in </a:t>
            </a:r>
            <a:r>
              <a:rPr lang="en-US" sz="2400" dirty="0">
                <a:hlinkClick r:id="rId4" action="ppaction://hlinkfile"/>
              </a:rPr>
              <a:t>Labs/Lab10</a:t>
            </a:r>
            <a:endParaRPr lang="en-US" sz="24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5D7A8-C526-4FEC-85CA-09CE4C9C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Pure Virtual Function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FE897-45C4-4FDA-9FDF-53C7935B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For a pure virtual function, only its signature is specified while its definition is deferred to derived classes</a:t>
            </a:r>
          </a:p>
          <a:p>
            <a:pPr marR="0" lvl="0"/>
            <a:r>
              <a:rPr lang="en-US" sz="2400" b="1" i="0" u="none" strike="noStrike" baseline="0"/>
              <a:t>A class that contains at least one pure virtual function is referred to as an </a:t>
            </a:r>
            <a:r>
              <a:rPr lang="en-US" sz="2400" b="1" i="1" u="none" strike="noStrike" baseline="0"/>
              <a:t>abstract class</a:t>
            </a:r>
            <a:r>
              <a:rPr lang="en-US" sz="2400" b="1" i="0" u="none" strike="noStrike" baseline="0"/>
              <a:t>.</a:t>
            </a:r>
          </a:p>
          <a:p>
            <a:pPr marR="0" lvl="1"/>
            <a:r>
              <a:rPr lang="en-US" b="0" i="0" u="none" strike="noStrike" baseline="0"/>
              <a:t>An abstract class cannot be instantiated.</a:t>
            </a:r>
          </a:p>
          <a:p>
            <a:pPr marR="0" lvl="1"/>
            <a:r>
              <a:rPr lang="en-US" b="0" i="0" u="none" strike="noStrike" baseline="0"/>
              <a:t>For any derived class to be non-abstract, it must define all inherited pure virtual functions.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63465-B80B-40ED-BEE1-A2B8E4C2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as an Abstract Class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8637-621A-46E8-890A-C0BD8A1C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</a:t>
            </a:r>
            <a:r>
              <a:rPr lang="en-US" sz="2400" b="1" i="1" u="none" strike="noStrike" baseline="0" dirty="0" err="1"/>
              <a:t>GetPay</a:t>
            </a:r>
            <a:r>
              <a:rPr lang="en-US" sz="2400" b="1" i="0" u="none" strike="noStrike" baseline="0" dirty="0"/>
              <a:t> function is not meaningful in the Employee class -- more information about an employee is need to calculate pay:</a:t>
            </a:r>
          </a:p>
          <a:p>
            <a:pPr marR="0" lvl="1"/>
            <a:r>
              <a:rPr lang="en-US" b="0" i="0" u="none" strike="noStrike" baseline="0" dirty="0"/>
              <a:t>Declare </a:t>
            </a:r>
            <a:r>
              <a:rPr lang="en-US" b="1" i="0" u="none" strike="noStrike" baseline="0" dirty="0" err="1"/>
              <a:t>GetPay</a:t>
            </a:r>
            <a:r>
              <a:rPr lang="en-US" b="0" i="0" u="none" strike="noStrike" baseline="0" dirty="0"/>
              <a:t> as a pure virtual function in </a:t>
            </a:r>
            <a:r>
              <a:rPr lang="en-US" b="1" i="0" u="none" strike="noStrike" baseline="0" dirty="0"/>
              <a:t>Employee</a:t>
            </a:r>
          </a:p>
          <a:p>
            <a:pPr marR="0" lvl="1"/>
            <a:r>
              <a:rPr lang="en-US" b="1" i="0" u="none" strike="noStrike" baseline="0" dirty="0"/>
              <a:t>Employee</a:t>
            </a:r>
            <a:r>
              <a:rPr lang="en-US" b="0" i="0" u="none" strike="noStrike" baseline="0" dirty="0"/>
              <a:t> becomes an abstract class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4032EF-43BC-9050-A44B-4E1527D14535}"/>
              </a:ext>
            </a:extLst>
          </p:cNvPr>
          <p:cNvSpPr/>
          <p:nvPr/>
        </p:nvSpPr>
        <p:spPr>
          <a:xfrm>
            <a:off x="965683" y="4378992"/>
            <a:ext cx="6096000" cy="1633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{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virtual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= 0;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90216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4AD76-8A76-4ABD-8C7F-F92736CF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Heterogeneous Collections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1E0E1-29AB-4255-89DF-32425D6FE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537667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 heterogeneous collection can be constructed using pointers to a base class.</a:t>
            </a:r>
          </a:p>
          <a:p>
            <a:pPr marR="0" lvl="1"/>
            <a:r>
              <a:rPr lang="en-US" b="0" i="0" u="none" strike="noStrike" baseline="0" dirty="0"/>
              <a:t>A pointer to a base class is generic, and at run time can be assigned to point to different derived classes.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114AB8-3577-25A5-AA30-F00CB41690D5}"/>
              </a:ext>
            </a:extLst>
          </p:cNvPr>
          <p:cNvSpPr/>
          <p:nvPr/>
        </p:nvSpPr>
        <p:spPr>
          <a:xfrm>
            <a:off x="6280814" y="2721429"/>
            <a:ext cx="4657152" cy="26202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Employee*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[10];	   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US" sz="1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WageEmployee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Joe("Joe",40,15);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Mary("Mary",1500);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= &amp;Joe;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= &amp;Mary;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nNumEmp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2627342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928E-9DFC-4630-A161-7EC7A9EA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Polymorphic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9A92-D19A-4C7D-BDD5-30852C88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We can now write generic, polymorphic code to calculate pay for a group of Employees.</a:t>
            </a:r>
          </a:p>
          <a:p>
            <a:pPr marR="0" lvl="1"/>
            <a:r>
              <a:rPr lang="en-US" b="0" i="0" u="none" strike="noStrike" baseline="0" dirty="0"/>
              <a:t>This code is general and won't change, even if new classes of employees are defined, provided each derived employee class implements </a:t>
            </a:r>
            <a:r>
              <a:rPr lang="en-US" b="1" i="1" u="none" strike="noStrike" baseline="0" dirty="0" err="1"/>
              <a:t>GetPay</a:t>
            </a:r>
            <a:r>
              <a:rPr lang="en-US" b="0" i="0" u="none" strike="noStrike" baseline="0" dirty="0"/>
              <a:t> function.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794B87-8E7C-7D22-83D6-529D493BF2F8}"/>
              </a:ext>
            </a:extLst>
          </p:cNvPr>
          <p:cNvSpPr/>
          <p:nvPr/>
        </p:nvSpPr>
        <p:spPr>
          <a:xfrm>
            <a:off x="868295" y="4348939"/>
            <a:ext cx="6096000" cy="6473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nNumEmp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payroll[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77394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928E-9DFC-4630-A161-7EC7A9EA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dirty="0"/>
              <a:t>Final Consideration: Fragile Base Class Problem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9A92-D19A-4C7D-BDD5-30852C88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800" dirty="0"/>
              <a:t>The Fragile Base Class problem is when base class inheritance is destabilized by the parent / child class hierarchy. </a:t>
            </a:r>
          </a:p>
          <a:p>
            <a:r>
              <a:rPr lang="en-US" sz="2800" dirty="0"/>
              <a:t>The </a:t>
            </a:r>
            <a:r>
              <a:rPr lang="en-US" sz="2800" i="1" dirty="0"/>
              <a:t>override</a:t>
            </a:r>
            <a:r>
              <a:rPr lang="en-US" sz="2800" dirty="0"/>
              <a:t> and </a:t>
            </a:r>
            <a:r>
              <a:rPr lang="en-US" sz="2800" i="1" dirty="0"/>
              <a:t>final</a:t>
            </a:r>
            <a:r>
              <a:rPr lang="en-US" sz="2800" dirty="0"/>
              <a:t> keywords help resolve the fragile base class problem.  Allows developers to state their intention. </a:t>
            </a:r>
          </a:p>
          <a:p>
            <a:pPr lvl="1"/>
            <a:r>
              <a:rPr lang="en-US" dirty="0"/>
              <a:t>Either keyword must be applied only to virtual methods</a:t>
            </a:r>
          </a:p>
          <a:p>
            <a:r>
              <a:rPr lang="en-US" sz="2800" dirty="0"/>
              <a:t>The </a:t>
            </a:r>
            <a:r>
              <a:rPr lang="en-US" sz="2800" i="1" dirty="0"/>
              <a:t>final</a:t>
            </a:r>
            <a:r>
              <a:rPr lang="en-US" sz="2800" dirty="0"/>
              <a:t> specifier prevents a method from being overridden in a derived class.</a:t>
            </a:r>
          </a:p>
          <a:p>
            <a:r>
              <a:rPr lang="en-US" sz="2800" dirty="0"/>
              <a:t>The </a:t>
            </a:r>
            <a:r>
              <a:rPr lang="en-US" sz="2800" i="1" dirty="0"/>
              <a:t>override</a:t>
            </a:r>
            <a:r>
              <a:rPr lang="en-US" sz="2800" dirty="0"/>
              <a:t> specifier stipulates that a method is intentionally overriding a method in the base class.</a:t>
            </a:r>
          </a:p>
          <a:p>
            <a:pPr marR="0" lvl="0"/>
            <a:endParaRPr lang="en-US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0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8928E-9DFC-4630-A161-7EC7A9EA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400" b="1" dirty="0"/>
              <a:t>Demo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9A92-D19A-4C7D-BDD5-30852C88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program in folder </a:t>
            </a:r>
            <a:r>
              <a:rPr lang="en-US" sz="2800" dirty="0">
                <a:hlinkClick r:id="rId2" action="ppaction://hlinkfile"/>
              </a:rPr>
              <a:t>Employee</a:t>
            </a:r>
            <a:r>
              <a:rPr lang="en-US" sz="2800" dirty="0"/>
              <a:t> demonstrates polymorphism. </a:t>
            </a:r>
          </a:p>
          <a:p>
            <a:pPr marR="0" lvl="0"/>
            <a:endParaRPr lang="en-US" b="0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9C3BD-0366-47BB-A34A-8BF9F241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BC24-B806-43F3-AA53-8DEBB49B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Virtual functions and dynamic binding support the concept of polymorphism.</a:t>
            </a:r>
          </a:p>
          <a:p>
            <a:pPr marR="0" lvl="0"/>
            <a:r>
              <a:rPr lang="en-US" sz="2000" b="1" i="0" u="none" strike="noStrike" baseline="0"/>
              <a:t>Polymorphic code is cleaner and easier to maintain, eliminating forests of switch statements.</a:t>
            </a:r>
          </a:p>
          <a:p>
            <a:pPr marR="0" lvl="0"/>
            <a:r>
              <a:rPr lang="en-US" sz="2000" b="1" i="0" u="none" strike="noStrike" baseline="0"/>
              <a:t>Dynamic binding rests on accessing functions through pointers, determining the function invoked at runtime by the class of the object pointed to.</a:t>
            </a:r>
          </a:p>
          <a:p>
            <a:pPr marR="0" lvl="0"/>
            <a:r>
              <a:rPr lang="en-US" sz="2000" b="1" i="0" u="none" strike="noStrike" baseline="0"/>
              <a:t>In C++ inheritance hierarchies it is safe to cast a pointer to a class higher in the hierarchy but not to a class that is lower.</a:t>
            </a:r>
          </a:p>
          <a:p>
            <a:pPr marR="0" lvl="0"/>
            <a:r>
              <a:rPr lang="en-US" sz="2000" b="1" i="0" u="none" strike="noStrike" baseline="0"/>
              <a:t>Virtual destructors are essential for using delete on a class with virtual functions.</a:t>
            </a:r>
          </a:p>
          <a:p>
            <a:pPr marR="0" lvl="0"/>
            <a:r>
              <a:rPr lang="en-US" sz="2000" b="1" i="0" u="none" strike="noStrike" baseline="0"/>
              <a:t>Abstract classes are defined using pure virtual functions and cannot be instantiated.</a:t>
            </a:r>
          </a:p>
          <a:p>
            <a:pPr marR="0" lvl="0"/>
            <a:r>
              <a:rPr lang="en-US" sz="2000" b="1" i="0" u="none" strike="noStrike" baseline="0"/>
              <a:t>Heterogeneous collections can be constructed in C++ by using pointers to a base class.</a:t>
            </a:r>
          </a:p>
          <a:p>
            <a:pPr marR="0" lvl="0"/>
            <a:endParaRPr lang="en-US" sz="2000" b="0" i="0" u="sng" strike="noStrike" baseline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B60F4-4B85-45F3-966C-87028A3A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Case for Polymorphism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23B7-C666-455F-B17F-4ECC4B47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Consider the problem of generating a payroll for different types of employees.</a:t>
            </a:r>
          </a:p>
          <a:p>
            <a:pPr marR="0" lvl="1"/>
            <a:r>
              <a:rPr lang="en-US" b="0" i="0" u="none" strike="noStrike" baseline="0" dirty="0"/>
              <a:t>Wage and salary employees have pay calculated by different algorithms.</a:t>
            </a:r>
          </a:p>
          <a:p>
            <a:pPr marR="0" lvl="1"/>
            <a:r>
              <a:rPr lang="en-US" b="0" i="0" u="none" strike="noStrike" baseline="0" dirty="0"/>
              <a:t>A traditional approach is to maintain a type field in an employee structure and to calculate pay in a switch statement, with cases for each type.</a:t>
            </a:r>
          </a:p>
          <a:p>
            <a:pPr marR="0" lvl="1"/>
            <a:r>
              <a:rPr lang="en-US" b="0" i="0" u="none" strike="noStrike" baseline="0" dirty="0"/>
              <a:t>Such switch statement type code is error prone, and requires much maintenance when adding a new type (e.g., sales employee, where pay is based on commission).</a:t>
            </a:r>
          </a:p>
          <a:p>
            <a:r>
              <a:rPr lang="en-US" sz="2400" b="1" dirty="0"/>
              <a:t>A complete example of this case is located in the </a:t>
            </a:r>
            <a:r>
              <a:rPr lang="en-US" sz="2400" b="1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Employee</a:t>
            </a:r>
            <a:r>
              <a:rPr lang="en-US" sz="2400" b="1" dirty="0"/>
              <a:t> folder.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72DCD-32D8-45C7-93A1-E2B73CD4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Case for Polymorphism (continued)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3E950-85DA-424D-915E-D7DC5E4D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/>
              <a:t>An alternative is to localize the intelligence to calculate pay in each employee class, which will support its own </a:t>
            </a:r>
            <a:r>
              <a:rPr lang="en-US" sz="2400" b="1" i="1" u="none" strike="noStrike" baseline="0"/>
              <a:t>GetPay</a:t>
            </a:r>
            <a:r>
              <a:rPr lang="en-US" sz="2400" b="1" i="0" u="none" strike="noStrike" baseline="0"/>
              <a:t> function.</a:t>
            </a:r>
          </a:p>
          <a:p>
            <a:pPr marR="0" lvl="1"/>
            <a:r>
              <a:rPr lang="en-US" b="0" i="0" u="none" strike="noStrike" baseline="0"/>
              <a:t>Generic payroll code can then be written that will handle different types of employees and will not have to be modified to support an additional employee type.</a:t>
            </a:r>
          </a:p>
          <a:p>
            <a:pPr marR="0" lvl="1"/>
            <a:r>
              <a:rPr lang="en-US" b="0" i="0" u="none" strike="noStrike" baseline="0"/>
              <a:t>Provide a </a:t>
            </a:r>
            <a:r>
              <a:rPr lang="en-US" b="1" i="0" u="none" strike="noStrike" baseline="0"/>
              <a:t>GetPay</a:t>
            </a:r>
            <a:r>
              <a:rPr lang="en-US" b="0" i="0" u="none" strike="noStrike" baseline="0"/>
              <a:t> function in the base class, and an override of this function in each derived class.</a:t>
            </a:r>
          </a:p>
          <a:p>
            <a:pPr marR="0" lvl="1"/>
            <a:r>
              <a:rPr lang="en-US" b="0" i="0" u="none" strike="noStrike" baseline="0"/>
              <a:t>Call </a:t>
            </a:r>
            <a:r>
              <a:rPr lang="en-US" b="1" i="0" u="none" strike="noStrike" baseline="0"/>
              <a:t>GetPay</a:t>
            </a:r>
            <a:r>
              <a:rPr lang="en-US" b="0" i="0" u="none" strike="noStrike" baseline="0"/>
              <a:t> through a pointer to a general </a:t>
            </a:r>
            <a:r>
              <a:rPr lang="en-US" b="1" i="0" u="none" strike="noStrike" baseline="0"/>
              <a:t>Employee</a:t>
            </a:r>
            <a:r>
              <a:rPr lang="en-US" b="0" i="0" u="none" strike="noStrike" baseline="0"/>
              <a:t> object.  Depending on the actual </a:t>
            </a:r>
            <a:r>
              <a:rPr lang="en-US" b="1" i="0" u="none" strike="noStrike" baseline="0"/>
              <a:t>Employee</a:t>
            </a:r>
            <a:r>
              <a:rPr lang="en-US" b="0" i="0" u="none" strike="noStrike" baseline="0"/>
              <a:t> class pointed to, the appropriate </a:t>
            </a:r>
            <a:r>
              <a:rPr lang="en-US" b="1" i="0" u="none" strike="noStrike" baseline="0"/>
              <a:t>GetPay</a:t>
            </a:r>
            <a:r>
              <a:rPr lang="en-US" b="0" i="0" u="none" strike="noStrike" baseline="0"/>
              <a:t> function will be called.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2FD7B-8355-4A70-933E-2FA4298D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Binding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E49C-1414-4738-AE18-50347668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This use of "switch" statement must be replicated wherever Employee objects are manipulated.</a:t>
            </a:r>
          </a:p>
          <a:p>
            <a:pPr marR="0" lvl="1"/>
            <a:r>
              <a:rPr lang="en-US" sz="2000" b="0" i="0" u="none" strike="noStrike" baseline="0"/>
              <a:t>It is error prone.</a:t>
            </a:r>
          </a:p>
          <a:p>
            <a:pPr marR="0" lvl="1"/>
            <a:r>
              <a:rPr lang="en-US" sz="2000" b="0" i="0" u="none" strike="noStrike" baseline="0"/>
              <a:t>Much duplicate code must be maintained.</a:t>
            </a:r>
          </a:p>
          <a:p>
            <a:pPr marR="0" lvl="0"/>
            <a:r>
              <a:rPr lang="en-US" sz="2000" b="1" i="0" u="none" strike="noStrike" baseline="0"/>
              <a:t>Virtual functions and dynamic binding remove this problem.</a:t>
            </a:r>
          </a:p>
          <a:p>
            <a:pPr marR="0" lvl="0"/>
            <a:r>
              <a:rPr lang="en-US" sz="2000" b="1" i="0" u="none" strike="noStrike" baseline="0"/>
              <a:t>The member function </a:t>
            </a:r>
            <a:r>
              <a:rPr lang="en-US" sz="2000" b="1" i="1" u="none" strike="noStrike" baseline="0"/>
              <a:t>GetPay</a:t>
            </a:r>
            <a:r>
              <a:rPr lang="en-US" sz="2000" b="1" i="0" u="none" strike="noStrike" baseline="0"/>
              <a:t> in each class uses the appropriate algorithm for calculating pay.</a:t>
            </a:r>
          </a:p>
          <a:p>
            <a:pPr marR="0" lvl="0"/>
            <a:r>
              <a:rPr lang="en-US" sz="2000" b="1" i="0" u="none" strike="noStrike" baseline="0"/>
              <a:t>Declare </a:t>
            </a:r>
            <a:r>
              <a:rPr lang="en-US" sz="2000" b="1" i="1" u="none" strike="noStrike" baseline="0"/>
              <a:t>GetPay</a:t>
            </a:r>
            <a:r>
              <a:rPr lang="en-US" sz="2000" b="1" i="0" u="none" strike="noStrike" baseline="0"/>
              <a:t> as a virtual function.</a:t>
            </a:r>
          </a:p>
          <a:p>
            <a:pPr marR="0" lvl="0"/>
            <a:r>
              <a:rPr lang="en-US" sz="2000" b="1" i="0" u="none" strike="noStrike" baseline="0"/>
              <a:t>Then the compiler resolves the class type at runtime using the internal mechanism of dynamic binding.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FD6C-5FE0-4A67-91A2-3F9F153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Pointer Conversion in Inheritance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4327F-9ECB-4A0F-BD9F-D7AAAD34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Pointers can be converted up in an inheritance hierarchy but not down.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0A8793-AE74-4D0B-85B8-2CB97858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80" y="2346476"/>
            <a:ext cx="16761427" cy="77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18DDBBE5-5040-26F2-4752-AC36E0A35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002353"/>
              </p:ext>
            </p:extLst>
          </p:nvPr>
        </p:nvGraphicFramePr>
        <p:xfrm>
          <a:off x="1877180" y="3256437"/>
          <a:ext cx="5592496" cy="262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08350" imgH="1549400" progId="MSDraw">
                  <p:embed/>
                </p:oleObj>
              </mc:Choice>
              <mc:Fallback>
                <p:oleObj r:id="rId2" imgW="3308350" imgH="1549400" progId="MSDraw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8C0F585-1421-47F6-B028-C9C3D9F33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180" y="3256437"/>
                        <a:ext cx="5592496" cy="2624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463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64CC6-4567-FBBF-4632-5709BC86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Pointer Convergence in Inheritance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B4BC9-C21D-6F71-B667-4FD51E6B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i="0" u="none" strike="noStrike" baseline="0" dirty="0"/>
              <a:t>Consider pointers to </a:t>
            </a:r>
            <a:r>
              <a:rPr lang="en-US" sz="2400" i="1" u="none" strike="noStrike" baseline="0" dirty="0"/>
              <a:t>Employee</a:t>
            </a:r>
            <a:r>
              <a:rPr lang="en-US" sz="2400" b="1" i="0" u="none" strike="noStrike" baseline="0" dirty="0"/>
              <a:t> and </a:t>
            </a:r>
            <a:r>
              <a:rPr lang="en-US" sz="2400" i="1" u="none" strike="noStrike" baseline="0" dirty="0" err="1"/>
              <a:t>SalaryEmployee</a:t>
            </a:r>
            <a:r>
              <a:rPr lang="en-US" sz="2400" b="1" i="0" u="none" strike="noStrike" baseline="0" dirty="0"/>
              <a:t>:</a:t>
            </a:r>
          </a:p>
          <a:p>
            <a:endParaRPr lang="en-US" sz="2400" b="1" dirty="0"/>
          </a:p>
          <a:p>
            <a:endParaRPr lang="en-US" sz="2400" b="1" i="0" u="none" strike="noStrike" baseline="0" dirty="0"/>
          </a:p>
          <a:p>
            <a:endParaRPr lang="en-US" sz="2400" b="1" dirty="0"/>
          </a:p>
          <a:p>
            <a:pPr lvl="1"/>
            <a:r>
              <a:rPr lang="en-US" sz="2000" i="0" u="none" strike="noStrike" baseline="0" dirty="0"/>
              <a:t>A salary employee “is a” employee.  It is safe to access the fields of </a:t>
            </a:r>
            <a:r>
              <a:rPr lang="en-US" sz="2000" i="1" u="none" strike="noStrike" baseline="0" dirty="0"/>
              <a:t>Employee</a:t>
            </a:r>
            <a:r>
              <a:rPr lang="en-US" sz="2000" i="0" u="none" strike="noStrike" baseline="0" dirty="0"/>
              <a:t> through  </a:t>
            </a:r>
            <a:r>
              <a:rPr lang="en-US" sz="2000" b="1" i="0" u="none" strike="noStrike" baseline="0" dirty="0" err="1"/>
              <a:t>pSalEmp</a:t>
            </a:r>
            <a:r>
              <a:rPr lang="en-US" sz="2000" i="0" u="none" strike="noStrike" baseline="0" dirty="0"/>
              <a:t>, because the object pointed to by  </a:t>
            </a:r>
            <a:r>
              <a:rPr lang="en-US" sz="2000" b="1" i="0" u="none" strike="noStrike" baseline="0" dirty="0" err="1"/>
              <a:t>pSalEmp</a:t>
            </a:r>
            <a:r>
              <a:rPr lang="en-US" sz="2000" i="0" u="none" strike="noStrike" baseline="0" dirty="0"/>
              <a:t> contains all the fields of </a:t>
            </a:r>
            <a:r>
              <a:rPr lang="en-US" sz="2000" i="1" u="none" strike="noStrike" baseline="0" dirty="0"/>
              <a:t>Employee</a:t>
            </a:r>
            <a:r>
              <a:rPr lang="en-US" sz="2000" i="0" u="none" strike="noStrike" baseline="0" dirty="0"/>
              <a:t> and possibly some additional fields.</a:t>
            </a:r>
          </a:p>
          <a:p>
            <a:pPr lvl="1"/>
            <a:r>
              <a:rPr lang="en-US" sz="2000" dirty="0"/>
              <a:t>An employee is not necessarily a salary employee.  If not, there will be an error in accessing the additional field salary through  </a:t>
            </a:r>
            <a:r>
              <a:rPr lang="en-US" sz="2000" b="1" dirty="0" err="1"/>
              <a:t>pEmp</a:t>
            </a:r>
            <a:r>
              <a:rPr lang="en-US" sz="2000" dirty="0"/>
              <a:t>.</a:t>
            </a:r>
          </a:p>
          <a:p>
            <a:pPr lvl="1"/>
            <a:endParaRPr lang="en-US" sz="2000" i="0" u="none" strike="noStrike" baseline="0" dirty="0"/>
          </a:p>
          <a:p>
            <a:endParaRPr lang="en-US" sz="2400" b="1" dirty="0"/>
          </a:p>
          <a:p>
            <a:endParaRPr lang="en-US" sz="2400" b="1" i="0" u="none" strike="noStrike" baseline="0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i="0" u="none" strike="noStrike" baseline="0" dirty="0"/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125E2F-4745-7061-31CF-26ADB3D8125A}"/>
              </a:ext>
            </a:extLst>
          </p:cNvPr>
          <p:cNvSpPr/>
          <p:nvPr/>
        </p:nvSpPr>
        <p:spPr>
          <a:xfrm>
            <a:off x="851504" y="3163613"/>
            <a:ext cx="7717730" cy="13049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Employee*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Employee("John");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pSalEmp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SalaryEmployee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("Bill", 1500);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pSalEmp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// legal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pSalEmp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// illegal</a:t>
            </a:r>
          </a:p>
        </p:txBody>
      </p:sp>
    </p:spTree>
    <p:extLst>
      <p:ext uri="{BB962C8B-B14F-4D97-AF65-F5344CB8AC3E}">
        <p14:creationId xmlns:p14="http://schemas.microsoft.com/office/powerpoint/2010/main" val="231363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9D4D0-9349-490B-ADDF-D52FDFA4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Polymorphism Using Dynamic Binding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A0BF8-2F80-47AF-A6CB-193FE2AE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1" i="0" u="none" strike="noStrike" baseline="0"/>
              <a:t>A generic pointer to a base class can be changed at run time to point to an object belonging to a derived class.</a:t>
            </a:r>
          </a:p>
          <a:p>
            <a:pPr marR="0" lvl="0"/>
            <a:r>
              <a:rPr lang="en-US" sz="2000" b="1" i="0" u="none" strike="noStrike" baseline="0"/>
              <a:t>A virtual function in the base class is overridden in the derived class.</a:t>
            </a:r>
          </a:p>
          <a:p>
            <a:pPr marR="0" lvl="0"/>
            <a:r>
              <a:rPr lang="en-US" sz="2000" b="1" i="0" u="none" strike="noStrike" baseline="0"/>
              <a:t>The virtual function is called through a generic pointer to the base class.  Which override of the function that gets invoked is determined at runtime by the class of object referenced by the pointer.</a:t>
            </a:r>
          </a:p>
          <a:p>
            <a:pPr marR="0" lvl="1"/>
            <a:r>
              <a:rPr lang="en-US" sz="2000" b="0" i="0" u="none" strike="noStrike" baseline="0"/>
              <a:t>This runtime determination of which function is called is referred to as </a:t>
            </a:r>
            <a:r>
              <a:rPr lang="en-US" sz="2000" b="0" i="1" u="none" strike="noStrike" baseline="0"/>
              <a:t>dynamic binding</a:t>
            </a:r>
            <a:r>
              <a:rPr lang="en-US" sz="2000" b="0" i="0" u="none" strike="noStrike" baseline="0"/>
              <a:t>.</a:t>
            </a:r>
          </a:p>
          <a:p>
            <a:pPr marR="0" lvl="1"/>
            <a:r>
              <a:rPr lang="en-US" sz="2000" b="0" i="0" u="none" strike="noStrike" baseline="0"/>
              <a:t>The ability for the same function call to result in different behavior depending on the object through which the function is invoked is referred to as </a:t>
            </a:r>
            <a:r>
              <a:rPr lang="en-US" sz="2000" b="0" i="1" u="none" strike="noStrike" baseline="0"/>
              <a:t>polymorphism</a:t>
            </a:r>
            <a:r>
              <a:rPr lang="en-US" sz="2000" b="0" i="0" u="none" strike="noStrike" baseline="0"/>
              <a:t>.</a:t>
            </a:r>
          </a:p>
          <a:p>
            <a:pPr marR="0" lvl="0"/>
            <a:r>
              <a:rPr lang="en-US" sz="2000" b="1" i="0" u="none" strike="noStrike" baseline="0"/>
              <a:t>Polymorphic functions are declared as virtual by the programmer.</a:t>
            </a:r>
          </a:p>
          <a:p>
            <a:pPr marR="0" lvl="0"/>
            <a:r>
              <a:rPr lang="en-US" sz="2000" b="1" i="0" u="none" strike="noStrike" baseline="0"/>
              <a:t>Dynamic binding mechanism is carried out by the compiler.  User need not know any details.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6BE2-6A40-4946-970F-C18B59AB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Function Specification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7970-F7BB-43FE-8056-B0B4290C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2400" b="1" i="0" u="none" strike="noStrike" baseline="0" dirty="0"/>
              <a:t>A member function is declared as virtual within the class declaration as: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6F9EE6-4453-0C3F-2298-FEA6BAD4AEBF}"/>
              </a:ext>
            </a:extLst>
          </p:cNvPr>
          <p:cNvSpPr/>
          <p:nvPr/>
        </p:nvSpPr>
        <p:spPr>
          <a:xfrm>
            <a:off x="868437" y="3344701"/>
            <a:ext cx="5227563" cy="16337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{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virtual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GetPay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 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8285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11452</TotalTime>
  <Words>1839</Words>
  <Application>Microsoft Office PowerPoint</Application>
  <PresentationFormat>Widescreen</PresentationFormat>
  <Paragraphs>189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MSDraw</vt:lpstr>
      <vt:lpstr>Polymorphism and Virtual Functions</vt:lpstr>
      <vt:lpstr>Objectives</vt:lpstr>
      <vt:lpstr>A Case for Polymorphism</vt:lpstr>
      <vt:lpstr>A Case for Polymorphism (continued)</vt:lpstr>
      <vt:lpstr>Dynamic Binding</vt:lpstr>
      <vt:lpstr>Pointer Conversion in Inheritance</vt:lpstr>
      <vt:lpstr>Pointer Convergence in Inheritance</vt:lpstr>
      <vt:lpstr>Polymorphism Using Dynamic Binding</vt:lpstr>
      <vt:lpstr>Virtual Function Specification</vt:lpstr>
      <vt:lpstr>Virtual Function Specification (continued)</vt:lpstr>
      <vt:lpstr>Invoking Virtual Functions</vt:lpstr>
      <vt:lpstr>Disabling Virtual Binding</vt:lpstr>
      <vt:lpstr>Virtual Functions Demo</vt:lpstr>
      <vt:lpstr>Virtual Functions Demo (Cont'd)</vt:lpstr>
      <vt:lpstr>Virtual Functions Demo (Cont'd)</vt:lpstr>
      <vt:lpstr>vtable</vt:lpstr>
      <vt:lpstr>Virtual Destructors</vt:lpstr>
      <vt:lpstr>Virtual Destructors (continued)</vt:lpstr>
      <vt:lpstr>Pure Virtual Function</vt:lpstr>
      <vt:lpstr>Pure Virtual Function (continued)</vt:lpstr>
      <vt:lpstr>Employee as an Abstract Class</vt:lpstr>
      <vt:lpstr>Heterogeneous Collections</vt:lpstr>
      <vt:lpstr>Polymorphic Code</vt:lpstr>
      <vt:lpstr>Final Consideration: Fragile Base Class Problem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Andrew Scoppa</dc:creator>
  <cp:lastModifiedBy>Andrew Scoppa</cp:lastModifiedBy>
  <cp:revision>25</cp:revision>
  <dcterms:created xsi:type="dcterms:W3CDTF">2019-10-05T22:45:10Z</dcterms:created>
  <dcterms:modified xsi:type="dcterms:W3CDTF">2022-07-25T16:03:55Z</dcterms:modified>
</cp:coreProperties>
</file>