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9" r:id="rId5"/>
    <p:sldId id="264" r:id="rId6"/>
    <p:sldId id="277" r:id="rId7"/>
    <p:sldId id="278" r:id="rId8"/>
    <p:sldId id="279" r:id="rId9"/>
    <p:sldId id="280" r:id="rId10"/>
    <p:sldId id="266" r:id="rId11"/>
    <p:sldId id="26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63B0-0775-4FF3-9F3F-419B7F71B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09B63-4A4B-405B-B18F-DA47E92F7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B6EF-029B-47D2-929B-2902FAD7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077E-82B8-4BDF-9E27-0AF20B3B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4831-792C-4B5B-B36F-4120E91D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6BF6-82F1-415A-9DBE-224D19D3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8767-9A25-43A3-9CF2-DB0118A4D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BAE0-6C23-4323-8F18-731B4151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4E05-5E34-4C30-B83B-0039189F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F9C6-540C-40FE-A458-359BC30D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144F7-C186-4640-8DB3-CFE24EB78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B095-EA62-45E5-A461-3657ACDF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E340-4F88-48BE-B3A4-9BB2AF5B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0013-21CD-4488-B7D1-EE20554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5B2C-3C40-48B6-9570-8021337A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346F-8B30-476A-8696-A4AF293B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405B-D12F-45A4-BA95-EA26E0E72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3D6D-1BBA-4BB1-AFF5-5B6A7BD4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D130-846D-4653-AD35-65A81112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5773-9BB3-4299-9069-99257DC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1708-CE24-427F-BA00-659D9329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710D-40DC-4A3E-853F-25670074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C7AF-F116-4F1A-98F2-966030AC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ABB5-EAEA-49C4-A8A8-74E7D343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A62C-1C6C-4EC6-9BE1-CFFD130E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89F-81DA-45FF-8CEC-0DE56965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7184-C1F7-4D6E-83DA-67FF434A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F5A9-B44F-4CE8-A598-82B2EDF7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5433-1163-4326-B8F1-8BD27057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EF1D-ED7A-4081-81F3-9606D95B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5DBA-F0E3-48F2-A93C-F7675BF7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0E0B-6068-40FE-8E5F-C327E074D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D6DDE-6BCD-4344-B0C9-BE0AF13DF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FEF4D-24C8-4F6C-AE2C-6863BD5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2523-E6DF-4333-BB30-89091805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1B05F-4A57-4F0C-A438-7CFDCC87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4914-8AD9-4605-8810-09F85411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2197-EB77-4AC7-BF9E-63822411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F2C69-1CD4-4939-8DFC-5FC97D6C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BEE46-0DB5-4AD1-B409-6543EC7B1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B5363-9C67-4812-B50E-053874E6E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2FC27-3C4A-4D16-A8C6-FB6B2FF6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B2D23-12DC-4F02-9457-9F60B733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53A9A-063C-4886-BD8D-201035B0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71B8-0F26-45AE-ABED-57D0AD70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06C63-4079-409A-B85E-80E83B4D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4F120-A104-4AA8-83F2-C1FEF370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3B6A0-5503-4A64-AFE6-FBF46A55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CA5B5-1C9D-4CDF-9A37-0F2BEA8D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0B916-F44C-413A-B34D-8EE2FC4F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4E5BF-085A-4CE1-86AE-3E9E24C2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6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57C5-87AE-4432-BC0A-D6E5475A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1AE66-695A-41F4-9144-67B04828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3CDFD-BE44-4AA2-BDD2-B45BB1DC1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AE220-9191-42AB-B2FF-F962DBF4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8AEA-0AD1-44D8-9F3E-E82F5C10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A11FC-4169-4F65-98FF-7C0CDBD9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6F3C-F05B-4EF8-B678-7AE526AC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FFA89-8BD0-4997-A254-01C396EAA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37A5C-2FE4-4898-B370-6A4F2618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396F5-44FD-4E87-A136-7AF1E619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D0330-CDC2-4601-AAD8-C6639084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C585A-7F11-4F62-80DD-EC1B2EA0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5831B-C000-485E-BBEA-0E8DA5F4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CD35E-6383-44CF-8D2B-E71ADB7D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8C32-4FB1-4EB4-B39A-FA08E299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FE91-4D87-4FF4-B410-89B5BFEA5E9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76D3-2822-4F77-BCF7-92A20B6B3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18379-1855-4B18-A088-44631E9F9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0AA9-67DB-4663-9D1D-7BBD2B6BF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1/TryString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1/IntString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Work/Labs/Lab11" TargetMode="External"/><Relationship Id="rId2" Type="http://schemas.openxmlformats.org/officeDocument/2006/relationships/hyperlink" Target="../../Work/Chap11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../Lab%20Exercises/Level-2/Chap01/AnsiHello/ansihello.c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1/Namespaces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1/Namespace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C9B19-2658-440D-8DEF-BE6DA313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ANSI C++ Library and Namespaces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3C292-6E92-41A2-AD55-601993A2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0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622FC-183B-4E69-A9E5-BEF3F248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ANSI C++ </a:t>
            </a:r>
            <a:r>
              <a:rPr lang="en-US" b="1" dirty="0"/>
              <a:t>s</a:t>
            </a:r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1E6B-15A7-4B1D-BD1C-7EE2722A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std::string implements a first-class character string data type.</a:t>
            </a:r>
          </a:p>
          <a:p>
            <a:r>
              <a:rPr lang="en-US" sz="2400" b="1" dirty="0"/>
              <a:t>Avoids many problems associated with simple character arrays ("C-style strings").</a:t>
            </a:r>
          </a:p>
          <a:p>
            <a:pPr lvl="0"/>
            <a:r>
              <a:rPr lang="en-US" sz="2400" b="1" dirty="0"/>
              <a:t>You can define a string object very simply by including the &lt;string&gt; library, as shown in the </a:t>
            </a:r>
            <a:r>
              <a:rPr lang="en-US" sz="2400" b="1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TryString</a:t>
            </a:r>
            <a:r>
              <a:rPr lang="en-US" sz="2400" b="1" dirty="0"/>
              <a:t> program.</a:t>
            </a:r>
          </a:p>
          <a:p>
            <a:pPr lvl="0"/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8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79199-0AB3-4BEA-9AF4-39C2F890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F5D9E-76B3-4BF4-A5A2-8D269E93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389387"/>
            <a:ext cx="11000233" cy="39642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A t</a:t>
            </a:r>
            <a:r>
              <a:rPr lang="en-US" sz="2400" b="1" i="1" u="none" strike="noStrike" baseline="0" dirty="0"/>
              <a:t>emplate</a:t>
            </a:r>
            <a:r>
              <a:rPr lang="en-US" sz="2400" b="1" i="0" u="none" strike="noStrike" baseline="0" dirty="0"/>
              <a:t> can be used to generate a function or class based on type parameters.</a:t>
            </a:r>
          </a:p>
          <a:p>
            <a:r>
              <a:rPr lang="en-US" sz="2400" b="1" dirty="0"/>
              <a:t>You instantiate a template by passing an actual type parameter in angle brackets.</a:t>
            </a:r>
          </a:p>
          <a:p>
            <a:r>
              <a:rPr lang="en-US" sz="2400" b="1" dirty="0"/>
              <a:t>The Standard Library type </a:t>
            </a:r>
            <a:r>
              <a:rPr lang="en-US" sz="2400" b="1" i="1" dirty="0"/>
              <a:t>string</a:t>
            </a:r>
            <a:r>
              <a:rPr lang="en-US" sz="2400" b="1" dirty="0"/>
              <a:t> is actually a typedef for a template instantiation of the fundamental type </a:t>
            </a:r>
            <a:r>
              <a:rPr lang="en-US" sz="2400" b="1" i="1" dirty="0" err="1"/>
              <a:t>basic_string</a:t>
            </a:r>
            <a:r>
              <a:rPr lang="en-US" sz="2400" b="1" dirty="0"/>
              <a:t>:</a:t>
            </a:r>
          </a:p>
          <a:p>
            <a:pPr marL="1143000" lvl="3" indent="0">
              <a:buNone/>
            </a:pPr>
            <a:r>
              <a:rPr lang="en-US" sz="2200" b="1" i="0" u="none" strike="noStrike" baseline="0" dirty="0"/>
              <a:t>typedef </a:t>
            </a:r>
            <a:r>
              <a:rPr lang="en-US" sz="2200" b="1" i="0" u="none" strike="noStrike" baseline="0" dirty="0" err="1"/>
              <a:t>basic_string</a:t>
            </a:r>
            <a:r>
              <a:rPr lang="en-US" sz="2200" b="1" i="0" u="none" strike="noStrike" baseline="0" dirty="0"/>
              <a:t>&lt;char&gt; string;</a:t>
            </a:r>
            <a:endParaRPr lang="en-US" sz="2400" b="0" i="0" u="none" strike="noStrike" baseline="0" dirty="0"/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i="1" dirty="0"/>
              <a:t>More on templates in a later module…</a:t>
            </a:r>
          </a:p>
          <a:p>
            <a:r>
              <a:rPr lang="en-US" sz="2400" b="1" dirty="0"/>
              <a:t>The </a:t>
            </a:r>
            <a:r>
              <a:rPr lang="en-US" sz="2400" b="1" dirty="0" err="1">
                <a:hlinkClick r:id="rId2" action="ppaction://hlinkfile"/>
              </a:rPr>
              <a:t>IntString</a:t>
            </a:r>
            <a:r>
              <a:rPr lang="en-US" sz="2400" b="1" dirty="0"/>
              <a:t> sample program illustrates a </a:t>
            </a:r>
            <a:r>
              <a:rPr lang="en-US" sz="2400" b="1" dirty="0" err="1"/>
              <a:t>basic_string</a:t>
            </a:r>
            <a:r>
              <a:rPr lang="en-US" sz="2400" b="1" dirty="0"/>
              <a:t> of int.</a:t>
            </a:r>
          </a:p>
          <a:p>
            <a:r>
              <a:rPr lang="en-US" sz="2400" b="1" dirty="0"/>
              <a:t>Much more on this topic in the </a:t>
            </a:r>
            <a:r>
              <a:rPr lang="en-US" sz="2400" b="1"/>
              <a:t>next module.</a:t>
            </a:r>
            <a:endParaRPr lang="en-US" sz="2400" b="1" dirty="0"/>
          </a:p>
          <a:p>
            <a:pPr marL="0" indent="0">
              <a:buNone/>
            </a:pPr>
            <a:endParaRPr lang="en-US" b="0" i="1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DAD6E-4AB7-462F-B544-68559D7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C1F20-7D58-4492-8770-A2AE1A32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The ANSI C++ Standard Library has extensive functionality, including support for numeric processing and strings, and it incorporates the Standard Template Library.</a:t>
            </a:r>
          </a:p>
          <a:p>
            <a:pPr marR="0" lvl="0"/>
            <a:r>
              <a:rPr lang="en-US" sz="2400" b="1" i="0" u="none" strike="noStrike" baseline="0"/>
              <a:t>The Standard Template Library (STL) has extensive support for containers and algorithms.</a:t>
            </a:r>
          </a:p>
          <a:p>
            <a:pPr marR="0" lvl="0"/>
            <a:r>
              <a:rPr lang="en-US" sz="2400" b="1" i="0" u="none" strike="noStrike" baseline="0"/>
              <a:t>The new header files do not take a .h extension, and all symbols are in the namespace </a:t>
            </a:r>
            <a:r>
              <a:rPr lang="en-US" sz="2400" b="1" i="1" u="none" strike="noStrike" baseline="0"/>
              <a:t>std</a:t>
            </a:r>
            <a:r>
              <a:rPr lang="en-US" sz="2400" b="1" i="0" u="none" strike="noStrike" baseline="0"/>
              <a:t>.</a:t>
            </a:r>
          </a:p>
          <a:p>
            <a:pPr marR="0" lvl="0"/>
            <a:r>
              <a:rPr lang="en-US" sz="2400" b="1" i="0" u="none" strike="noStrike" baseline="0"/>
              <a:t>The </a:t>
            </a:r>
            <a:r>
              <a:rPr lang="en-US" sz="2400" b="1" i="1" u="none" strike="noStrike" baseline="0"/>
              <a:t>string</a:t>
            </a:r>
            <a:r>
              <a:rPr lang="en-US" sz="2400" b="1" i="0" u="none" strike="noStrike" baseline="0"/>
              <a:t> class in ANSI C++ is a template instantiation of </a:t>
            </a:r>
            <a:r>
              <a:rPr lang="en-US" sz="2400" b="1" i="1" u="none" strike="noStrike" baseline="0"/>
              <a:t>basic_string</a:t>
            </a:r>
            <a:r>
              <a:rPr lang="en-US" sz="2400" b="1" i="0" u="none" strike="noStrike" baseline="0"/>
              <a:t>, which can be used to implement sequences of other types besides </a:t>
            </a:r>
            <a:r>
              <a:rPr lang="en-US" sz="2400" b="1" i="1" u="none" strike="noStrike" baseline="0"/>
              <a:t>char</a:t>
            </a:r>
            <a:r>
              <a:rPr lang="en-US" sz="2400" b="1" i="0" u="none" strike="noStrike" baseline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7CBE2-C827-48BF-9C53-C1288F15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6DB2-DFDA-42E8-9991-7BE8DD676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/>
            <a:r>
              <a:rPr lang="en-US" sz="2200" b="1" i="0" u="none" strike="noStrike" baseline="0" dirty="0"/>
              <a:t>Outline the functionality of the ANSI C++ library.</a:t>
            </a:r>
          </a:p>
          <a:p>
            <a:pPr marR="0" lvl="0"/>
            <a:r>
              <a:rPr lang="en-US" sz="2200" b="1" i="0" u="none" strike="noStrike" baseline="0" dirty="0"/>
              <a:t>Explain the header files.</a:t>
            </a:r>
          </a:p>
          <a:p>
            <a:pPr marR="0" lvl="0"/>
            <a:r>
              <a:rPr lang="en-US" sz="2200" b="1" i="0" u="none" strike="noStrike" baseline="0" dirty="0"/>
              <a:t>Explain the use of namespaces in ANSI C++.</a:t>
            </a:r>
          </a:p>
          <a:p>
            <a:pPr marR="0" lvl="0"/>
            <a:r>
              <a:rPr lang="en-US" sz="2200" b="1" i="0" u="none" strike="noStrike" baseline="0" dirty="0"/>
              <a:t>Describe the string class in ANSI C++</a:t>
            </a:r>
          </a:p>
          <a:p>
            <a:pPr marR="0" lvl="0"/>
            <a:r>
              <a:rPr lang="en-US" sz="2200" b="1" i="0" u="none" strike="noStrike" baseline="0" dirty="0"/>
              <a:t>Describe the use of templates in ANSI C++.</a:t>
            </a:r>
          </a:p>
          <a:p>
            <a:pPr marR="0" lvl="0"/>
            <a:r>
              <a:rPr lang="en-US" sz="2200" b="1" i="0" u="none" strike="noStrike" baseline="0" dirty="0"/>
              <a:t>Implement programs using features of the ANSI C++ library.</a:t>
            </a:r>
          </a:p>
          <a:p>
            <a:pPr marR="0" lvl="0"/>
            <a:r>
              <a:rPr lang="en-US" sz="2200" b="1" i="0" u="none" strike="noStrike" baseline="0" dirty="0"/>
              <a:t>Gain experience through code walk-throughs and lab exercises.</a:t>
            </a:r>
          </a:p>
          <a:p>
            <a:pPr marR="0" lvl="1"/>
            <a:r>
              <a:rPr lang="en-US" sz="2200" b="0" i="0" u="none" strike="noStrike" baseline="0" dirty="0"/>
              <a:t>The example programs are in the </a:t>
            </a:r>
            <a:r>
              <a:rPr lang="en-US" sz="2200" b="0" i="0" u="sng" strike="noStrike" baseline="0" dirty="0">
                <a:hlinkClick r:id="rId2" action="ppaction://hlinkfile"/>
              </a:rPr>
              <a:t>chapter directory</a:t>
            </a:r>
            <a:r>
              <a:rPr lang="en-US" sz="2200" b="0" i="0" u="none" strike="noStrike" baseline="0" dirty="0">
                <a:hlinkClick r:id="rId2" action="ppaction://hlinkfile"/>
              </a:rPr>
              <a:t>.</a:t>
            </a:r>
            <a:endParaRPr lang="en-US" sz="2200" b="0" i="0" u="none" strike="noStrike" baseline="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Labs located in </a:t>
            </a:r>
            <a:r>
              <a:rPr lang="en-US" sz="2200" dirty="0">
                <a:hlinkClick r:id="rId3" action="ppaction://hlinkfile"/>
              </a:rPr>
              <a:t>Labs/Lab11</a:t>
            </a:r>
            <a:endParaRPr lang="en-US" sz="22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A659D-B043-4342-B6D7-F308DF38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ANSI C++ Library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0EC7-A84C-45EC-8DAF-79B22223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 ANSI C++ comes with a greatly enhanced library with new header files and organization.</a:t>
            </a:r>
          </a:p>
          <a:p>
            <a:pPr marR="0" lvl="1"/>
            <a:r>
              <a:rPr lang="en-US" b="0" i="0" u="none" strike="noStrike" baseline="0" dirty="0"/>
              <a:t>Header files do not take a .h extension.</a:t>
            </a:r>
          </a:p>
          <a:p>
            <a:pPr marR="0" lvl="1"/>
            <a:r>
              <a:rPr lang="en-US" b="0" i="0" u="none" strike="noStrike" baseline="0" dirty="0"/>
              <a:t>Symbols in the library are in the namespace “std”.</a:t>
            </a:r>
          </a:p>
          <a:p>
            <a:pPr marR="0" lvl="1"/>
            <a:r>
              <a:rPr lang="en-US" b="0" i="0" u="none" strike="noStrike" baseline="0" dirty="0"/>
              <a:t>Templates are used extensively.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A659D-B043-4342-B6D7-F308DF38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eatures in the Library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0EC7-A84C-45EC-8DAF-79B22223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There are a number of features in the library</a:t>
            </a:r>
          </a:p>
          <a:p>
            <a:pPr marR="0" lvl="1"/>
            <a:r>
              <a:rPr lang="en-US" b="0" i="0" u="none" strike="noStrike" baseline="0" dirty="0"/>
              <a:t>The standard C library.</a:t>
            </a:r>
          </a:p>
          <a:p>
            <a:pPr marR="0" lvl="1"/>
            <a:r>
              <a:rPr lang="en-US" b="0" i="0" u="none" strike="noStrike" baseline="0" dirty="0"/>
              <a:t>Iostreams has templates, throws exceptions, and supports strings.</a:t>
            </a:r>
          </a:p>
          <a:p>
            <a:pPr marR="0" lvl="1"/>
            <a:r>
              <a:rPr lang="en-US" b="0" i="0" u="none" strike="noStrike" baseline="0" dirty="0"/>
              <a:t>There is a standard string class.</a:t>
            </a:r>
          </a:p>
          <a:p>
            <a:pPr marR="0" lvl="1"/>
            <a:r>
              <a:rPr lang="en-US" b="0" i="0" u="none" strike="noStrike" baseline="0" dirty="0"/>
              <a:t>The “Standard Template Library” has been incorporated, including many container classes and algorithms.</a:t>
            </a:r>
          </a:p>
          <a:p>
            <a:pPr marR="0" lvl="1"/>
            <a:r>
              <a:rPr lang="en-US" b="0" i="0" u="none" strike="noStrike" baseline="0" dirty="0"/>
              <a:t>There is support for numeric processing, including support for complex numbers, higher precision, and compiler optimizations.</a:t>
            </a:r>
          </a:p>
          <a:p>
            <a:pPr marR="0" lvl="1"/>
            <a:r>
              <a:rPr lang="en-US" b="0" i="0" u="none" strike="noStrike" baseline="0" dirty="0"/>
              <a:t>Diagnostic support includes a number of exception classes.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96147-B4D7-4E14-8446-26875FFB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Namespace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5744-EE93-4AC9-9F5E-C2E4EBAC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C++ provides a single global namespace in which all names declared in global scope are entered.</a:t>
            </a:r>
          </a:p>
          <a:p>
            <a:pPr marR="0" lvl="1"/>
            <a:r>
              <a:rPr lang="en-US" b="0" i="0" u="none" strike="noStrike" baseline="0" dirty="0"/>
              <a:t>Single namespace is difficult for library providers and users.</a:t>
            </a:r>
          </a:p>
          <a:p>
            <a:pPr marR="0" lvl="1"/>
            <a:r>
              <a:rPr lang="en-US" b="0" i="0" u="none" strike="noStrike" baseline="0" dirty="0"/>
              <a:t>Global names in a library may collide with the global names in a user application or another library (e.g. there may be two Vector classes).</a:t>
            </a:r>
          </a:p>
          <a:p>
            <a:pPr marR="0" lvl="1"/>
            <a:endParaRPr lang="en-US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96147-B4D7-4E14-8446-26875FFB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Namespaces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5744-EE93-4AC9-9F5E-C2E4EBAC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2721429"/>
            <a:ext cx="6053602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ANSI C++ provides a “namespace” mechanism to avoid such conflicts.</a:t>
            </a:r>
          </a:p>
          <a:p>
            <a:r>
              <a:rPr lang="en-US" sz="2400" b="1" dirty="0"/>
              <a:t>The ANSI C++ standard library is in the namespace “std”.</a:t>
            </a:r>
          </a:p>
          <a:p>
            <a:pPr lvl="1"/>
            <a:r>
              <a:rPr lang="en-US" sz="2000" b="0" i="0" u="none" strike="noStrike" baseline="0" dirty="0"/>
              <a:t>Avoid using default access to </a:t>
            </a:r>
            <a:r>
              <a:rPr lang="en-US" sz="2000" b="0" i="0" u="none" strike="noStrike" baseline="0"/>
              <a:t>symbols in a namespace when </a:t>
            </a:r>
            <a:r>
              <a:rPr lang="en-US" sz="2000" b="0" i="0" u="none" strike="noStrike" baseline="0" dirty="0"/>
              <a:t>designing libraries.</a:t>
            </a:r>
          </a:p>
          <a:p>
            <a:r>
              <a:rPr lang="en-US" sz="2400" b="1" dirty="0"/>
              <a:t>Define your own namespace using the namespace keyword.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A0C80C-F12E-2796-9878-6D976E86390F}"/>
              </a:ext>
            </a:extLst>
          </p:cNvPr>
          <p:cNvSpPr/>
          <p:nvPr/>
        </p:nvSpPr>
        <p:spPr>
          <a:xfrm>
            <a:off x="6455393" y="2709669"/>
            <a:ext cx="5204735" cy="35517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default access to the symbols in a</a:t>
            </a:r>
            <a:b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employ:</a:t>
            </a:r>
            <a:b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“using namespace std” statement</a:t>
            </a:r>
            <a:b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 single type “using std::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std::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std::string;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ns1{string message(“Hello\n"); }</a:t>
            </a:r>
            <a:b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ns2 { string message("Goodbye\n"); 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  <a:b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using namespace ns1;</a:t>
            </a:r>
            <a:b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message &lt;&lt; std::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1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using std::</a:t>
            </a:r>
            <a:r>
              <a:rPr lang="en-US" sz="11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sz="11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sz="11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ns2::message &lt;&lt; </a:t>
            </a:r>
            <a:r>
              <a:rPr lang="en-US" sz="11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sz="1100" b="1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pt-BR" sz="11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2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96147-B4D7-4E14-8446-26875FFB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Anonymous Namespaces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5744-EE93-4AC9-9F5E-C2E4EBAC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9672361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Use an anonymous namespace to localize global symbols to a translation unit (.</a:t>
            </a:r>
            <a:r>
              <a:rPr lang="en-US" sz="2400" b="1" i="0" u="none" strike="noStrike" baseline="0" dirty="0" err="1"/>
              <a:t>cpp</a:t>
            </a:r>
            <a:r>
              <a:rPr lang="en-US" sz="2400" b="1" i="0" u="none" strike="noStrike" baseline="0" dirty="0"/>
              <a:t> file and all it’s includes) </a:t>
            </a:r>
          </a:p>
          <a:p>
            <a:pPr marR="0" lvl="0"/>
            <a:endParaRPr lang="en-US" sz="2400" b="1" i="0" u="none" strike="noStrike" baseline="0" dirty="0"/>
          </a:p>
          <a:p>
            <a:pPr marR="0" lvl="0"/>
            <a:endParaRPr lang="en-US" sz="2400" b="1" i="0" u="none" strike="noStrike" baseline="0" dirty="0"/>
          </a:p>
          <a:p>
            <a:pPr marR="0" lvl="0"/>
            <a:r>
              <a:rPr lang="en-US" sz="2400" b="1" i="0" u="none" strike="noStrike" baseline="0" dirty="0"/>
              <a:t>If another symbol with the same name is defined elsewhere there will not be a violation of the One Definition Rule.</a:t>
            </a:r>
          </a:p>
          <a:p>
            <a:pPr marR="0" lvl="0"/>
            <a:r>
              <a:rPr lang="en-US" sz="2400" b="1" i="0" u="none" strike="noStrike" baseline="0" dirty="0"/>
              <a:t>All anonymous namespaces in the same file are treated as the same namespace and all anonymous namespaces in different files are distinct. </a:t>
            </a:r>
            <a:endParaRPr lang="en-US" sz="2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9A4A1-C99C-00F5-B2B4-49008404088F}"/>
              </a:ext>
            </a:extLst>
          </p:cNvPr>
          <p:cNvSpPr txBox="1"/>
          <p:nvPr/>
        </p:nvSpPr>
        <p:spPr>
          <a:xfrm>
            <a:off x="932781" y="3429000"/>
            <a:ext cx="1751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 {</a:t>
            </a:r>
          </a:p>
          <a:p>
            <a:r>
              <a:rPr lang="en-US" dirty="0"/>
              <a:t>    int x = 1, y = 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05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96147-B4D7-4E14-8446-26875FFB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Nested Namespaces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5744-EE93-4AC9-9F5E-C2E4EBAC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R="0" lvl="0"/>
            <a:r>
              <a:rPr lang="en-US" sz="2400" b="1" i="0" u="none" strike="noStrike" baseline="0" dirty="0"/>
              <a:t>Namespaces may be nested.</a:t>
            </a:r>
          </a:p>
          <a:p>
            <a:pPr marR="0" lvl="0"/>
            <a:r>
              <a:rPr lang="en-US" sz="2400" b="1" i="0" u="none" strike="noStrike" baseline="0" dirty="0"/>
              <a:t>An ordinary nested namespace has unqualified access to its parent's members</a:t>
            </a:r>
          </a:p>
          <a:p>
            <a:pPr marR="0" lvl="0"/>
            <a:r>
              <a:rPr lang="en-US" sz="2400" b="1" i="0" u="none" strike="noStrike" baseline="0" dirty="0"/>
              <a:t>The parent members do not have unqualified access to the nested namespace (unless it is declared as inline).</a:t>
            </a:r>
          </a:p>
          <a:p>
            <a:r>
              <a:rPr lang="en-US" sz="2400" b="1" dirty="0"/>
              <a:t>Examine the example nested app in folder </a:t>
            </a:r>
            <a:r>
              <a:rPr lang="en-US" sz="2400" b="1" dirty="0">
                <a:hlinkClick r:id="rId2" action="ppaction://hlinkfile"/>
              </a:rPr>
              <a:t>Namespaces</a:t>
            </a:r>
            <a:endParaRPr lang="en-US" sz="2400" b="1" dirty="0"/>
          </a:p>
          <a:p>
            <a:pPr marR="0" lvl="0"/>
            <a:endParaRPr lang="en-US" sz="2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9D672-A1C8-9842-C216-FF0D5D1D6780}"/>
              </a:ext>
            </a:extLst>
          </p:cNvPr>
          <p:cNvSpPr/>
          <p:nvPr/>
        </p:nvSpPr>
        <p:spPr>
          <a:xfrm>
            <a:off x="6209183" y="2721429"/>
            <a:ext cx="5204735" cy="35040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DataServer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Foo();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namespace Details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CountImpl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void Ban() { return Foo(); 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Bar(){...};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Baz(int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return Details::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CountImpl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62910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96147-B4D7-4E14-8446-26875FFB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Organize UDT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5744-EE93-4AC9-9F5E-C2E4EBAC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Namespaces are often used to organize object libraries.</a:t>
            </a:r>
          </a:p>
          <a:p>
            <a:pPr lvl="1"/>
            <a:r>
              <a:rPr lang="en-US" sz="2000" b="1" i="0" u="none" strike="noStrike" baseline="0" dirty="0"/>
              <a:t>The C++ Standard Library (std) and Boost Library (boost) are examples</a:t>
            </a:r>
          </a:p>
          <a:p>
            <a:pPr marR="0" lvl="0"/>
            <a:r>
              <a:rPr lang="en-US" sz="2400" b="1" i="0" u="none" strike="noStrike" baseline="0" dirty="0"/>
              <a:t>Namespace span .</a:t>
            </a:r>
            <a:r>
              <a:rPr lang="en-US" sz="2400" b="1" i="0" u="none" strike="noStrike" baseline="0" dirty="0" err="1"/>
              <a:t>cpp</a:t>
            </a:r>
            <a:r>
              <a:rPr lang="en-US" sz="2400" b="1" i="0" u="none" strike="noStrike" baseline="0" dirty="0"/>
              <a:t> and .h files for each UDT in the model.</a:t>
            </a:r>
          </a:p>
          <a:p>
            <a:r>
              <a:rPr lang="en-US" sz="2400" b="1" dirty="0"/>
              <a:t>Examine the example ns-model app in folder </a:t>
            </a:r>
            <a:r>
              <a:rPr lang="en-US" sz="2400" b="1" dirty="0">
                <a:hlinkClick r:id="rId2" action="ppaction://hlinkfile"/>
              </a:rPr>
              <a:t>Namespaces</a:t>
            </a:r>
            <a:endParaRPr lang="en-US" sz="2400" b="1" dirty="0"/>
          </a:p>
          <a:p>
            <a:pPr marR="0" lvl="0"/>
            <a:endParaRPr lang="en-US" sz="2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9D672-A1C8-9842-C216-FF0D5D1D6780}"/>
              </a:ext>
            </a:extLst>
          </p:cNvPr>
          <p:cNvSpPr/>
          <p:nvPr/>
        </p:nvSpPr>
        <p:spPr>
          <a:xfrm>
            <a:off x="6209183" y="2721429"/>
            <a:ext cx="5204735" cy="35671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 header file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learncpp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class Shape {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public: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Shape(){}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void Render();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~Shape(){}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 implementation file Shape.cpp: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learncpp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::Shape::Render(){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"Shape" &lt;&lt; std::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4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1360</TotalTime>
  <Words>968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ANSI C++ Library and Namespaces</vt:lpstr>
      <vt:lpstr>Objectives</vt:lpstr>
      <vt:lpstr>ANSI C++ Library</vt:lpstr>
      <vt:lpstr>Features in the Library</vt:lpstr>
      <vt:lpstr>Global Namespace</vt:lpstr>
      <vt:lpstr>Namespaces</vt:lpstr>
      <vt:lpstr>Anonymous Namespaces</vt:lpstr>
      <vt:lpstr>Nested Namespaces</vt:lpstr>
      <vt:lpstr>Organize UDT Models</vt:lpstr>
      <vt:lpstr>ANSI C++ string</vt:lpstr>
      <vt:lpstr>Templates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Andrew Scoppa</dc:creator>
  <cp:lastModifiedBy>Andrew Scoppa</cp:lastModifiedBy>
  <cp:revision>37</cp:revision>
  <dcterms:created xsi:type="dcterms:W3CDTF">2019-10-06T12:32:44Z</dcterms:created>
  <dcterms:modified xsi:type="dcterms:W3CDTF">2023-06-20T11:40:29Z</dcterms:modified>
</cp:coreProperties>
</file>