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9" r:id="rId6"/>
    <p:sldId id="313" r:id="rId7"/>
    <p:sldId id="263" r:id="rId8"/>
    <p:sldId id="266" r:id="rId9"/>
    <p:sldId id="271" r:id="rId10"/>
    <p:sldId id="274" r:id="rId11"/>
    <p:sldId id="311" r:id="rId12"/>
    <p:sldId id="278" r:id="rId13"/>
    <p:sldId id="314" r:id="rId14"/>
    <p:sldId id="280" r:id="rId15"/>
    <p:sldId id="270" r:id="rId16"/>
    <p:sldId id="281" r:id="rId17"/>
    <p:sldId id="282" r:id="rId18"/>
    <p:sldId id="284" r:id="rId19"/>
    <p:sldId id="294" r:id="rId20"/>
    <p:sldId id="285" r:id="rId21"/>
    <p:sldId id="289" r:id="rId22"/>
    <p:sldId id="295" r:id="rId23"/>
    <p:sldId id="296" r:id="rId24"/>
    <p:sldId id="297" r:id="rId25"/>
    <p:sldId id="315" r:id="rId26"/>
    <p:sldId id="298" r:id="rId27"/>
    <p:sldId id="299" r:id="rId28"/>
    <p:sldId id="302" r:id="rId29"/>
    <p:sldId id="317" r:id="rId30"/>
    <p:sldId id="322" r:id="rId31"/>
    <p:sldId id="319" r:id="rId32"/>
    <p:sldId id="318" r:id="rId33"/>
    <p:sldId id="320" r:id="rId34"/>
    <p:sldId id="321" r:id="rId35"/>
    <p:sldId id="31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5CB6-E4F0-4F47-8CF4-05D2A36B4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79ABF-D09C-4FC3-BA82-58EC27853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CE6E-D744-4253-AA65-B4A92BCD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66C4-058B-441C-91B6-8963C61A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B3A0-7309-45EE-8D77-6CEE9052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16A7-A78E-40C3-AB0E-B82754BF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8DE21-5B5E-42A1-8306-3FD0D0070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5F7D8-9970-45B3-BDBC-3778DF4E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04469-1D6E-4E4F-AAC9-A5740B6B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E991-77AC-475A-8CB9-14E9D78E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0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56266-AE9C-41C7-B72F-35AF1C86E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4C44F-0D25-483B-A0F0-85FA44C14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B3198-0F77-4604-BDF4-B017F45F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CDBD6-DA26-4A18-959D-824ED734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A0CD-A08A-4227-BDFC-162D0254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06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2E57-FF0B-4231-BE28-8E5CBBE4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CE44B-1B20-4107-8D3D-F8D6C9BBA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003B-AACE-4C89-8306-198ADA5E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364D7-C626-4A39-ACF5-5AB65BA1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5EE8-F610-4055-A9BC-D7868E02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0CD7-3859-4A9B-95C3-D0DE7D12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4918-EB78-4BC1-8A26-02F551EC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57DB0-606B-4A8D-BA57-3EAC50AD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F91DD-743F-4D61-83FF-C67ED1EA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92DC9-A323-4D72-B520-911F81D8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047E-9E06-4816-922A-55026C9F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6C58E-464B-4378-ADE5-E2363419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A715-40A8-4EE0-9FC9-36DFF599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27AE-A051-4307-BF34-1E3F434B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2E38-77DC-41AF-8EFC-A497372B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3EAD-BE50-45B6-AD1A-0787A6FD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2CBE-69B0-4109-88BF-93A3430A8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BAB12-D726-4208-8124-CD2377A4C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A3FEE-C940-418A-B9A4-25A22509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F1A36-47E8-4627-9C7B-3D9BB718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82E3-EDCC-4163-9039-62833690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7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88CC-4293-4E27-A728-DB5143E6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63FD6-D3EB-4618-870C-1FB3F6E3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0F5B9-153D-4086-959A-1FD15E971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69730-EBE2-4368-A70F-270A5B99B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C9903-7ECA-4F0E-9EA5-6708F6E4B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2E170-7F02-4020-8AA3-F064B6C8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64C-6DD0-44E2-81BC-4DEDF7D9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ACBCE-30EA-4628-BDE1-3287D2E2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0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979B-F4BC-4B09-999C-FC89D8A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93254-C837-4373-A9D3-8F600531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07DAD-60B1-43E9-B0DB-012CCC3B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9E473-E1EE-48AE-BE77-91FF0D08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3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24D06-F4D0-4763-A77A-D2A4554D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26CA6-5505-4245-97F5-F2C26520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9B97A-A992-490F-BCC0-19A6A597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E4BF-7A76-488C-B6DB-45861A6B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B6437-C0AA-4FF3-A9B5-4A063CE1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797FD-F48C-4A72-9302-D105B807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78EB8-7DCB-4C11-9126-5C342A82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60B2A-A448-4B31-91A1-3A6844DD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7111-0A46-46FE-BEE3-00E120DD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AEE8-BB4C-406B-8D54-610FCE1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2E062-858F-4B97-B9DA-169AB4783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F2833-37C9-4135-934A-67300B407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BEF79-014F-41FC-94E8-0F1A682C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524C-016A-4FEE-83AA-CE9A6A0FB2F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F1551-BA7F-420E-9DDE-C655BB26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2A892-1402-480D-8C16-350CD98A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62F81-55F9-4B4D-91BB-1F6D07B7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7590B-5838-486A-BC81-8EEC22779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BE50D-395B-43FF-94C2-AE33D2737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524C-016A-4FEE-83AA-CE9A6A0FB2F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6F7F0-3253-45FC-A6F1-B0580D348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3AE6-896A-45B1-A78C-B304AD4D9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44B1-5A26-485D-8EDE-F4002C09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Level-2/Chap02/Templatemax" TargetMode="External"/><Relationship Id="rId2" Type="http://schemas.openxmlformats.org/officeDocument/2006/relationships/hyperlink" Target="../../Work/Chap12/Templatemax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../work/Chap12/FunctionObject" TargetMode="External"/><Relationship Id="rId2" Type="http://schemas.openxmlformats.org/officeDocument/2006/relationships/hyperlink" Target="../../Work/Chap12/TemplateOperate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../Lab%20Exercises/Level-2/Chap02/TemplateOperat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Level-2/Chap01/AnsiHello/ansihello.cpp" TargetMode="External"/><Relationship Id="rId2" Type="http://schemas.openxmlformats.org/officeDocument/2006/relationships/hyperlink" Target="../../Work/Chap12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Work/Labs/Lab12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../work/Chap12/TemplateSet" TargetMode="External"/><Relationship Id="rId2" Type="http://schemas.openxmlformats.org/officeDocument/2006/relationships/hyperlink" Target="../../Work/Chap12/TemplateArray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../Lab%20Exercises/Level-2/Chap02/TemplateArray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../work/Chap12/Vector" TargetMode="External"/><Relationship Id="rId2" Type="http://schemas.openxmlformats.org/officeDocument/2006/relationships/hyperlink" Target="../../work/Chap12/List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../../../Lab%20Exercises/Level-2/Chap02/SimpleSTL" TargetMode="External"/><Relationship Id="rId5" Type="http://schemas.openxmlformats.org/officeDocument/2006/relationships/hyperlink" Target="../../../Lab%20Exercises/Level-2/Chap02/Map" TargetMode="External"/><Relationship Id="rId4" Type="http://schemas.openxmlformats.org/officeDocument/2006/relationships/hyperlink" Target="../../Work/Chap12/Map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../../../Lab%20Exercises/Level-2/Chap02/SimpleSTL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../../../Lab%20Exercises/Level-2/Chap02/SimpleSTL" TargetMode="Externa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Level-2/Chap02/Macromax" TargetMode="External"/><Relationship Id="rId2" Type="http://schemas.openxmlformats.org/officeDocument/2006/relationships/hyperlink" Target="../../Work/Chap12/Macromax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8EF58-D66D-4129-8CAF-D9BA0AE0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sz="7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Templates and </a:t>
            </a:r>
            <a:br>
              <a:rPr lang="en-US" sz="7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8FC47-6C6D-4076-8A94-C64EBF225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48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5A71C-3F35-40EB-893A-4D6DC430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Template Parameter Conversion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2C221-3F49-4CD0-8AA6-5B29713F6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The compiler will only use an exact match for the template parameters. </a:t>
            </a:r>
          </a:p>
          <a:p>
            <a:pPr marR="0" lvl="1"/>
            <a:r>
              <a:rPr lang="en-US" b="0" i="0" u="none" strike="noStrike" baseline="0" dirty="0"/>
              <a:t>No type conversions will be attempted for matching arguments in a function template.</a:t>
            </a:r>
          </a:p>
          <a:p>
            <a:pPr marR="0" lvl="1"/>
            <a:r>
              <a:rPr lang="en-US" b="0" i="0" u="none" strike="noStrike" baseline="0" dirty="0"/>
              <a:t>No promotions are attempted (i.e. </a:t>
            </a:r>
            <a:r>
              <a:rPr lang="en-US" b="1" i="0" u="none" strike="noStrike" baseline="0" dirty="0"/>
              <a:t>unsigned int </a:t>
            </a:r>
            <a:r>
              <a:rPr lang="en-US" b="0" i="0" u="none" strike="noStrike" baseline="0" dirty="0"/>
              <a:t>does not match </a:t>
            </a:r>
            <a:r>
              <a:rPr lang="en-US" b="1" i="0" u="none" strike="noStrike" baseline="0" dirty="0"/>
              <a:t>int</a:t>
            </a:r>
            <a:r>
              <a:rPr lang="en-US" b="0" i="0" u="none" strike="noStrike" baseline="0" dirty="0"/>
              <a:t>)</a:t>
            </a:r>
          </a:p>
          <a:p>
            <a:pPr marR="0" lvl="1"/>
            <a:r>
              <a:rPr lang="en-US" b="0" i="0" u="none" strike="noStrike" baseline="0" dirty="0"/>
              <a:t>No user defined conversions are attempted.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5A71C-3F35-40EB-893A-4D6DC430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Template Parameter Conversion (continued)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2C221-3F49-4CD0-8AA6-5B29713F6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024614"/>
            <a:ext cx="8432862" cy="31818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1" i="0" u="none" strike="noStrike" baseline="0" dirty="0"/>
              <a:t>An array can be converted to a pointer of that type.      </a:t>
            </a:r>
          </a:p>
          <a:p>
            <a:pPr marR="0" lvl="0"/>
            <a:endParaRPr lang="en-US" sz="2200" b="1" dirty="0"/>
          </a:p>
          <a:p>
            <a:pPr marR="0" lvl="0"/>
            <a:endParaRPr lang="en-US" sz="2200" b="1" i="0" u="none" strike="noStrike" baseline="0" dirty="0"/>
          </a:p>
          <a:p>
            <a:pPr marR="0" lvl="0"/>
            <a:endParaRPr lang="en-US" sz="2200" b="1" i="0" u="none" strike="noStrike" baseline="0" dirty="0"/>
          </a:p>
          <a:p>
            <a:pPr marR="0" lvl="0"/>
            <a:endParaRPr lang="en-US" sz="22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373DEC-14CB-628A-E7B8-A27446040C4F}"/>
              </a:ext>
            </a:extLst>
          </p:cNvPr>
          <p:cNvSpPr/>
          <p:nvPr/>
        </p:nvSpPr>
        <p:spPr>
          <a:xfrm>
            <a:off x="862753" y="4136021"/>
            <a:ext cx="7048399" cy="1962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T&gt; T Max(T* array, int size){...}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array[100];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Max(array[10], 10);  // compilation error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Max(&amp;array[10], 10); // ok</a:t>
            </a:r>
          </a:p>
          <a:p>
            <a:pPr algn="just">
              <a:lnSpc>
                <a:spcPct val="105000"/>
              </a:lnSpc>
              <a:spcAft>
                <a:spcPts val="6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Max(array, 10);      // ok</a:t>
            </a:r>
          </a:p>
        </p:txBody>
      </p:sp>
    </p:spTree>
    <p:extLst>
      <p:ext uri="{BB962C8B-B14F-4D97-AF65-F5344CB8AC3E}">
        <p14:creationId xmlns:p14="http://schemas.microsoft.com/office/powerpoint/2010/main" val="214869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1C574-0E6B-4B32-8B35-1BC1D659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 Template Problem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10324-9F97-41C9-9437-9F09DCFC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952098"/>
            <a:ext cx="11000233" cy="34533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dirty="0"/>
              <a:t>Given the function template Max defined earlier, what is the result of the following code fragment?</a:t>
            </a:r>
          </a:p>
          <a:p>
            <a:pPr marL="228600" lvl="1" indent="0">
              <a:buNone/>
            </a:pPr>
            <a:r>
              <a:rPr lang="en-US" dirty="0"/>
              <a:t>    const char* a = "rook"; const char* b = "checkmate";</a:t>
            </a:r>
          </a:p>
          <a:p>
            <a:pPr marL="228600" lvl="1" indent="0">
              <a:buNone/>
            </a:pPr>
            <a:r>
              <a:rPr lang="en-US" sz="1500" dirty="0"/>
              <a:t>      </a:t>
            </a:r>
            <a:r>
              <a:rPr lang="en-US" dirty="0"/>
              <a:t>const char* c = Max(a, b);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1C574-0E6B-4B32-8B35-1BC1D659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 Template Problem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10324-9F97-41C9-9437-9F09DCFC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952099"/>
            <a:ext cx="11000233" cy="2867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800" b="1" i="0" u="none" strike="noStrike" baseline="0" dirty="0"/>
              <a:t>The compiler will generate the following code:</a:t>
            </a:r>
            <a:endParaRPr lang="en-US" sz="1800" b="1" dirty="0"/>
          </a:p>
          <a:p>
            <a:pPr marR="0" lvl="0"/>
            <a:endParaRPr lang="en-US" sz="1500" b="1" dirty="0"/>
          </a:p>
          <a:p>
            <a:pPr marR="0" lvl="0"/>
            <a:endParaRPr lang="en-US" sz="1500" b="1" dirty="0"/>
          </a:p>
          <a:p>
            <a:pPr marR="0" lvl="0"/>
            <a:endParaRPr lang="en-US" sz="1500" b="1" dirty="0"/>
          </a:p>
          <a:p>
            <a:pPr marR="0" lvl="0"/>
            <a:endParaRPr lang="en-US" sz="1500" b="1" i="0" u="none" strike="noStrike" baseline="0" dirty="0"/>
          </a:p>
          <a:p>
            <a:pPr marL="914400" lvl="2"/>
            <a:endParaRPr lang="en-US" sz="1500" b="1" i="0" u="none" strike="noStrike" baseline="0" dirty="0"/>
          </a:p>
          <a:p>
            <a:pPr marL="914400" lvl="2"/>
            <a:endParaRPr lang="en-US" sz="1500" b="1" i="0" u="none" strike="noStrike" baseline="0" dirty="0"/>
          </a:p>
          <a:p>
            <a:pPr marL="228600" lvl="1" indent="0">
              <a:buNone/>
            </a:pPr>
            <a:r>
              <a:rPr lang="en-US" sz="1900" b="1" i="1" u="none" strike="noStrike" baseline="0" dirty="0"/>
              <a:t>The addresses are compared, not the string values!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7216C3-AD83-6B74-A81B-DECFA2DF2C62}"/>
              </a:ext>
            </a:extLst>
          </p:cNvPr>
          <p:cNvSpPr/>
          <p:nvPr/>
        </p:nvSpPr>
        <p:spPr>
          <a:xfrm>
            <a:off x="909390" y="3578052"/>
            <a:ext cx="6965368" cy="12536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char* Max(const char* a, const char* b) { </a:t>
            </a:r>
          </a:p>
          <a:p>
            <a:pPr algn="just">
              <a:lnSpc>
                <a:spcPct val="105000"/>
              </a:lnSpc>
              <a:spcAft>
                <a:spcPts val="6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(a &gt; b) return a;</a:t>
            </a:r>
          </a:p>
          <a:p>
            <a:pPr algn="just">
              <a:lnSpc>
                <a:spcPct val="105000"/>
              </a:lnSpc>
              <a:spcAft>
                <a:spcPts val="6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return b;</a:t>
            </a:r>
          </a:p>
          <a:p>
            <a:pPr algn="just">
              <a:lnSpc>
                <a:spcPct val="105000"/>
              </a:lnSpc>
              <a:spcAft>
                <a:spcPts val="6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915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76144-390D-4F89-840C-F50CD013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 Template Problem (continued)</a:t>
            </a:r>
            <a:endParaRPr lang="en-US" sz="52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9CC0-867F-4244-BF03-332725FA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023160"/>
            <a:ext cx="11000233" cy="29811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It is legal to declare an ordinary function version of </a:t>
            </a:r>
            <a:r>
              <a:rPr lang="en-US" sz="2400" b="1" i="1" u="none" strike="noStrike" baseline="0" dirty="0"/>
              <a:t>Max()</a:t>
            </a:r>
            <a:r>
              <a:rPr lang="en-US" sz="2400" b="1" i="0" u="none" strike="noStrike" baseline="0" dirty="0"/>
              <a:t> to be used in place of the template definition</a:t>
            </a:r>
          </a:p>
          <a:p>
            <a:pPr marR="0" lvl="0"/>
            <a:endParaRPr lang="en-US" sz="2400" b="1" dirty="0"/>
          </a:p>
          <a:p>
            <a:pPr marR="0" lvl="0"/>
            <a:endParaRPr lang="en-US" sz="2400" b="1" i="0" u="none" strike="noStrike" baseline="0" dirty="0"/>
          </a:p>
          <a:p>
            <a:pPr marR="0" lvl="0"/>
            <a:endParaRPr lang="en-US" sz="2400" b="1" dirty="0"/>
          </a:p>
          <a:p>
            <a:pPr marR="0" lvl="0"/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A0E943-DFEC-1C80-94CB-7C2BF8F45006}"/>
              </a:ext>
            </a:extLst>
          </p:cNvPr>
          <p:cNvSpPr/>
          <p:nvPr/>
        </p:nvSpPr>
        <p:spPr>
          <a:xfrm>
            <a:off x="914688" y="4290733"/>
            <a:ext cx="6855437" cy="15635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char* Max(const char* a, const char* b){	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(a, b) &gt; 0) return a;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else return b;	</a:t>
            </a:r>
          </a:p>
          <a:p>
            <a:pPr algn="just">
              <a:lnSpc>
                <a:spcPct val="105000"/>
              </a:lnSpc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4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4C422-9380-44DD-B1CB-C0BB62B1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 Template Demo</a:t>
            </a:r>
            <a:endParaRPr lang="en-US" sz="52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E9D83-A9F5-4887-8C6F-6A65F26EC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Examine the sample program in the </a:t>
            </a:r>
            <a:r>
              <a:rPr lang="en-US" sz="2400" b="1" i="0" u="sng" strike="noStrike" baseline="0" dirty="0" err="1">
                <a:hlinkClick r:id="rId2" action="ppaction://hlinkfile"/>
              </a:rPr>
              <a:t>TemplateMax</a:t>
            </a:r>
            <a:r>
              <a:rPr lang="en-US" sz="2400" b="1" i="0" u="none" strike="noStrike" baseline="0" dirty="0">
                <a:hlinkClick r:id="rId2" action="ppaction://hlinkfile"/>
              </a:rPr>
              <a:t> folder.</a:t>
            </a:r>
            <a:r>
              <a:rPr lang="en-US" sz="2400" b="1" i="0" u="none" strike="noStrike" baseline="0" dirty="0"/>
              <a:t>  Add code to call one of the provided Compare functions.</a:t>
            </a:r>
            <a:endParaRPr lang="en-US" sz="2400" b="1" i="0" u="none" strike="noStrike" baseline="0" dirty="0">
              <a:hlinkClick r:id="rId3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3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F7FDD-5410-4B0D-B85A-3CD78E4A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Generic Programming with Function </a:t>
            </a:r>
            <a:r>
              <a:rPr lang="en-US" sz="5200" b="1" dirty="0"/>
              <a:t>Objects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A37F3-A3B0-4F49-A9A5-BCA9DB72C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0948599" cy="31046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000" b="1" i="0" u="none" strike="noStrike" baseline="0" dirty="0"/>
              <a:t>Function objects behave like functions</a:t>
            </a:r>
          </a:p>
          <a:p>
            <a:pPr lvl="1"/>
            <a:r>
              <a:rPr lang="en-US" sz="1600" b="1" i="0" u="none" strike="noStrike" baseline="0" dirty="0"/>
              <a:t>overload operator()</a:t>
            </a:r>
          </a:p>
          <a:p>
            <a:pPr marR="0" lvl="0"/>
            <a:r>
              <a:rPr lang="en-US" sz="2000" b="1" i="0" u="none" strike="noStrike" baseline="0" dirty="0"/>
              <a:t>Template code often parameterized by function objects</a:t>
            </a:r>
          </a:p>
          <a:p>
            <a:pPr lvl="1"/>
            <a:r>
              <a:rPr lang="en-US" sz="1600" b="1" i="0" u="none" strike="noStrike" baseline="0" dirty="0"/>
              <a:t>apply generic operation to elements</a:t>
            </a:r>
          </a:p>
          <a:p>
            <a:pPr marR="0" lvl="0"/>
            <a:r>
              <a:rPr lang="en-US" sz="2000" b="1" i="0" u="none" strike="noStrike" baseline="0" dirty="0"/>
              <a:t>The use of function templates allow </a:t>
            </a:r>
            <a:r>
              <a:rPr lang="en-US" sz="2000" b="1" dirty="0"/>
              <a:t>methods to be passed as parameters</a:t>
            </a:r>
          </a:p>
          <a:p>
            <a:pPr lvl="1"/>
            <a:r>
              <a:rPr lang="en-US" sz="1600" b="1" i="0" u="none" strike="noStrike" baseline="0" dirty="0"/>
              <a:t>apply generic operation to elements</a:t>
            </a:r>
          </a:p>
          <a:p>
            <a:pPr lvl="1"/>
            <a:r>
              <a:rPr lang="en-US" sz="1600" b="1" dirty="0"/>
              <a:t>compile-time polymorphism</a:t>
            </a:r>
          </a:p>
          <a:p>
            <a:r>
              <a:rPr lang="en-US" sz="2000" b="1" i="0" u="none" strike="noStrike" baseline="0" dirty="0"/>
              <a:t>Review the sample programs in the </a:t>
            </a:r>
            <a:r>
              <a:rPr lang="en-US" sz="2000" b="1" dirty="0" err="1">
                <a:hlinkClick r:id="rId2" action="ppaction://hlinkfile"/>
              </a:rPr>
              <a:t>TemplateOperate</a:t>
            </a:r>
            <a:r>
              <a:rPr lang="en-US" sz="2000" b="1" dirty="0">
                <a:hlinkClick r:id="rId2" action="ppaction://hlinkfile"/>
              </a:rPr>
              <a:t> </a:t>
            </a:r>
            <a:r>
              <a:rPr lang="en-US" sz="2000" b="1" dirty="0"/>
              <a:t> and </a:t>
            </a:r>
            <a:r>
              <a:rPr lang="en-US" sz="2000" b="1" i="0" u="none" strike="noStrike" baseline="0" dirty="0" err="1">
                <a:hlinkClick r:id="rId3" action="ppaction://hlinkfile"/>
              </a:rPr>
              <a:t>FunctionObject</a:t>
            </a:r>
            <a:r>
              <a:rPr lang="en-US" sz="2000" b="1" i="0" u="none" strike="noStrike" baseline="0" dirty="0">
                <a:hlinkClick r:id="rId3" action="ppaction://hlinkfile"/>
              </a:rPr>
              <a:t> </a:t>
            </a:r>
            <a:r>
              <a:rPr lang="en-US" sz="2000" b="1" i="0" u="none" strike="noStrike" baseline="0" dirty="0"/>
              <a:t> </a:t>
            </a:r>
            <a:r>
              <a:rPr lang="en-US" sz="2000" b="1" dirty="0"/>
              <a:t>folders.</a:t>
            </a:r>
            <a:endParaRPr lang="en-US" sz="2000" b="1" i="0" u="none" strike="noStrike" baseline="0" dirty="0">
              <a:hlinkClick r:id="rId4"/>
            </a:endParaRPr>
          </a:p>
          <a:p>
            <a:pPr marR="0" lvl="0"/>
            <a:endParaRPr lang="en-US" sz="2000" b="1" i="0" u="none" strike="noStrike" baseline="0" dirty="0">
              <a:hlinkClick r:id="rId4"/>
            </a:endParaRPr>
          </a:p>
          <a:p>
            <a:pPr marR="0" lvl="0"/>
            <a:endParaRPr lang="en-US" sz="20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FECF9-1A57-44F8-BD4D-8855FC5B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Templates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EF1C-2D61-4FE9-A73C-B6C6038D9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5498593" cy="298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A class template definition enables you to define a generic class.</a:t>
            </a:r>
          </a:p>
          <a:p>
            <a:pPr lvl="1"/>
            <a:r>
              <a:rPr lang="en-US" sz="2000" b="1" i="0" u="none" strike="noStrike" baseline="0" dirty="0"/>
              <a:t>Class could store any type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66B0C8-4188-4C24-9B27-023E96CF2D40}"/>
              </a:ext>
            </a:extLst>
          </p:cNvPr>
          <p:cNvSpPr/>
          <p:nvPr/>
        </p:nvSpPr>
        <p:spPr>
          <a:xfrm>
            <a:off x="6343826" y="3059064"/>
            <a:ext cx="4644572" cy="32511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E&gt; class Array{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Array(int size = 10);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~Array();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Array&amp; operator=(Array&amp;);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long size() const;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E&amp; operator[]() const;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m_lSize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E*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239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90BFE-81A2-4292-AE93-F22E33B3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Templates (continued)</a:t>
            </a:r>
            <a:endParaRPr lang="en-US" sz="52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2A625-5B72-4207-8064-C1A038EA4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3076424"/>
            <a:ext cx="11000233" cy="298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The </a:t>
            </a:r>
            <a:r>
              <a:rPr lang="en-US" sz="2400" b="1" i="1" u="none" strike="noStrike" baseline="0" dirty="0"/>
              <a:t>template&lt;argument-list&gt;</a:t>
            </a:r>
            <a:r>
              <a:rPr lang="en-US" sz="2400" b="1" i="0" u="none" strike="noStrike" baseline="0" dirty="0"/>
              <a:t> expression is also used in front of the code implementation (</a:t>
            </a:r>
            <a:r>
              <a:rPr lang="en-US" sz="2400" b="1" i="1" u="none" strike="noStrike" baseline="0" dirty="0"/>
              <a:t>also in .h file</a:t>
            </a:r>
            <a:r>
              <a:rPr lang="en-US" sz="2400" b="1" i="0" u="none" strike="noStrike" baseline="0" dirty="0"/>
              <a:t>).</a:t>
            </a:r>
          </a:p>
          <a:p>
            <a:pPr marR="0" lvl="1"/>
            <a:r>
              <a:rPr lang="en-US" b="0" i="0" u="none" strike="noStrike" baseline="0" dirty="0"/>
              <a:t>If you try to keep the code implementation in a separate </a:t>
            </a:r>
            <a:r>
              <a:rPr lang="en-US" b="1" i="0" u="none" strike="noStrike" baseline="0" dirty="0"/>
              <a:t>.</a:t>
            </a:r>
            <a:r>
              <a:rPr lang="en-US" b="1" i="0" u="none" strike="noStrike" baseline="0" dirty="0" err="1"/>
              <a:t>cpp</a:t>
            </a:r>
            <a:r>
              <a:rPr lang="en-US" b="0" i="0" u="none" strike="noStrike" baseline="0" dirty="0"/>
              <a:t> file, you will get linker errors, because the code file that </a:t>
            </a:r>
            <a:r>
              <a:rPr lang="en-US" b="0" i="1" u="none" strike="noStrike" baseline="0" dirty="0"/>
              <a:t>uses</a:t>
            </a:r>
            <a:r>
              <a:rPr lang="en-US" b="0" i="0" u="none" strike="noStrike" baseline="0" dirty="0"/>
              <a:t> the template does not have access to the template code.</a:t>
            </a:r>
            <a:endParaRPr lang="en-US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A62885-76DE-D69C-97F4-EC9BEBCA49DE}"/>
              </a:ext>
            </a:extLst>
          </p:cNvPr>
          <p:cNvSpPr/>
          <p:nvPr/>
        </p:nvSpPr>
        <p:spPr>
          <a:xfrm>
            <a:off x="1105204" y="5004807"/>
            <a:ext cx="6096000" cy="13049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E&gt;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Array&lt;E&gt;::size() const 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m_lSize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5000"/>
              </a:lnSpc>
              <a:spcAft>
                <a:spcPts val="6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951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D5FEB-DE36-4CF1-A661-A787D729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Template Instantiation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9C82C-E607-4175-9EC4-2824ED57C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000" b="1" i="0" u="none" strike="noStrike" baseline="0" dirty="0"/>
              <a:t>There is no relationship between instances of a template class. </a:t>
            </a:r>
          </a:p>
          <a:p>
            <a:pPr lvl="1"/>
            <a:r>
              <a:rPr lang="en-US" sz="1600" b="1" i="0" u="none" strike="noStrike" baseline="0" dirty="0"/>
              <a:t>Given two instances of </a:t>
            </a:r>
            <a:r>
              <a:rPr lang="en-US" sz="1600" b="1" i="1" u="none" strike="noStrike" baseline="0" dirty="0"/>
              <a:t>Foo&lt;T&gt;</a:t>
            </a:r>
            <a:r>
              <a:rPr lang="en-US" sz="1600" b="1" i="0" u="none" strike="noStrike" baseline="0" dirty="0"/>
              <a:t>, </a:t>
            </a:r>
            <a:r>
              <a:rPr lang="en-US" sz="1600" b="1" i="1" u="none" strike="noStrike" baseline="0" dirty="0"/>
              <a:t>Foo&lt;int&gt;</a:t>
            </a:r>
            <a:r>
              <a:rPr lang="en-US" sz="1600" b="1" i="0" u="none" strike="noStrike" baseline="0" dirty="0"/>
              <a:t> and </a:t>
            </a:r>
            <a:r>
              <a:rPr lang="en-US" sz="1600" b="1" i="1" u="none" strike="noStrike" baseline="0" dirty="0"/>
              <a:t>Foo&lt;double&gt;,</a:t>
            </a:r>
            <a:r>
              <a:rPr lang="en-US" sz="1600" b="1" i="0" u="none" strike="noStrike" baseline="0" dirty="0"/>
              <a:t> the compiler generates two completely separate classes.</a:t>
            </a:r>
          </a:p>
          <a:p>
            <a:pPr marR="0" lvl="0"/>
            <a:r>
              <a:rPr lang="en-US" sz="2000" b="1" i="0" u="none" strike="noStrike" baseline="0" dirty="0"/>
              <a:t>Unlike a function template, you cannot deduce the arguments for a class template from its context. </a:t>
            </a:r>
          </a:p>
          <a:p>
            <a:pPr marR="0" lvl="0"/>
            <a:r>
              <a:rPr lang="en-US" sz="2000" b="1" i="0" u="none" strike="noStrike" baseline="0" dirty="0"/>
              <a:t>The compiler will generate code only for those methods of a class template that are actually used.</a:t>
            </a:r>
          </a:p>
          <a:p>
            <a:pPr marR="0" lvl="1"/>
            <a:r>
              <a:rPr lang="en-US" sz="1600" b="1" dirty="0"/>
              <a:t>A pointer to an instance of a class template does not cause any code to be generated.</a:t>
            </a:r>
          </a:p>
          <a:p>
            <a:pPr marR="0" lvl="1"/>
            <a:r>
              <a:rPr lang="en-US" sz="1600" b="1" dirty="0"/>
              <a:t>A compilation error in an unused class template method will not be detected until the method is used.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835E7-BE05-45CA-BA28-0A580ABC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3C532-5843-482A-AEFB-BA7DF5E1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R="0" lvl="0"/>
            <a:r>
              <a:rPr lang="en-US" sz="1700" b="1" i="0" u="none" strike="noStrike" baseline="0" dirty="0"/>
              <a:t>Describe the C++ </a:t>
            </a:r>
            <a:r>
              <a:rPr lang="en-US" sz="1700" b="1" i="1" u="none" strike="noStrike" baseline="0" dirty="0"/>
              <a:t>template</a:t>
            </a:r>
            <a:r>
              <a:rPr lang="en-US" sz="1700" b="1" i="0" u="none" strike="noStrike" baseline="0" dirty="0"/>
              <a:t> mechanism and implement programs using templates.</a:t>
            </a:r>
          </a:p>
          <a:p>
            <a:pPr marR="0" lvl="0"/>
            <a:r>
              <a:rPr lang="en-US" sz="1700" b="1" i="0" u="none" strike="noStrike" baseline="0" dirty="0"/>
              <a:t>Understand how to write simple template functions and classes.</a:t>
            </a:r>
          </a:p>
          <a:p>
            <a:pPr marR="0" lvl="0"/>
            <a:r>
              <a:rPr lang="en-US" sz="1700" b="1" i="0" u="none" strike="noStrike" baseline="0" dirty="0"/>
              <a:t>Understand the principles behind generic programming.</a:t>
            </a:r>
          </a:p>
          <a:p>
            <a:pPr marR="0" lvl="0"/>
            <a:r>
              <a:rPr lang="en-US" sz="1700" b="1" i="0" u="none" strike="noStrike" baseline="0" dirty="0"/>
              <a:t>Implement a general array class in C++ using templates.</a:t>
            </a:r>
          </a:p>
          <a:p>
            <a:pPr marR="0" lvl="0"/>
            <a:r>
              <a:rPr lang="en-US" sz="1700" b="1" i="0" u="none" strike="noStrike" baseline="0" dirty="0"/>
              <a:t>Understand the basic elements of the Standard Template Library.</a:t>
            </a:r>
          </a:p>
          <a:p>
            <a:pPr marR="0" lvl="0"/>
            <a:r>
              <a:rPr lang="en-US" sz="1700" b="1" i="0" u="none" strike="noStrike" baseline="0" dirty="0"/>
              <a:t>Understand how to utilize smart pointers.</a:t>
            </a:r>
          </a:p>
          <a:p>
            <a:pPr marR="0" lvl="0"/>
            <a:r>
              <a:rPr lang="en-US" sz="1700" b="1" i="0" u="none" strike="noStrike" baseline="0" dirty="0"/>
              <a:t>Gain experience through code walk-throughs and lab exercises.</a:t>
            </a:r>
          </a:p>
          <a:p>
            <a:pPr marR="0" lvl="1"/>
            <a:r>
              <a:rPr lang="en-US" sz="1700" b="0" i="0" u="none" strike="noStrike" baseline="0" dirty="0"/>
              <a:t>The example programs are in the </a:t>
            </a:r>
            <a:r>
              <a:rPr lang="en-US" sz="1700" b="0" i="0" u="sng" strike="noStrike" baseline="0" dirty="0">
                <a:hlinkClick r:id="rId2" action="ppaction://hlinkfile"/>
              </a:rPr>
              <a:t>chapter directory</a:t>
            </a:r>
            <a:r>
              <a:rPr lang="en-US" sz="1700" b="0" i="0" u="sng" strike="noStrike" baseline="0" dirty="0">
                <a:hlinkClick r:id="rId3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Labs located in </a:t>
            </a:r>
            <a:r>
              <a:rPr lang="en-US" sz="1700" dirty="0">
                <a:hlinkClick r:id="rId4" action="ppaction://hlinkfile"/>
              </a:rPr>
              <a:t>Labs/Lab12</a:t>
            </a:r>
            <a:endParaRPr lang="en-US" sz="17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6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2FC5E-9775-4814-B427-40A8C633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Template Instantiation (continued)</a:t>
            </a:r>
            <a:endParaRPr lang="en-US" sz="5200" b="0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DF8C4-75D9-4A5A-A4C2-12E6DF4B7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When the class is instantiated, the class name is used, followed by </a:t>
            </a:r>
            <a:r>
              <a:rPr lang="en-US" sz="2400" b="1" i="1" u="none" strike="noStrike" baseline="0" dirty="0"/>
              <a:t>actual</a:t>
            </a:r>
            <a:r>
              <a:rPr lang="en-US" sz="2400" b="1" i="0" u="none" strike="noStrike" baseline="0" dirty="0"/>
              <a:t> arguments between angle brackets.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7B2A18-0F48-9BC8-14C7-F7737A3AD44B}"/>
              </a:ext>
            </a:extLst>
          </p:cNvPr>
          <p:cNvSpPr/>
          <p:nvPr/>
        </p:nvSpPr>
        <p:spPr>
          <a:xfrm>
            <a:off x="902052" y="4364452"/>
            <a:ext cx="6096000" cy="13049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Array&lt;int&gt; array1(7);     // array of 7  integers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Array&lt;String&gt; array2(5);  // array of 5  Strings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Array&lt;double&gt; array3;     // array of 10 doubles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Array&lt;double&gt; array4(5);  // array of 5  doubles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3CC5D-3320-6888-6E50-81ED17770224}"/>
              </a:ext>
            </a:extLst>
          </p:cNvPr>
          <p:cNvSpPr txBox="1"/>
          <p:nvPr/>
        </p:nvSpPr>
        <p:spPr>
          <a:xfrm>
            <a:off x="6998052" y="4535268"/>
            <a:ext cx="27921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cs typeface="Arial" pitchFamily="34" charset="0"/>
              </a:rPr>
              <a:t>The compiler generates</a:t>
            </a:r>
          </a:p>
          <a:p>
            <a:r>
              <a:rPr lang="en-US" sz="1600" dirty="0">
                <a:latin typeface="+mj-lt"/>
                <a:cs typeface="Arial" pitchFamily="34" charset="0"/>
              </a:rPr>
              <a:t>three copies of the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1600" dirty="0">
                <a:latin typeface="+mj-lt"/>
                <a:cs typeface="Arial" pitchFamily="34" charset="0"/>
              </a:rPr>
              <a:t> code</a:t>
            </a:r>
          </a:p>
          <a:p>
            <a:r>
              <a:rPr lang="en-US" sz="1600" dirty="0">
                <a:latin typeface="+mj-lt"/>
                <a:cs typeface="Arial" pitchFamily="34" charset="0"/>
              </a:rPr>
              <a:t>(not four since only one</a:t>
            </a:r>
          </a:p>
          <a:p>
            <a:r>
              <a:rPr lang="en-US" sz="1600" dirty="0">
                <a:latin typeface="+mj-lt"/>
                <a:cs typeface="Arial" pitchFamily="34" charset="0"/>
              </a:rPr>
              <a:t>copy is needed for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latin typeface="+mj-lt"/>
                <a:cs typeface="Arial" pitchFamily="34" charset="0"/>
              </a:rPr>
              <a:t>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8A23BC4-862B-4BF1-CEDE-7FE932957EEF}"/>
              </a:ext>
            </a:extLst>
          </p:cNvPr>
          <p:cNvSpPr/>
          <p:nvPr/>
        </p:nvSpPr>
        <p:spPr>
          <a:xfrm flipH="1">
            <a:off x="6096000" y="4478329"/>
            <a:ext cx="1017722" cy="1191096"/>
          </a:xfrm>
          <a:prstGeom prst="leftBrace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96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FACA5-7982-400C-B545-AC7312A2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Template Demos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DA02-9417-4322-A28C-ABC2E4C75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i="0" u="none" strike="noStrike" baseline="0" dirty="0"/>
              <a:t>Examine and run the sample programs in the folders </a:t>
            </a:r>
            <a:r>
              <a:rPr lang="en-US" sz="2400" b="1" i="0" u="none" strike="noStrike" baseline="0" dirty="0" err="1">
                <a:hlinkClick r:id="rId2" action="ppaction://hlinkfile"/>
              </a:rPr>
              <a:t>TemplateArray</a:t>
            </a:r>
            <a:r>
              <a:rPr lang="en-US" sz="2400" b="1" i="0" u="none" strike="noStrike" baseline="0" dirty="0"/>
              <a:t> and </a:t>
            </a:r>
            <a:r>
              <a:rPr lang="en-US" sz="2400" b="1" i="0" u="none" strike="noStrike" baseline="0" dirty="0" err="1">
                <a:hlinkClick r:id="rId3" action="ppaction://hlinkfile"/>
              </a:rPr>
              <a:t>TemplateSet</a:t>
            </a:r>
            <a:endParaRPr lang="en-US" sz="2400" b="1" i="0" u="none" strike="noStrike" baseline="0" dirty="0">
              <a:hlinkClick r:id="rId4"/>
            </a:endParaRPr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86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15ED5-CE8A-4B79-85F2-DE8B07FA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Template Library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2836F-C62E-4168-A269-A2F5057C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700" b="1" i="0" u="none" strike="noStrike" baseline="0"/>
              <a:t>The Standard Template Library (STL) is a general purpose library that contains data structures and generic algorithms.</a:t>
            </a:r>
          </a:p>
          <a:p>
            <a:pPr marR="0" lvl="1"/>
            <a:r>
              <a:rPr lang="en-US" sz="1700" b="0" i="0" u="none" strike="noStrike" baseline="0"/>
              <a:t>STL is a part of the ANSI C++ standard.</a:t>
            </a:r>
          </a:p>
          <a:p>
            <a:pPr marR="0" lvl="0"/>
            <a:r>
              <a:rPr lang="en-US" sz="1700" b="1" i="0" u="none" strike="noStrike" baseline="0"/>
              <a:t>The key idea is that algorithms can be written in a fashion that is independent of the data structure they operate on.</a:t>
            </a:r>
          </a:p>
          <a:p>
            <a:pPr marR="0" lvl="1"/>
            <a:r>
              <a:rPr lang="en-US" sz="1700" b="0" i="0" u="none" strike="noStrike" baseline="0"/>
              <a:t>Templates make it possible to write algorithms with generic types.</a:t>
            </a:r>
          </a:p>
          <a:p>
            <a:pPr marR="0" lvl="1"/>
            <a:r>
              <a:rPr lang="en-US" sz="1700" b="0" i="0" u="none" strike="noStrike" baseline="0"/>
              <a:t>The algorithms are written in terms of template classes called iterators operating on generic types.</a:t>
            </a:r>
          </a:p>
          <a:p>
            <a:pPr marR="0" lvl="1"/>
            <a:r>
              <a:rPr lang="en-US" sz="1700" b="0" i="0" u="none" strike="noStrike" baseline="0"/>
              <a:t>The iterators are implemented by the data structure (container) classes so they understand how to navigate a particular container.</a:t>
            </a:r>
          </a:p>
          <a:p>
            <a:pPr marR="0" lvl="0"/>
            <a:r>
              <a:rPr lang="en-US" sz="1700" b="1" i="0" u="none" strike="noStrike" baseline="0"/>
              <a:t>Since STL is based on templates, there are no libraries to link, you just have to include the proper files.</a:t>
            </a:r>
          </a:p>
          <a:p>
            <a:pPr marR="0" lvl="1"/>
            <a:r>
              <a:rPr lang="en-US" sz="1700" b="0" i="0" u="none" strike="noStrike" baseline="0"/>
              <a:t>The ANSI include files, including the STL, do not have the .h suffix.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43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50AB6-FD33-4709-96A7-6BABE837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STL Components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B3AFA-09AC-441E-B75C-500BA8750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3039290"/>
            <a:ext cx="5542136" cy="316720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R="0" lvl="0"/>
            <a:r>
              <a:rPr lang="en-US" sz="1600" b="1" i="1" u="none" strike="noStrike" baseline="0" dirty="0"/>
              <a:t>Containers</a:t>
            </a:r>
            <a:r>
              <a:rPr lang="en-US" sz="1600" b="1" i="0" u="none" strike="noStrike" baseline="0" dirty="0"/>
              <a:t> are abstract data structures.</a:t>
            </a:r>
          </a:p>
          <a:p>
            <a:pPr marR="0" lvl="1"/>
            <a:r>
              <a:rPr lang="en-US" sz="1600" b="0" i="0" u="none" strike="noStrike" baseline="0" dirty="0"/>
              <a:t>Sequence containers: C++ arrays, vectors, deques, lists</a:t>
            </a:r>
          </a:p>
          <a:p>
            <a:pPr marR="0" lvl="1"/>
            <a:r>
              <a:rPr lang="en-US" sz="1600" b="0" i="0" u="none" strike="noStrike" baseline="0" dirty="0"/>
              <a:t>Sorted associative containers: sets, multisets, maps, etc.</a:t>
            </a:r>
          </a:p>
          <a:p>
            <a:pPr marR="0" lvl="1"/>
            <a:r>
              <a:rPr lang="en-US" sz="1600" b="0" i="0" u="none" strike="noStrike" baseline="0" dirty="0"/>
              <a:t>Include files: &lt;vector&gt;, &lt;list&gt;, &lt;set&gt;, &lt;map&gt;</a:t>
            </a:r>
          </a:p>
          <a:p>
            <a:pPr marR="0" lvl="0"/>
            <a:r>
              <a:rPr lang="en-US" sz="1600" b="1" i="1" u="none" strike="noStrike" baseline="0" dirty="0"/>
              <a:t>Iterators</a:t>
            </a:r>
            <a:r>
              <a:rPr lang="en-US" sz="1600" b="1" i="0" u="none" strike="noStrike" baseline="0" dirty="0"/>
              <a:t> are used to move through items in a container. They have the semantics of a pointer.</a:t>
            </a:r>
          </a:p>
          <a:p>
            <a:pPr marR="0" lvl="1"/>
            <a:r>
              <a:rPr lang="en-US" sz="1600" b="0" i="0" u="none" strike="noStrike" baseline="0" dirty="0"/>
              <a:t>Implement operators </a:t>
            </a:r>
            <a:r>
              <a:rPr lang="en-US" sz="1600" b="1" i="0" u="none" strike="noStrike" baseline="0" dirty="0"/>
              <a:t>==</a:t>
            </a:r>
            <a:r>
              <a:rPr lang="en-US" sz="1600" b="0" i="0" u="none" strike="noStrike" baseline="0" dirty="0"/>
              <a:t>, !=, *, ++</a:t>
            </a:r>
          </a:p>
          <a:p>
            <a:pPr marR="0" lvl="1"/>
            <a:r>
              <a:rPr lang="en-US" sz="1600" b="0" i="0" u="none" strike="noStrike" baseline="0" dirty="0"/>
              <a:t>May implement operators --, +=, -=, +, -, &lt;, &gt;, &lt;=, &gt;=</a:t>
            </a:r>
          </a:p>
          <a:p>
            <a:pPr marR="0" lvl="1"/>
            <a:r>
              <a:rPr lang="en-US" sz="1600" b="0" i="0" u="none" strike="noStrike" baseline="0" dirty="0"/>
              <a:t>Include file: &lt;iterator&gt;</a:t>
            </a:r>
          </a:p>
          <a:p>
            <a:pPr marR="0" lvl="0"/>
            <a:r>
              <a:rPr lang="en-US" sz="1600" b="1" i="1" u="none" strike="noStrike" baseline="0" dirty="0"/>
              <a:t>Function</a:t>
            </a:r>
            <a:r>
              <a:rPr lang="en-US" sz="1600" b="1" i="0" u="none" strike="noStrike" baseline="0" dirty="0"/>
              <a:t> </a:t>
            </a:r>
            <a:r>
              <a:rPr lang="en-US" sz="1600" b="1" i="1" u="none" strike="noStrike" baseline="0" dirty="0"/>
              <a:t>Objects</a:t>
            </a:r>
            <a:r>
              <a:rPr lang="en-US" sz="1600" b="1" i="0" u="none" strike="noStrike" baseline="0" dirty="0"/>
              <a:t> encapsulate a function for use by other STL components</a:t>
            </a:r>
          </a:p>
          <a:p>
            <a:pPr marR="0" lvl="1"/>
            <a:r>
              <a:rPr lang="en-US" sz="1600" b="0" i="0" u="none" strike="noStrike" baseline="0" dirty="0"/>
              <a:t>overloads the function call operator: </a:t>
            </a:r>
            <a:r>
              <a:rPr lang="en-US" sz="1600" b="0" i="1" u="none" strike="noStrike" baseline="0" dirty="0"/>
              <a:t>operator()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4C203D0-C2EB-A6F7-11BC-B7DE20393D08}"/>
              </a:ext>
            </a:extLst>
          </p:cNvPr>
          <p:cNvSpPr txBox="1">
            <a:spLocks/>
          </p:cNvSpPr>
          <p:nvPr/>
        </p:nvSpPr>
        <p:spPr>
          <a:xfrm>
            <a:off x="6096000" y="3039290"/>
            <a:ext cx="5091156" cy="3290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i="1" dirty="0"/>
              <a:t>Adapters</a:t>
            </a:r>
            <a:r>
              <a:rPr lang="en-US" sz="1500" b="1" dirty="0"/>
              <a:t> map a new interface to an existing container, iterator, or function object.</a:t>
            </a:r>
          </a:p>
          <a:p>
            <a:pPr lvl="1"/>
            <a:r>
              <a:rPr lang="en-US" sz="1500" dirty="0"/>
              <a:t>Include files: &lt;stack&gt;, &lt;queue&gt;, etc.</a:t>
            </a:r>
          </a:p>
          <a:p>
            <a:r>
              <a:rPr lang="en-US" sz="1500" b="1" i="1" dirty="0"/>
              <a:t>Algorithms</a:t>
            </a:r>
            <a:r>
              <a:rPr lang="en-US" sz="1500" b="1" dirty="0"/>
              <a:t> perform common operations, such as sorting, on containers.</a:t>
            </a:r>
          </a:p>
          <a:p>
            <a:pPr lvl="1"/>
            <a:r>
              <a:rPr lang="en-US" sz="1500" dirty="0"/>
              <a:t>Include files: &lt;algorithm&gt;, &lt;numeric&gt;</a:t>
            </a:r>
          </a:p>
          <a:p>
            <a:r>
              <a:rPr lang="en-US" sz="1500" b="1" i="1" dirty="0"/>
              <a:t>Allocators</a:t>
            </a:r>
            <a:r>
              <a:rPr lang="en-US" sz="1500" b="1" dirty="0"/>
              <a:t> are classes that handle the details of memory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1151994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D2590-51D0-4907-9DBB-304C53AB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dirty="0"/>
              <a:t>In-class discussion / work-along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1B32F-7F58-4CAC-9367-536F8213F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023493"/>
            <a:ext cx="11000233" cy="318299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000" b="1" dirty="0"/>
              <a:t>Following is a general approach (non-template) to locating a number in an array of </a:t>
            </a:r>
            <a:r>
              <a:rPr lang="en-US" sz="2000" b="1" dirty="0" err="1"/>
              <a:t>ints</a:t>
            </a:r>
            <a:r>
              <a:rPr lang="en-US" sz="2000" b="1" dirty="0"/>
              <a:t>: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How could this be generalized using templates?</a:t>
            </a:r>
          </a:p>
          <a:p>
            <a:r>
              <a:rPr lang="en-US" sz="2000" b="1" dirty="0"/>
              <a:t>How would you implement a generalized </a:t>
            </a:r>
            <a:r>
              <a:rPr lang="en-US" sz="2000" b="1" dirty="0" err="1"/>
              <a:t>find_if</a:t>
            </a:r>
            <a:r>
              <a:rPr lang="en-US" sz="2000" b="1" dirty="0"/>
              <a:t>? </a:t>
            </a:r>
          </a:p>
          <a:p>
            <a:r>
              <a:rPr lang="en-US" sz="2000" b="1" dirty="0"/>
              <a:t>How would you implement a generalized sort?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64090B-DFD6-8E66-8774-BA7BDE208130}"/>
              </a:ext>
            </a:extLst>
          </p:cNvPr>
          <p:cNvSpPr/>
          <p:nvPr/>
        </p:nvSpPr>
        <p:spPr>
          <a:xfrm>
            <a:off x="956490" y="3469899"/>
            <a:ext cx="10434979" cy="16337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 find(int *begin, int *end, int value) 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*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pCurrent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begin;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while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pCurrent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end &amp;&amp; *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pCurrent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value) {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pCurrent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}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pCurrent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081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D2590-51D0-4907-9DBB-304C53AB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STL Elements of a Simple Program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1B32F-7F58-4CAC-9367-536F8213F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STL </a:t>
            </a:r>
            <a:r>
              <a:rPr lang="en-US" sz="2400" b="1" i="1" u="none" strike="noStrike" baseline="0" dirty="0"/>
              <a:t>find</a:t>
            </a:r>
            <a:r>
              <a:rPr lang="en-US" sz="2400" b="1" i="0" u="none" strike="noStrike" baseline="0" dirty="0"/>
              <a:t> from &lt;algorithm&gt;: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64090B-DFD6-8E66-8774-BA7BDE208130}"/>
              </a:ext>
            </a:extLst>
          </p:cNvPr>
          <p:cNvSpPr/>
          <p:nvPr/>
        </p:nvSpPr>
        <p:spPr>
          <a:xfrm>
            <a:off x="942705" y="3759382"/>
            <a:ext cx="10434979" cy="25945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_II,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_Ty&gt;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inline _II find(_II _F, _II _L, const _Ty&amp; _V)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indent="457200"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(; _F != _L; ++_F)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 (*_F == _V)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pPr indent="457200" algn="just">
              <a:lnSpc>
                <a:spcPct val="105000"/>
              </a:lnSpc>
              <a:spcAft>
                <a:spcPts val="6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(_F); </a:t>
            </a:r>
          </a:p>
          <a:p>
            <a:pPr algn="just">
              <a:lnSpc>
                <a:spcPct val="105000"/>
              </a:lnSpc>
              <a:spcAft>
                <a:spcPts val="6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216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DE328-2277-48F2-A14B-EDD2B398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STL Elements of a Simple Program (continued)</a:t>
            </a:r>
            <a:endParaRPr lang="en-US" sz="52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E3E45-CFCE-4131-B222-0B64B24FA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This algorithm searches a range for a particular value. </a:t>
            </a:r>
          </a:p>
          <a:p>
            <a:pPr marR="0" lvl="1"/>
            <a:r>
              <a:rPr lang="en-US" b="0" i="0" u="none" strike="noStrike" baseline="0"/>
              <a:t>The value _V is  a reference of type _Ty</a:t>
            </a:r>
          </a:p>
          <a:p>
            <a:pPr marR="0" lvl="1"/>
            <a:r>
              <a:rPr lang="en-US" b="0" i="0" u="none" strike="noStrike" baseline="0"/>
              <a:t>The start of the range is at position _F and the end of the range is _L. These positions are represented by iterators of type _II.</a:t>
            </a:r>
          </a:p>
          <a:p>
            <a:pPr marR="0" lvl="1"/>
            <a:r>
              <a:rPr lang="en-US" b="0" i="0" u="none" strike="noStrike" baseline="0"/>
              <a:t>Since the algorithm uses </a:t>
            </a:r>
            <a:r>
              <a:rPr lang="en-US" b="1" i="0" u="none" strike="noStrike" baseline="0"/>
              <a:t>==, </a:t>
            </a:r>
            <a:r>
              <a:rPr lang="en-US" b="0" i="0" u="none" strike="noStrike" baseline="0"/>
              <a:t>!=,  ++, and * operators those are the only operators that the iterator has to overload.</a:t>
            </a:r>
          </a:p>
          <a:p>
            <a:pPr marR="0" lvl="1"/>
            <a:endParaRPr lang="en-US" b="0" i="0" u="none" strike="noStrike" baseline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4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53D92-DFCB-4EB8-B6B9-F4AFBF67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STL Elements of a Simple Program (continued)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AC2D7-1B6A-4775-BDDE-0C65BF25A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The iterator is implemented by the container (as an embedded class) so that it knows how to navigate the container.</a:t>
            </a:r>
          </a:p>
          <a:p>
            <a:pPr marR="0" lvl="1"/>
            <a:r>
              <a:rPr lang="en-US" b="0" i="0" u="none" strike="noStrike" baseline="0" dirty="0"/>
              <a:t>A list is a container whose elements are of a single type. It is conceptually equivalent to a doubly linked list.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103F16-8447-C0B7-854F-392A00CEF22D}"/>
              </a:ext>
            </a:extLst>
          </p:cNvPr>
          <p:cNvSpPr/>
          <p:nvPr/>
        </p:nvSpPr>
        <p:spPr>
          <a:xfrm>
            <a:off x="887177" y="4901518"/>
            <a:ext cx="6096000" cy="13049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457200" marR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list&lt;int&gt;::iterator start = lst1.begin();</a:t>
            </a:r>
          </a:p>
          <a:p>
            <a:pPr marL="457200" marR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list&lt;int&gt;::iterator finish = lst1.end();</a:t>
            </a:r>
          </a:p>
          <a:p>
            <a:pPr marL="457200" marR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list&lt;int&gt;::iterator where;</a:t>
            </a:r>
          </a:p>
          <a:p>
            <a:pPr marL="457200" marR="0" algn="just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= find(start, finish, 5);</a:t>
            </a:r>
          </a:p>
        </p:txBody>
      </p:sp>
    </p:spTree>
    <p:extLst>
      <p:ext uri="{BB962C8B-B14F-4D97-AF65-F5344CB8AC3E}">
        <p14:creationId xmlns:p14="http://schemas.microsoft.com/office/powerpoint/2010/main" val="2104562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72138-3BFC-4402-916F-9010838B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STL demos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E3D3-BB6D-4933-84A8-978E38B5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57262"/>
            <a:ext cx="11000233" cy="298115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endParaRPr lang="en-US" b="1" dirty="0"/>
          </a:p>
          <a:p>
            <a:r>
              <a:rPr lang="en-US" b="1" dirty="0"/>
              <a:t>Lists are sequence containers insert and erase operations anywhere within the sequence, and iteration in both directions.  </a:t>
            </a:r>
          </a:p>
          <a:p>
            <a:pPr lvl="1"/>
            <a:r>
              <a:rPr lang="en-US" sz="2000" dirty="0"/>
              <a:t>Examine and run the program in the folder </a:t>
            </a:r>
            <a:r>
              <a:rPr lang="en-US" sz="2000" dirty="0">
                <a:solidFill>
                  <a:schemeClr val="accent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b="1" dirty="0"/>
              <a:t>Vectors are sequence containers representing arrays that can change in size. </a:t>
            </a:r>
          </a:p>
          <a:p>
            <a:pPr lvl="1"/>
            <a:r>
              <a:rPr lang="en-US" sz="2100" dirty="0"/>
              <a:t>Examine and run the program in the folder </a:t>
            </a:r>
            <a:r>
              <a:rPr lang="en-US" sz="2100" dirty="0">
                <a:solidFill>
                  <a:schemeClr val="accent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Vector</a:t>
            </a:r>
            <a:endParaRPr lang="en-US" sz="2100" dirty="0">
              <a:solidFill>
                <a:schemeClr val="accent1"/>
              </a:solidFill>
            </a:endParaRPr>
          </a:p>
          <a:p>
            <a:pPr marR="0" lvl="0"/>
            <a:r>
              <a:rPr lang="en-US" b="1" dirty="0"/>
              <a:t>The map container is a sorted associative container. It relates unique keys of a given type to a value.</a:t>
            </a:r>
          </a:p>
          <a:p>
            <a:pPr lvl="1"/>
            <a:r>
              <a:rPr lang="en-US" sz="2100" dirty="0"/>
              <a:t>Examine and run the program in the folder </a:t>
            </a:r>
            <a:r>
              <a:rPr lang="en-US" sz="2100" dirty="0">
                <a:solidFill>
                  <a:schemeClr val="accent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</a:t>
            </a:r>
            <a:r>
              <a:rPr lang="en-US" sz="2100" dirty="0"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sz="2100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lvl="0"/>
            <a:endParaRPr lang="en-US" b="1" dirty="0"/>
          </a:p>
          <a:p>
            <a:endParaRPr lang="en-US" sz="2400" b="1" i="0" u="none" strike="noStrike" baseline="0" dirty="0">
              <a:hlinkClick r:id="rId6"/>
            </a:endParaRPr>
          </a:p>
          <a:p>
            <a:pPr marR="0" lvl="0"/>
            <a:endParaRPr lang="en-US" sz="2400" b="1" i="0" u="none" strike="noStrike" baseline="0" dirty="0">
              <a:hlinkClick r:id="rId6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9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72138-3BFC-4402-916F-9010838B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Pointers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E3D3-BB6D-4933-84A8-978E38B5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57261"/>
            <a:ext cx="11000233" cy="3072723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r>
              <a:rPr lang="en-US" b="1" dirty="0"/>
              <a:t>Smart pointers are objects that behave like pointers, but with added features such as automatic memory management, increased code safety, and flexibility. </a:t>
            </a:r>
          </a:p>
          <a:p>
            <a:r>
              <a:rPr lang="en-US" sz="2700" b="1" dirty="0"/>
              <a:t>Smart pointers come in a variety of types, each with its own unique features and benefits.</a:t>
            </a:r>
          </a:p>
          <a:p>
            <a:pPr lvl="1"/>
            <a:r>
              <a:rPr lang="en-US" sz="2300" b="1" dirty="0"/>
              <a:t>The </a:t>
            </a:r>
            <a:r>
              <a:rPr lang="en-US" sz="2300" b="1" dirty="0" err="1"/>
              <a:t>shared_ptr</a:t>
            </a:r>
            <a:r>
              <a:rPr lang="en-US" sz="2300" b="1" dirty="0"/>
              <a:t> type supports shared ownership. </a:t>
            </a:r>
          </a:p>
          <a:p>
            <a:pPr lvl="2"/>
            <a:r>
              <a:rPr lang="en-US" dirty="0"/>
              <a:t>Counts the number of owners.  </a:t>
            </a:r>
          </a:p>
          <a:p>
            <a:pPr lvl="2"/>
            <a:r>
              <a:rPr lang="en-US" dirty="0"/>
              <a:t>When count is zero (all owners have released ownership), the object is deleted.</a:t>
            </a:r>
          </a:p>
          <a:p>
            <a:pPr lvl="1"/>
            <a:r>
              <a:rPr lang="en-US" b="1" dirty="0"/>
              <a:t>The </a:t>
            </a:r>
            <a:r>
              <a:rPr lang="en-US" b="1" dirty="0" err="1"/>
              <a:t>unique_ptr</a:t>
            </a:r>
            <a:r>
              <a:rPr lang="en-US" b="1" dirty="0"/>
              <a:t> maintains a unique instance of an object via a pointer.</a:t>
            </a:r>
          </a:p>
          <a:p>
            <a:pPr lvl="2"/>
            <a:r>
              <a:rPr lang="en-US" dirty="0"/>
              <a:t>No reference counting. </a:t>
            </a:r>
          </a:p>
          <a:p>
            <a:pPr lvl="2"/>
            <a:r>
              <a:rPr lang="en-US" dirty="0"/>
              <a:t>When moved, the original pointer is set to null.</a:t>
            </a:r>
          </a:p>
          <a:p>
            <a:pPr lvl="2"/>
            <a:r>
              <a:rPr lang="en-US" dirty="0"/>
              <a:t>Copy not allowed</a:t>
            </a:r>
          </a:p>
          <a:p>
            <a:pPr lvl="1"/>
            <a:r>
              <a:rPr lang="en-US" sz="2300" b="1" dirty="0"/>
              <a:t>The </a:t>
            </a:r>
            <a:r>
              <a:rPr lang="en-US" sz="2300" b="1" dirty="0" err="1"/>
              <a:t>weak_ptr</a:t>
            </a:r>
            <a:r>
              <a:rPr lang="en-US" sz="2300" b="1" dirty="0"/>
              <a:t> type refer to a weak reference to memory.</a:t>
            </a:r>
          </a:p>
          <a:p>
            <a:pPr lvl="2"/>
            <a:r>
              <a:rPr lang="en-US" dirty="0"/>
              <a:t>Weak pointers create a shared reference without adding to the reference count.</a:t>
            </a:r>
          </a:p>
          <a:p>
            <a:pPr lvl="2"/>
            <a:r>
              <a:rPr lang="en-US" dirty="0"/>
              <a:t>Create a weak pointer to optionally preserve a pointer in memory</a:t>
            </a:r>
            <a:endParaRPr lang="en-US" b="1" i="0" u="none" strike="noStrike" baseline="0" dirty="0">
              <a:hlinkClick r:id="rId2"/>
            </a:endParaRPr>
          </a:p>
          <a:p>
            <a:pPr marR="0" lvl="0"/>
            <a:endParaRPr lang="en-US" sz="2400" b="1" i="0" u="none" strike="noStrike" baseline="0" dirty="0">
              <a:hlinkClick r:id="rId2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1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79DE9-7DB1-47E8-9584-28EF2481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Macros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95C6-72D1-40D0-A138-B24B52AEB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1" i="0" u="none" strike="noStrike" baseline="0" dirty="0">
                <a:sym typeface="Symbol" panose="05050102010706020507" pitchFamily="18" charset="2"/>
              </a:rPr>
              <a:t>The first versions of C++ required you to use the C preprocessor macro facility to avoid repetitive coding:</a:t>
            </a:r>
          </a:p>
          <a:p>
            <a:pPr lvl="1"/>
            <a:r>
              <a:rPr lang="en-US" sz="1800" b="0" i="0" u="none" strike="noStrike" baseline="0" dirty="0"/>
              <a:t>#define Max(a, b) (a &gt; b) ? a : b</a:t>
            </a:r>
            <a:br>
              <a:rPr lang="en-US" sz="1800" b="0" i="0" u="none" strike="noStrike" baseline="0" dirty="0"/>
            </a:br>
            <a:endParaRPr lang="en-US" sz="1800" b="0" i="0" u="none" strike="noStrike" baseline="0" dirty="0"/>
          </a:p>
          <a:p>
            <a:pPr marR="0" lvl="0"/>
            <a:r>
              <a:rPr lang="en-US" sz="2200" b="1" i="0" u="none" strike="noStrike" baseline="0" dirty="0"/>
              <a:t>But macros are not type safe, and you can get anomalous results from the blind text substitution.</a:t>
            </a:r>
          </a:p>
          <a:p>
            <a:pPr marL="457200" marR="0" lvl="1"/>
            <a:r>
              <a:rPr lang="en-US" sz="2200" b="0" i="0" u="none" strike="noStrike" baseline="0" dirty="0"/>
              <a:t>Max(x++, y++);</a:t>
            </a:r>
          </a:p>
          <a:p>
            <a:pPr marR="0" lvl="1"/>
            <a:r>
              <a:rPr lang="en-US" sz="2200" b="0" i="0" u="none" strike="noStrike" baseline="0" dirty="0">
                <a:sym typeface="Symbol" panose="05050102010706020507" pitchFamily="18" charset="2"/>
              </a:rPr>
              <a:t>	Either  </a:t>
            </a:r>
            <a:r>
              <a:rPr lang="en-US" sz="2200" b="1" i="0" u="none" strike="noStrike" baseline="0" dirty="0">
                <a:sym typeface="Symbol" panose="05050102010706020507" pitchFamily="18" charset="2"/>
              </a:rPr>
              <a:t>x</a:t>
            </a:r>
            <a:r>
              <a:rPr lang="en-US" sz="2200" b="0" i="0" u="none" strike="noStrike" baseline="0" dirty="0">
                <a:sym typeface="Symbol" panose="05050102010706020507" pitchFamily="18" charset="2"/>
              </a:rPr>
              <a:t>  or  </a:t>
            </a:r>
            <a:r>
              <a:rPr lang="en-US" sz="2200" b="1" i="0" u="none" strike="noStrike" baseline="0" dirty="0">
                <a:sym typeface="Symbol" panose="05050102010706020507" pitchFamily="18" charset="2"/>
              </a:rPr>
              <a:t>y  </a:t>
            </a:r>
            <a:r>
              <a:rPr lang="en-US" sz="2200" b="0" i="0" u="none" strike="noStrike" baseline="0" dirty="0">
                <a:sym typeface="Symbol" panose="05050102010706020507" pitchFamily="18" charset="2"/>
              </a:rPr>
              <a:t>winds up getting incremented twice, depending on which is larger.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66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72138-3BFC-4402-916F-9010838B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E3D3-BB6D-4933-84A8-978E38B5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57261"/>
            <a:ext cx="11000233" cy="30727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How would you implement a shared pointer?</a:t>
            </a:r>
            <a:endParaRPr lang="en-US" sz="2400" b="1" i="0" u="none" strike="noStrike" baseline="0" dirty="0">
              <a:hlinkClick r:id="rId2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72138-3BFC-4402-916F-9010838B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dirty="0" err="1"/>
              <a:t>unique</a:t>
            </a:r>
            <a:r>
              <a:rPr lang="en-US" sz="5200" b="1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_ptr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E3D3-BB6D-4933-84A8-978E38B5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57261"/>
            <a:ext cx="11000233" cy="30727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000" b="1" dirty="0"/>
              <a:t>When you need a smart pointer for a plain C++ object, use </a:t>
            </a:r>
            <a:r>
              <a:rPr lang="en-US" sz="2000" b="1" dirty="0" err="1"/>
              <a:t>unique_ptr</a:t>
            </a:r>
            <a:endParaRPr lang="en-US" sz="2000" b="1" dirty="0"/>
          </a:p>
          <a:p>
            <a:r>
              <a:rPr lang="en-US" sz="2000" b="1" dirty="0"/>
              <a:t>Unlike </a:t>
            </a:r>
            <a:r>
              <a:rPr lang="en-US" sz="2000" b="1" dirty="0" err="1"/>
              <a:t>share_ptr</a:t>
            </a:r>
            <a:r>
              <a:rPr lang="en-US" sz="2000" b="1" dirty="0"/>
              <a:t>, a </a:t>
            </a:r>
            <a:r>
              <a:rPr lang="en-US" sz="2000" b="1" dirty="0" err="1"/>
              <a:t>unique_ptr</a:t>
            </a:r>
            <a:r>
              <a:rPr lang="en-US" sz="2000" b="1" dirty="0"/>
              <a:t> does not share its pointer. </a:t>
            </a:r>
          </a:p>
          <a:p>
            <a:pPr marR="0" lvl="0"/>
            <a:r>
              <a:rPr lang="en-US" sz="2000" b="1" dirty="0"/>
              <a:t>Syntax:</a:t>
            </a:r>
          </a:p>
          <a:p>
            <a:pPr marL="457200" lvl="1" indent="0">
              <a:buNone/>
            </a:pPr>
            <a:r>
              <a:rPr lang="en-US" sz="1600" b="1" dirty="0" err="1"/>
              <a:t>unique_ptr</a:t>
            </a:r>
            <a:r>
              <a:rPr lang="en-US" sz="1600" b="1" dirty="0"/>
              <a:t>&lt;double&gt; sp1(new double(100));</a:t>
            </a:r>
          </a:p>
          <a:p>
            <a:pPr marL="457200" lvl="1" indent="0">
              <a:buNone/>
            </a:pPr>
            <a:r>
              <a:rPr lang="en-US" sz="1600" b="1" dirty="0"/>
              <a:t>	or</a:t>
            </a:r>
          </a:p>
          <a:p>
            <a:pPr marL="457200" lvl="1" indent="0">
              <a:buNone/>
            </a:pPr>
            <a:r>
              <a:rPr lang="en-US" sz="1600" b="1" dirty="0" err="1"/>
              <a:t>unique_ptr</a:t>
            </a:r>
            <a:r>
              <a:rPr lang="en-US" sz="1600" b="1" dirty="0"/>
              <a:t>&lt;double&gt; sp2 = std::</a:t>
            </a:r>
            <a:r>
              <a:rPr lang="en-US" sz="1600" b="1" dirty="0" err="1"/>
              <a:t>make_unique</a:t>
            </a:r>
            <a:r>
              <a:rPr lang="en-US" sz="1600" b="1"/>
              <a:t>&lt;double&gt;(</a:t>
            </a:r>
            <a:r>
              <a:rPr lang="en-US" sz="1600" b="1" dirty="0"/>
              <a:t>5);  /* introduced in C++ 14 */</a:t>
            </a:r>
          </a:p>
          <a:p>
            <a:endParaRPr lang="en-US" sz="2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6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72138-3BFC-4402-916F-9010838B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dirty="0" err="1"/>
              <a:t>s</a:t>
            </a:r>
            <a:r>
              <a:rPr lang="en-US" sz="5200" b="1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hared_ptr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E3D3-BB6D-4933-84A8-978E38B5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57261"/>
            <a:ext cx="11000233" cy="30727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000" b="1" dirty="0"/>
              <a:t>Use a </a:t>
            </a:r>
            <a:r>
              <a:rPr lang="en-US" sz="2000" b="1" dirty="0" err="1"/>
              <a:t>shared_ptr</a:t>
            </a:r>
            <a:r>
              <a:rPr lang="en-US" sz="2000" b="1" dirty="0"/>
              <a:t> when more than one owner might have to manage the lifetime of the object in memory. </a:t>
            </a:r>
          </a:p>
          <a:p>
            <a:pPr marR="0" lvl="0"/>
            <a:r>
              <a:rPr lang="en-US" sz="2000" b="1" dirty="0"/>
              <a:t>After you initialize a </a:t>
            </a:r>
            <a:r>
              <a:rPr lang="en-US" sz="2000" b="1" dirty="0" err="1"/>
              <a:t>shared_ptr</a:t>
            </a:r>
            <a:r>
              <a:rPr lang="en-US" sz="2000" b="1" dirty="0"/>
              <a:t> you can copy it, pass it by value in function arguments, and assign it to other </a:t>
            </a:r>
            <a:r>
              <a:rPr lang="en-US" sz="2000" b="1" dirty="0" err="1"/>
              <a:t>shared_ptr</a:t>
            </a:r>
            <a:r>
              <a:rPr lang="en-US" sz="2000" b="1" dirty="0"/>
              <a:t> instances</a:t>
            </a:r>
          </a:p>
          <a:p>
            <a:pPr marR="0" lvl="0"/>
            <a:r>
              <a:rPr lang="en-US" sz="2000" b="1" dirty="0"/>
              <a:t>Syntax:</a:t>
            </a:r>
          </a:p>
          <a:p>
            <a:pPr marL="457200" lvl="1" indent="0">
              <a:buNone/>
            </a:pPr>
            <a:r>
              <a:rPr lang="en-US" sz="1600" b="1" dirty="0" err="1"/>
              <a:t>shared_ptr</a:t>
            </a:r>
            <a:r>
              <a:rPr lang="en-US" sz="1600" b="1" dirty="0"/>
              <a:t>&lt;double&gt; sp1(new double(100));</a:t>
            </a:r>
          </a:p>
          <a:p>
            <a:pPr marL="457200" lvl="1" indent="0">
              <a:buNone/>
            </a:pPr>
            <a:r>
              <a:rPr lang="en-US" sz="1600" b="1" dirty="0"/>
              <a:t>	or</a:t>
            </a:r>
          </a:p>
          <a:p>
            <a:pPr marL="457200" lvl="1" indent="0">
              <a:buNone/>
            </a:pPr>
            <a:r>
              <a:rPr lang="en-US" sz="1600" b="1" dirty="0" err="1"/>
              <a:t>shared_ptr</a:t>
            </a:r>
            <a:r>
              <a:rPr lang="en-US" sz="1600" b="1" dirty="0"/>
              <a:t>&lt;double&gt; sp2 = std::</a:t>
            </a:r>
            <a:r>
              <a:rPr lang="en-US" sz="1600" b="1" dirty="0" err="1"/>
              <a:t>make_shared</a:t>
            </a:r>
            <a:r>
              <a:rPr lang="en-US" sz="1600" b="1" dirty="0"/>
              <a:t>&lt;double&gt;(5);</a:t>
            </a:r>
          </a:p>
          <a:p>
            <a:endParaRPr lang="en-US" sz="2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9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72138-3BFC-4402-916F-9010838B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weak_ptr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E3D3-BB6D-4933-84A8-978E38B5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57261"/>
            <a:ext cx="11000233" cy="30727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Provides a way to access the underlying object of a </a:t>
            </a:r>
            <a:r>
              <a:rPr lang="en-US" sz="2000" b="1" dirty="0" err="1"/>
              <a:t>shared_ptr</a:t>
            </a:r>
            <a:r>
              <a:rPr lang="en-US" sz="2000" b="1" dirty="0"/>
              <a:t> without causing the reference count to be incremented. </a:t>
            </a:r>
          </a:p>
          <a:p>
            <a:pPr lvl="1"/>
            <a:r>
              <a:rPr lang="en-US" sz="1600" b="1" dirty="0"/>
              <a:t>Typically, this need arises when you have cyclic references between </a:t>
            </a:r>
            <a:r>
              <a:rPr lang="en-US" sz="1600" b="1" dirty="0" err="1"/>
              <a:t>shared_ptr</a:t>
            </a:r>
            <a:r>
              <a:rPr lang="en-US" sz="1600" b="1" dirty="0"/>
              <a:t> instances.</a:t>
            </a:r>
          </a:p>
          <a:p>
            <a:pPr lvl="1"/>
            <a:r>
              <a:rPr lang="en-US" sz="1600" b="1" dirty="0"/>
              <a:t>By using a </a:t>
            </a:r>
            <a:r>
              <a:rPr lang="en-US" sz="1600" b="1" dirty="0" err="1"/>
              <a:t>weak_ptr</a:t>
            </a:r>
            <a:r>
              <a:rPr lang="en-US" sz="1600" b="1" dirty="0"/>
              <a:t>, you can create a </a:t>
            </a:r>
            <a:r>
              <a:rPr lang="en-US" sz="1600" b="1" dirty="0" err="1"/>
              <a:t>shared_ptr</a:t>
            </a:r>
            <a:r>
              <a:rPr lang="en-US" sz="1600" b="1" dirty="0"/>
              <a:t> that joins to an existing set of related instances, but only if the underlying memory resource is still valid. </a:t>
            </a:r>
          </a:p>
          <a:p>
            <a:pPr marR="0" lvl="0"/>
            <a:r>
              <a:rPr lang="en-US" sz="2000" b="1" dirty="0"/>
              <a:t>Syntax:</a:t>
            </a:r>
          </a:p>
          <a:p>
            <a:pPr marL="457200" lvl="1" indent="0">
              <a:buNone/>
            </a:pPr>
            <a:r>
              <a:rPr lang="en-US" sz="1600" b="1" dirty="0" err="1"/>
              <a:t>shared_ptr</a:t>
            </a:r>
            <a:r>
              <a:rPr lang="en-US" sz="1600" b="1" dirty="0"/>
              <a:t>&lt;double&gt; </a:t>
            </a:r>
            <a:r>
              <a:rPr lang="en-US" sz="1600" b="1" dirty="0" err="1"/>
              <a:t>sp</a:t>
            </a:r>
            <a:r>
              <a:rPr lang="en-US" sz="1600" b="1" dirty="0"/>
              <a:t>(new double(100));</a:t>
            </a:r>
          </a:p>
          <a:p>
            <a:pPr marL="457200" lvl="1" indent="0">
              <a:buNone/>
            </a:pPr>
            <a:r>
              <a:rPr lang="en-US" sz="1600" b="1" dirty="0" err="1"/>
              <a:t>weak_ptr</a:t>
            </a:r>
            <a:r>
              <a:rPr lang="en-US" sz="1600" b="1" dirty="0"/>
              <a:t>&lt;double&gt; wp(</a:t>
            </a:r>
            <a:r>
              <a:rPr lang="en-US" sz="1600" b="1" dirty="0" err="1"/>
              <a:t>sp</a:t>
            </a:r>
            <a:r>
              <a:rPr lang="en-US" sz="1600" b="1" dirty="0"/>
              <a:t>);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7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72138-3BFC-4402-916F-9010838B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dirty="0"/>
              <a:t>Additional Features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E3D3-BB6D-4933-84A8-978E38B5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57261"/>
            <a:ext cx="11000233" cy="30727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000" b="1" dirty="0"/>
              <a:t>Both </a:t>
            </a:r>
            <a:r>
              <a:rPr lang="en-US" sz="2000" b="1" dirty="0" err="1"/>
              <a:t>unique_ptr</a:t>
            </a:r>
            <a:r>
              <a:rPr lang="en-US" sz="2000" b="1" dirty="0"/>
              <a:t> and </a:t>
            </a:r>
            <a:r>
              <a:rPr lang="en-US" sz="2000" b="1" dirty="0" err="1"/>
              <a:t>shared_ptr</a:t>
            </a:r>
            <a:r>
              <a:rPr lang="en-US" sz="2000" b="1" dirty="0"/>
              <a:t> allow you to specify a custom </a:t>
            </a:r>
            <a:r>
              <a:rPr lang="en-US" sz="2000" b="1" dirty="0" err="1"/>
              <a:t>deleter</a:t>
            </a:r>
            <a:r>
              <a:rPr lang="en-US" sz="2000" b="1" dirty="0"/>
              <a:t> function or function object that will be called when the pointer is deleted.</a:t>
            </a:r>
          </a:p>
          <a:p>
            <a:pPr marR="0" lvl="0"/>
            <a:r>
              <a:rPr lang="en-US" sz="2000" b="1" dirty="0" err="1"/>
              <a:t>shared_ptr</a:t>
            </a:r>
            <a:r>
              <a:rPr lang="en-US" sz="2000" b="1" dirty="0"/>
              <a:t> allows you to specify a custom allocator object that will be used to allocate memory for the reference count and control block associated with the pointer. </a:t>
            </a:r>
          </a:p>
          <a:p>
            <a:pPr marR="0" lvl="0"/>
            <a:r>
              <a:rPr lang="en-US" sz="2000" b="1" dirty="0"/>
              <a:t>With a </a:t>
            </a:r>
            <a:r>
              <a:rPr lang="en-US" sz="2000" b="1" dirty="0" err="1"/>
              <a:t>shared_ptr</a:t>
            </a:r>
            <a:r>
              <a:rPr lang="en-US" sz="2000" b="1" dirty="0"/>
              <a:t> you can specify a custom hash function. </a:t>
            </a:r>
          </a:p>
          <a:p>
            <a:pPr lvl="1"/>
            <a:r>
              <a:rPr lang="en-US" sz="1600" b="1" dirty="0"/>
              <a:t>This is useful as a key in an unordered container like </a:t>
            </a:r>
            <a:r>
              <a:rPr lang="en-US" sz="1600" b="1" dirty="0" err="1"/>
              <a:t>unordered_map</a:t>
            </a:r>
            <a:r>
              <a:rPr lang="en-US" sz="1600" b="1" dirty="0"/>
              <a:t>.</a:t>
            </a:r>
          </a:p>
          <a:p>
            <a:r>
              <a:rPr lang="en-US" sz="2000" b="1" dirty="0"/>
              <a:t>If you’re comparing smart pointers with == or != operators, you can specify a custom comparison operator that will be used to compare the underlying raw pointers.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C1BBA-76F7-4DC7-AFE9-67CF4B61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AC790-F0AB-4BD4-8046-F5F3ABC3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/>
              <a:t>Templates provide a mechanism that is part of the C++ language that enables one to program in a generic, type independent, fashion.</a:t>
            </a:r>
          </a:p>
          <a:p>
            <a:pPr marR="0" lvl="0"/>
            <a:r>
              <a:rPr lang="en-US" sz="2000" b="1" i="0" u="none" strike="noStrike" baseline="0"/>
              <a:t>Most programmers will use templates written by others, rather than write their own templates. Nonetheless, understanding how templates work is important to the correct use of templates.</a:t>
            </a:r>
          </a:p>
          <a:p>
            <a:pPr marR="0" lvl="0"/>
            <a:r>
              <a:rPr lang="en-US" sz="2000" b="1" i="0" u="none" strike="noStrike" baseline="0"/>
              <a:t>The key idea in generic programming is to separate the algorithm’s logic from the data structure. </a:t>
            </a:r>
          </a:p>
          <a:p>
            <a:pPr marR="0" lvl="1"/>
            <a:r>
              <a:rPr lang="en-US" sz="2000" b="0" i="0" u="none" strike="noStrike" baseline="0"/>
              <a:t>A data structure called an iterator allows an algorithm to navigate through a data structure without knowing how the data structure is organized</a:t>
            </a:r>
          </a:p>
          <a:p>
            <a:pPr marR="0" lvl="1"/>
            <a:r>
              <a:rPr lang="en-US" sz="2000" b="0" i="0" u="none" strike="noStrike" baseline="0"/>
              <a:t>This concept is the foundation for the Standard Template Library (STL) which is now part of the ANSI C++ Library.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4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0F93D-2CA0-4397-B5F8-7A131AB6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Macros (continued)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B672C-9585-4C30-8331-1F4A0ED5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The preprocessor knows nothing about the C++ language, it just does text replacement.</a:t>
            </a:r>
          </a:p>
          <a:p>
            <a:pPr marR="0" lvl="0"/>
            <a:r>
              <a:rPr lang="en-US" sz="2400" b="1" i="0" u="none" strike="noStrike" baseline="0" dirty="0"/>
              <a:t>Examine the sample program in the </a:t>
            </a:r>
            <a:r>
              <a:rPr lang="en-US" sz="2400" b="1" i="0" u="sng" strike="noStrike" baseline="0" dirty="0" err="1">
                <a:hlinkClick r:id="rId2" action="ppaction://hlinkfile"/>
              </a:rPr>
              <a:t>Macromax</a:t>
            </a:r>
            <a:r>
              <a:rPr lang="en-US" sz="2400" b="1" i="0" u="none" strike="noStrike" baseline="0" dirty="0">
                <a:hlinkClick r:id="rId2" action="ppaction://hlinkfile"/>
              </a:rPr>
              <a:t> folder.</a:t>
            </a:r>
            <a:endParaRPr lang="en-US" sz="2400" b="1" i="0" u="none" strike="noStrike" baseline="0" dirty="0">
              <a:hlinkClick r:id="rId3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DE18F-C5DE-4807-98FC-45358AB1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Purpose Functions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83E7A-51E2-4C86-8A99-5AA11E85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Consider defining a general purpose function </a:t>
            </a:r>
            <a:r>
              <a:rPr lang="en-US" sz="2400" b="1" i="1" u="none" strike="noStrike" baseline="0" dirty="0"/>
              <a:t>Max</a:t>
            </a:r>
            <a:r>
              <a:rPr lang="en-US" sz="2400" b="1" i="0" u="none" strike="noStrike" baseline="0" dirty="0"/>
              <a:t> that will find that maximum of two quantities for which a greater than operator (&gt;) is defined. </a:t>
            </a:r>
            <a:endParaRPr lang="en-US" sz="2400" b="1" dirty="0"/>
          </a:p>
          <a:p>
            <a:pPr lvl="1"/>
            <a:r>
              <a:rPr lang="en-US" i="0" u="none" strike="noStrike" baseline="0" dirty="0"/>
              <a:t>The code snippets on the next slide differ only in the type being compared.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4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CA08C-7C00-F7CB-FB33-010BBE0C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Purpose Functions 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586B11-07CD-F4B4-5BCF-55E7C349EBF0}"/>
              </a:ext>
            </a:extLst>
          </p:cNvPr>
          <p:cNvSpPr/>
          <p:nvPr/>
        </p:nvSpPr>
        <p:spPr>
          <a:xfrm>
            <a:off x="645540" y="3472600"/>
            <a:ext cx="4536924" cy="13049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Max(const int&amp; a, const int&amp; b){</a:t>
            </a: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 (a &gt; b) return a;</a:t>
            </a: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else return b;</a:t>
            </a: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9D448F-3377-3D83-3371-7A30C407A3D9}"/>
              </a:ext>
            </a:extLst>
          </p:cNvPr>
          <p:cNvSpPr/>
          <p:nvPr/>
        </p:nvSpPr>
        <p:spPr>
          <a:xfrm>
            <a:off x="6290388" y="3472601"/>
            <a:ext cx="5510590" cy="13049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Max(const double&amp; a, const double&amp; b){</a:t>
            </a: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 (a &gt; b) return a;</a:t>
            </a: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else return b;</a:t>
            </a: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282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2DAE8-4220-4664-9707-61024474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 Templates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6CB01-8565-46FF-8927-C1CCA2A7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018898"/>
            <a:ext cx="11000233" cy="3345142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R="0" lvl="0"/>
            <a:endParaRPr lang="en-US" sz="1900" b="1" i="0" u="none" strike="noStrike" baseline="0" dirty="0"/>
          </a:p>
          <a:p>
            <a:pPr marR="0" lvl="0"/>
            <a:r>
              <a:rPr lang="en-US" sz="1900" b="1" i="0" u="none" strike="noStrike" baseline="0" dirty="0"/>
              <a:t>A </a:t>
            </a:r>
            <a:r>
              <a:rPr lang="en-US" sz="1900" b="1" i="1" u="none" strike="noStrike" baseline="0" dirty="0"/>
              <a:t>function template</a:t>
            </a:r>
            <a:r>
              <a:rPr lang="en-US" sz="1900" b="1" i="0" u="none" strike="noStrike" baseline="0" dirty="0"/>
              <a:t> allows you to specify a set of functions that are based on the same code but act on different types.</a:t>
            </a:r>
          </a:p>
          <a:p>
            <a:pPr marR="0" lvl="0"/>
            <a:endParaRPr lang="en-US" sz="1900" b="1" dirty="0"/>
          </a:p>
          <a:p>
            <a:pPr marR="0" lvl="0"/>
            <a:endParaRPr lang="en-US" sz="1900" b="1" i="0" u="none" strike="noStrike" baseline="0" dirty="0"/>
          </a:p>
          <a:p>
            <a:pPr lvl="1"/>
            <a:endParaRPr lang="en-US" sz="1900" b="1" i="0" u="none" strike="noStrike" baseline="0" dirty="0">
              <a:sym typeface="Symbol" panose="05050102010706020507" pitchFamily="18" charset="2"/>
            </a:endParaRPr>
          </a:p>
          <a:p>
            <a:pPr lvl="1"/>
            <a:endParaRPr lang="en-US" sz="1900" b="1" i="0" u="none" strike="noStrike" baseline="0" dirty="0">
              <a:sym typeface="Symbol" panose="05050102010706020507" pitchFamily="18" charset="2"/>
            </a:endParaRPr>
          </a:p>
          <a:p>
            <a:pPr lvl="1"/>
            <a:endParaRPr lang="en-US" sz="1900" b="1" i="0" u="none" strike="noStrike" baseline="0" dirty="0">
              <a:sym typeface="Symbol" panose="05050102010706020507" pitchFamily="18" charset="2"/>
            </a:endParaRPr>
          </a:p>
          <a:p>
            <a:endParaRPr lang="en-US" sz="2300" b="1" i="0" u="none" strike="noStrike" baseline="0" dirty="0">
              <a:sym typeface="Symbol" panose="05050102010706020507" pitchFamily="18" charset="2"/>
            </a:endParaRPr>
          </a:p>
          <a:p>
            <a:endParaRPr lang="en-US" sz="2300" b="1" i="0" u="none" strike="noStrike" baseline="0" dirty="0">
              <a:sym typeface="Symbol" panose="05050102010706020507" pitchFamily="18" charset="2"/>
            </a:endParaRPr>
          </a:p>
          <a:p>
            <a:r>
              <a:rPr lang="en-US" sz="2300" b="1" i="0" u="none" strike="noStrike" baseline="0" dirty="0">
                <a:sym typeface="Symbol" panose="05050102010706020507" pitchFamily="18" charset="2"/>
              </a:rPr>
              <a:t>A class type can be used as a parameter by using the expression class T, or </a:t>
            </a:r>
            <a:r>
              <a:rPr lang="en-US" sz="2300" b="1" i="0" u="none" strike="noStrike" baseline="0" dirty="0" err="1">
                <a:sym typeface="Symbol" panose="05050102010706020507" pitchFamily="18" charset="2"/>
              </a:rPr>
              <a:t>typename</a:t>
            </a:r>
            <a:r>
              <a:rPr lang="en-US" sz="2300" b="1" i="0" u="none" strike="noStrike" baseline="0" dirty="0">
                <a:sym typeface="Symbol" panose="05050102010706020507" pitchFamily="18" charset="2"/>
              </a:rPr>
              <a:t> T, where T is a dummy parameter.</a:t>
            </a:r>
          </a:p>
          <a:p>
            <a:r>
              <a:rPr lang="en-US" sz="2300" b="1" i="0" u="none" strike="noStrike" baseline="0" dirty="0"/>
              <a:t>Use T (or any parameter name) in the function definition wherever a type identifier would be used.</a:t>
            </a:r>
          </a:p>
          <a:p>
            <a:pPr lvl="1"/>
            <a:endParaRPr lang="en-US" sz="1900" b="0" i="0" u="none" strike="noStrike" baseline="0" dirty="0">
              <a:sym typeface="Symbol" panose="05050102010706020507" pitchFamily="18" charset="2"/>
            </a:endParaRPr>
          </a:p>
          <a:p>
            <a:pPr marR="0" lvl="0"/>
            <a:endParaRPr lang="en-US" sz="19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094EA9-3D9A-3D8F-C633-C3870BE15CF6}"/>
              </a:ext>
            </a:extLst>
          </p:cNvPr>
          <p:cNvSpPr/>
          <p:nvPr/>
        </p:nvSpPr>
        <p:spPr>
          <a:xfrm>
            <a:off x="935481" y="3653590"/>
            <a:ext cx="6096000" cy="13049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T&gt;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Max(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T&amp; a,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T&amp; b){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return (a &gt; b) ? a : b;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4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F1948-CBE2-4052-8D09-B0ABBA1D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Call a template function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D157E-CFC5-46A8-9E5E-132B27EFB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R="0" lvl="0"/>
            <a:r>
              <a:rPr lang="en-US" sz="2000" b="1" i="0" u="none" strike="noStrike" baseline="0" dirty="0"/>
              <a:t>When a call is encountered (either explicitly or when the address of a function is used), the compiler will instantiate a version of the function specialized for the actual type used.</a:t>
            </a:r>
          </a:p>
          <a:p>
            <a:pPr marR="0" lvl="0"/>
            <a:endParaRPr lang="en-US" sz="2000" b="1" dirty="0"/>
          </a:p>
          <a:p>
            <a:pPr marR="0" lvl="0"/>
            <a:endParaRPr lang="en-US" sz="2000" b="1" i="0" u="none" strike="noStrike" baseline="0" dirty="0"/>
          </a:p>
          <a:p>
            <a:pPr marR="0" lvl="0"/>
            <a:endParaRPr lang="en-US" sz="2000" b="1" dirty="0"/>
          </a:p>
          <a:p>
            <a:pPr marR="0" lvl="0"/>
            <a:endParaRPr lang="en-US" sz="2000" b="1" i="0" u="none" strike="noStrike" baseline="0" dirty="0"/>
          </a:p>
          <a:p>
            <a:pPr lvl="1"/>
            <a:endParaRPr lang="en-US" sz="2000" b="0" i="0" u="none" strike="noStrike" baseline="0" dirty="0"/>
          </a:p>
          <a:p>
            <a:pPr lvl="1"/>
            <a:endParaRPr lang="en-US" sz="2000" b="0" i="0" u="none" strike="noStrike" baseline="0" dirty="0"/>
          </a:p>
          <a:p>
            <a:endParaRPr lang="en-US" sz="2400" b="0" i="0" u="none" strike="noStrike" baseline="0" dirty="0"/>
          </a:p>
          <a:p>
            <a:r>
              <a:rPr lang="en-US" sz="2400" b="0" i="0" u="none" strike="noStrike" baseline="0" dirty="0"/>
              <a:t>Identical instantiations, even in different modules, will be optimized out of the final executable.</a:t>
            </a:r>
          </a:p>
          <a:p>
            <a:pPr marR="0" lvl="0"/>
            <a:endParaRPr lang="en-US" sz="20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B599C6-7F26-474A-703A-D0342430715A}"/>
              </a:ext>
            </a:extLst>
          </p:cNvPr>
          <p:cNvSpPr/>
          <p:nvPr/>
        </p:nvSpPr>
        <p:spPr>
          <a:xfrm>
            <a:off x="955869" y="3650351"/>
            <a:ext cx="6096000" cy="1962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a; int b = 10; int c = 5;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Max(b, c);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d; double e = 10.5; double f = 23.2;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= Max(e, f);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(*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pfunc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)(long, long) = Max;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g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pfunc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(4, 5);</a:t>
            </a:r>
          </a:p>
        </p:txBody>
      </p:sp>
    </p:spTree>
    <p:extLst>
      <p:ext uri="{BB962C8B-B14F-4D97-AF65-F5344CB8AC3E}">
        <p14:creationId xmlns:p14="http://schemas.microsoft.com/office/powerpoint/2010/main" val="78924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87E01-8A0B-47A7-AA89-D85D0F71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Template Parameters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D2311-54DF-4114-ABD6-D1958A050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5498593" cy="298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Template function definitions can have multiple parameters. </a:t>
            </a:r>
          </a:p>
          <a:p>
            <a:pPr marL="457200" marR="0" lvl="1"/>
            <a:r>
              <a:rPr lang="en-US" b="0" i="0" u="none" strike="noStrike" baseline="0" dirty="0"/>
              <a:t>template &lt;class T, class U&gt; int Foo(...) {...}</a:t>
            </a:r>
          </a:p>
          <a:p>
            <a:r>
              <a:rPr lang="en-US" sz="2400" b="1" i="0" u="none" strike="noStrike" baseline="0" dirty="0"/>
              <a:t>A compilation error will be generated if the template parameters cannot be matched properly.</a:t>
            </a:r>
          </a:p>
          <a:p>
            <a:pPr marL="0"/>
            <a:endParaRPr lang="en-US" sz="2400" b="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3DB2D6-0A58-3CD2-248B-9DE84545DDB9}"/>
              </a:ext>
            </a:extLst>
          </p:cNvPr>
          <p:cNvSpPr/>
          <p:nvPr/>
        </p:nvSpPr>
        <p:spPr>
          <a:xfrm>
            <a:off x="6096001" y="3341889"/>
            <a:ext cx="5754806" cy="2620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marR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a = 23; long b = 10; double c = 5.3;</a:t>
            </a:r>
          </a:p>
          <a:p>
            <a:pPr marL="457200" marR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Max(b, c);	// compilation error</a:t>
            </a:r>
          </a:p>
          <a:p>
            <a:pPr marL="457200" marR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= Max(a, b); 	// ok</a:t>
            </a:r>
          </a:p>
          <a:p>
            <a:pPr marL="457200" marR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(long (*)(long, long)){}</a:t>
            </a:r>
          </a:p>
          <a:p>
            <a:pPr marL="457200" marR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(double(*)(double, double)){} </a:t>
            </a:r>
          </a:p>
          <a:p>
            <a:pPr marL="457200" marR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compilation error, which version of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marR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(Max);</a:t>
            </a:r>
          </a:p>
        </p:txBody>
      </p:sp>
    </p:spTree>
    <p:extLst>
      <p:ext uri="{BB962C8B-B14F-4D97-AF65-F5344CB8AC3E}">
        <p14:creationId xmlns:p14="http://schemas.microsoft.com/office/powerpoint/2010/main" val="347837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6866</TotalTime>
  <Words>2782</Words>
  <Application>Microsoft Office PowerPoint</Application>
  <PresentationFormat>Widescreen</PresentationFormat>
  <Paragraphs>288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Templates and  Smart Pointers</vt:lpstr>
      <vt:lpstr>Objectives</vt:lpstr>
      <vt:lpstr>Macros</vt:lpstr>
      <vt:lpstr>Macros (continued)</vt:lpstr>
      <vt:lpstr>General Purpose Functions</vt:lpstr>
      <vt:lpstr>General Purpose Functions Example</vt:lpstr>
      <vt:lpstr>Function Templates</vt:lpstr>
      <vt:lpstr>Call a template function </vt:lpstr>
      <vt:lpstr>Template Parameters</vt:lpstr>
      <vt:lpstr>Template Parameter Conversion</vt:lpstr>
      <vt:lpstr>Template Parameter Conversion (continued)</vt:lpstr>
      <vt:lpstr>Function Template Problem</vt:lpstr>
      <vt:lpstr>Function Template Problem</vt:lpstr>
      <vt:lpstr>Function Template Problem (continued)</vt:lpstr>
      <vt:lpstr>Function Template Demo</vt:lpstr>
      <vt:lpstr>Generic Programming with Function Objects</vt:lpstr>
      <vt:lpstr>Class Templates</vt:lpstr>
      <vt:lpstr>Class Templates (continued)</vt:lpstr>
      <vt:lpstr>Class Template Instantiation</vt:lpstr>
      <vt:lpstr>Class Template Instantiation (continued)</vt:lpstr>
      <vt:lpstr>Class Template Demos</vt:lpstr>
      <vt:lpstr>Standard Template Library</vt:lpstr>
      <vt:lpstr>STL Components</vt:lpstr>
      <vt:lpstr>In-class discussion / work-along</vt:lpstr>
      <vt:lpstr>STL Elements of a Simple Program</vt:lpstr>
      <vt:lpstr>STL Elements of a Simple Program (continued)</vt:lpstr>
      <vt:lpstr>STL Elements of a Simple Program (continued)</vt:lpstr>
      <vt:lpstr>Simple STL demos</vt:lpstr>
      <vt:lpstr>Smart Pointers</vt:lpstr>
      <vt:lpstr>Question</vt:lpstr>
      <vt:lpstr>unique_ptr</vt:lpstr>
      <vt:lpstr>shared_ptr</vt:lpstr>
      <vt:lpstr>weak_ptr</vt:lpstr>
      <vt:lpstr>Additional Features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Andrew Scoppa</dc:creator>
  <cp:lastModifiedBy>Andrew Scoppa</cp:lastModifiedBy>
  <cp:revision>68</cp:revision>
  <dcterms:created xsi:type="dcterms:W3CDTF">2019-10-06T14:25:27Z</dcterms:created>
  <dcterms:modified xsi:type="dcterms:W3CDTF">2023-07-13T08:22:39Z</dcterms:modified>
</cp:coreProperties>
</file>