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2" r:id="rId5"/>
    <p:sldId id="290" r:id="rId6"/>
    <p:sldId id="286" r:id="rId7"/>
    <p:sldId id="287" r:id="rId8"/>
    <p:sldId id="288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3417-9505-4B1C-8C21-B45B84CF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870B-FD01-4951-9A07-C3849A1F0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84DD-2BE7-4555-AF29-3B7ABC5E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F18-089A-41DD-AB35-ED69C1A9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2AEC-F9CF-4274-B596-10809B35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68C5-E708-4A8A-84A9-3301A7F9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084DB-301F-4375-917F-A7A7E93F0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FB93-6112-42CF-8F1D-014D43C1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4F23-4BF5-4030-B027-554E6A34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2718-BC2A-4A5C-AEEA-ABA8D13B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335DB-ED3E-494A-8CA6-8004105D2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ECB-0C74-4BB2-8DCA-C3463C6A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CEDC-96D3-4D5A-BB46-B3CB5FE4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B8080-71BA-44F2-89D3-3286A9F6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94A6-AE06-4BA7-9304-53BD1C1D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56F0-112A-4329-989E-D0CFEA63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BD850-F503-42AA-9BA0-EB8D9FB8E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D272-20C8-40BC-8E4C-9601C62C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CC7A-12F6-4AC5-BCA1-32A8DCE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A6FAA-A738-4045-B4BB-70DB63B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86D9-75D2-448D-B75A-42771E63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4BF3-7887-4C6A-9F31-093A9E6A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1921-ACE7-4209-805B-9F24F7FA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4157-7E1E-4CC3-8C67-AFDEAA3D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E7FF-94F2-47C0-8301-AF19FCD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5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F10-2504-406E-87E4-2B4FCFFB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7210F-EA76-4B19-92E2-C636E45C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175D-50B0-4583-B7F6-EFAA843B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7D1-8BB3-4B64-8919-13FF6B9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F2B6-9420-4FBD-A49D-3B177BE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EA9E-31D8-4C35-B15B-F50D8AED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629F-6377-4B56-A4C9-5951C100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C0942-369D-4E0E-8479-4E03451AF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19944-F179-4A45-8B6C-DC5DF6FA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DE90-40AF-452B-A662-BAE6E64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8193E-5E41-42D9-B61A-8C135DB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B222-A000-4734-9C86-2B709267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3D06-236E-42B1-93EF-776CF1B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B27D4-3E9A-4A96-9A33-C0DE4D82B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28E77-7E99-4BB5-BF49-D4D49FEB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C58DE-0400-436B-AACD-EB491EC1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4164D-9085-4C78-9C0B-EB04E772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BF3B0-DECC-47EC-96DD-0867FCEA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61A01-F276-4AAA-99B5-77A0E4D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0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B4FF-B8BB-429D-B18E-314F6364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B126D-AB87-414B-A7DA-5C4CD2AC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90C9C-E19D-438A-9325-BBBB9C25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C683-8855-4EFF-B965-E62E8B86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265A-BBE6-4DC2-8635-50B50959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2AB67-8DB0-4975-9AF7-11E129A0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264AA-2D9E-42F8-8DB2-26F40342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8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7A90-AA87-4DAF-8C53-C8F852E2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DED8-019A-4DDF-A34C-D66C5CF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11F53-2F7E-44EC-8795-0AA740DA8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1282-1608-4211-8A11-051E6644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8FD-19B6-48BD-9DCD-E7AB170A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136B-B545-4F6D-BE3E-E1FD8E1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0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3CBF-B1D6-4FD9-91A6-C5B58F8D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1EF95-6BDE-44E9-B5A2-59D8E365E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AAC61-57BC-45AD-9DC8-54272A1A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647-4550-4B73-866F-9ECB8CEE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C96B-4F5D-481B-B043-83B22A48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2739-298D-4DE9-B8C8-64B1AD84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868B3-A305-4EB2-9671-1629AB7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923A4-ADCA-4538-8791-5F10A5860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D184-B578-487A-8422-0049443A7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2A95D-7B69-493F-A916-BB0CCA21DE56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6718-FB6C-43E1-A26C-4DD442467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15CFB-6AA4-4070-9603-24FBEC07A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823B-73F3-419D-9BF0-16275ABD3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3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3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work/Chap1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DA11A-B8AD-4780-99A3-0F816F79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/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EE00E-DCB6-4DF5-8CB8-A7FD3BAA3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r>
              <a:rPr lang="en-US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60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78D4-24B0-4F0C-95BB-B8AA7A337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5B4F-4700-49ED-A768-B8C7E18B3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class may have multiple base classes</a:t>
            </a:r>
          </a:p>
          <a:p>
            <a:pPr lvl="1"/>
            <a:r>
              <a:rPr lang="en-US" dirty="0"/>
              <a:t>may introduce ambiguities</a:t>
            </a:r>
          </a:p>
          <a:p>
            <a:r>
              <a:rPr lang="en-US" sz="2400"/>
              <a:t>Multiple inheritance may be virtual</a:t>
            </a:r>
          </a:p>
          <a:p>
            <a:pPr lvl="1"/>
            <a:r>
              <a:rPr lang="en-US" dirty="0"/>
              <a:t>one copy of shared-base-class data inherited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Examine variations on inheritance</a:t>
            </a:r>
          </a:p>
          <a:p>
            <a:r>
              <a:rPr lang="en-US" sz="2400" dirty="0"/>
              <a:t>Learn how to disambiguate</a:t>
            </a:r>
          </a:p>
          <a:p>
            <a:r>
              <a:rPr lang="en-US" sz="2400" dirty="0"/>
              <a:t>The importance of virtual base classes</a:t>
            </a:r>
          </a:p>
          <a:p>
            <a:r>
              <a:rPr lang="en-US" sz="2400" dirty="0"/>
              <a:t>Model design considerations</a:t>
            </a:r>
          </a:p>
          <a:p>
            <a:pPr lvl="1"/>
            <a:r>
              <a:rPr lang="en-US" sz="2000" dirty="0"/>
              <a:t>Sample code is in </a:t>
            </a:r>
            <a:r>
              <a:rPr lang="en-US" sz="2000" dirty="0">
                <a:hlinkClick r:id="rId2" action="ppaction://hlinkfile"/>
              </a:rPr>
              <a:t>chapter folder</a:t>
            </a:r>
            <a:r>
              <a:rPr lang="en-US" sz="200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inheritance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dirty="0"/>
              <a:t>Single Inheritance </a:t>
            </a:r>
          </a:p>
          <a:p>
            <a:pPr lvl="1"/>
            <a:r>
              <a:rPr lang="en-US" sz="2000" dirty="0"/>
              <a:t>In single inheritance, a class is allowed to inherit from only one class. i.e. one subclass is inherited by one base class only.</a:t>
            </a:r>
          </a:p>
          <a:p>
            <a:r>
              <a:rPr lang="en-US" sz="2400" dirty="0"/>
              <a:t>Multiple Inheritance</a:t>
            </a:r>
          </a:p>
          <a:p>
            <a:pPr lvl="1"/>
            <a:r>
              <a:rPr lang="en-US" sz="2000" dirty="0"/>
              <a:t>Multiple Inheritance is a feature of C++ where a class can inherit from more than one class. </a:t>
            </a:r>
            <a:r>
              <a:rPr lang="en-US" sz="2000" dirty="0" err="1"/>
              <a:t>i.e</a:t>
            </a:r>
            <a:r>
              <a:rPr lang="en-US" sz="2000" dirty="0"/>
              <a:t> one subclass is inherited from more than one base class.</a:t>
            </a:r>
          </a:p>
          <a:p>
            <a:r>
              <a:rPr lang="en-US" sz="2400" dirty="0"/>
              <a:t>Multipath inheritance</a:t>
            </a:r>
          </a:p>
          <a:p>
            <a:pPr lvl="1"/>
            <a:r>
              <a:rPr lang="en-US" sz="2000" dirty="0"/>
              <a:t> A derived class with two base classes and these two base classes have one common base class is called multipath inheritance. </a:t>
            </a:r>
          </a:p>
          <a:p>
            <a:pPr lvl="1"/>
            <a:r>
              <a:rPr lang="en-US" sz="2000" dirty="0"/>
              <a:t>Ambiguity can arise in this type of inheritance.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6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F8305-6A59-47A6-AD62-DCDAAFB5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Public, Protected, and Private inheritance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2C5F2-299E-435B-B95C-F6E55200A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Public Inheritance</a:t>
            </a:r>
          </a:p>
          <a:p>
            <a:pPr lvl="1"/>
            <a:r>
              <a:rPr lang="en-US" sz="1600" dirty="0"/>
              <a:t>Makes public members of the base class public in the derived class, and the protected members of the base class remain protected in the derived class.</a:t>
            </a:r>
          </a:p>
          <a:p>
            <a:r>
              <a:rPr lang="en-US" sz="2000" dirty="0"/>
              <a:t>Protected Inheritance</a:t>
            </a:r>
          </a:p>
          <a:p>
            <a:pPr lvl="1"/>
            <a:r>
              <a:rPr lang="en-US" sz="1600" dirty="0"/>
              <a:t>Makes the public and protected members of the base class protected in the derived class.</a:t>
            </a:r>
          </a:p>
          <a:p>
            <a:r>
              <a:rPr lang="en-US" sz="2000" dirty="0"/>
              <a:t>Private Inheritance</a:t>
            </a:r>
          </a:p>
          <a:p>
            <a:pPr lvl="1"/>
            <a:r>
              <a:rPr lang="en-US" sz="1600" dirty="0"/>
              <a:t>Makes the public and protected members of the base class private in the derived class.</a:t>
            </a:r>
          </a:p>
          <a:p>
            <a:r>
              <a:rPr lang="en-US" sz="2000" dirty="0"/>
              <a:t>Public inheritance models ‘IS-A’  relationship, whereas both protected and private inheritance represent an ‘IMPLEMENTED-IN-TERMS-OF’ relationship.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9B8D-2DC6-4BC9-85C7-8F3F0D9A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Design Considerations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979E-8825-42BF-BE49-35D56CF2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952195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Consider using at most one base class that represents a true type</a:t>
            </a:r>
          </a:p>
          <a:p>
            <a:pPr lvl="1"/>
            <a:r>
              <a:rPr lang="en-US" sz="2000" dirty="0"/>
              <a:t>Class name is a noun </a:t>
            </a:r>
          </a:p>
          <a:p>
            <a:pPr lvl="1"/>
            <a:r>
              <a:rPr lang="en-US" sz="2000" dirty="0"/>
              <a:t>Consider using templates for generality and </a:t>
            </a:r>
            <a:r>
              <a:rPr lang="en-US" sz="2000" dirty="0" err="1"/>
              <a:t>reuseability</a:t>
            </a:r>
            <a:endParaRPr lang="en-US" sz="2000" dirty="0"/>
          </a:p>
          <a:p>
            <a:r>
              <a:rPr lang="en-US" sz="2400" dirty="0"/>
              <a:t>Use a class that represents an interface type for all others</a:t>
            </a:r>
          </a:p>
          <a:p>
            <a:pPr lvl="1"/>
            <a:r>
              <a:rPr lang="en-US" sz="2000" dirty="0"/>
              <a:t>Class name describes a “can do” contract </a:t>
            </a:r>
          </a:p>
          <a:p>
            <a:pPr lvl="1"/>
            <a:r>
              <a:rPr lang="en-US" sz="2000" dirty="0"/>
              <a:t>All methods are pure virtual and public</a:t>
            </a:r>
          </a:p>
          <a:p>
            <a:pPr lvl="1"/>
            <a:r>
              <a:rPr lang="en-US" sz="2000" dirty="0"/>
              <a:t>No data members</a:t>
            </a:r>
          </a:p>
          <a:p>
            <a:r>
              <a:rPr lang="en-US" sz="2400" dirty="0"/>
              <a:t>Review the sample code shapes.cpp in </a:t>
            </a:r>
            <a:r>
              <a:rPr lang="en-US" sz="2400" dirty="0">
                <a:hlinkClick r:id="rId2" action="ppaction://hlinkfile"/>
              </a:rPr>
              <a:t>module folder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FDF1A-8001-4DEA-B9CB-672DA2B1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Inheritance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23F6-3738-4696-9351-B521CAFB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Derived class inherits data and functions from all bases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55B59E-E086-1EFE-E489-4A27CD6B0844}"/>
              </a:ext>
            </a:extLst>
          </p:cNvPr>
          <p:cNvSpPr/>
          <p:nvPr/>
        </p:nvSpPr>
        <p:spPr>
          <a:xfrm>
            <a:off x="1643197" y="5154503"/>
            <a:ext cx="600997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public Phone, public Camera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sendPhoto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F1C7A1-3015-18BB-8FDF-CC2A5711E039}"/>
              </a:ext>
            </a:extLst>
          </p:cNvPr>
          <p:cNvSpPr/>
          <p:nvPr/>
        </p:nvSpPr>
        <p:spPr>
          <a:xfrm>
            <a:off x="4739768" y="3218864"/>
            <a:ext cx="2084225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Camera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lens_;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shoot();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54C4B-51D2-CBEF-6194-4553CF482B7F}"/>
              </a:ext>
            </a:extLst>
          </p:cNvPr>
          <p:cNvSpPr/>
          <p:nvPr/>
        </p:nvSpPr>
        <p:spPr>
          <a:xfrm>
            <a:off x="2591388" y="3218864"/>
            <a:ext cx="1957587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Phone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number_;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void call();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93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AA7C6-1243-4B8E-8F2A-FBE4B938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Ambiguity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8B8F-15CD-456B-8708-DF902986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617626"/>
            <a:ext cx="11000233" cy="35981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Base classes may have members with the same name, use scope resolution to disambiguate where necessary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CEB806-8E60-C696-D449-9D278004F5C5}"/>
              </a:ext>
            </a:extLst>
          </p:cNvPr>
          <p:cNvSpPr/>
          <p:nvPr/>
        </p:nvSpPr>
        <p:spPr>
          <a:xfrm>
            <a:off x="3091837" y="4929260"/>
            <a:ext cx="423705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p.memoryAvailable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memoryAvailable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p.Camera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memoryAvailable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819A04-3BD5-54CA-DC79-BCC4174DC008}"/>
              </a:ext>
            </a:extLst>
          </p:cNvPr>
          <p:cNvSpPr/>
          <p:nvPr/>
        </p:nvSpPr>
        <p:spPr>
          <a:xfrm>
            <a:off x="7282854" y="3437092"/>
            <a:ext cx="461697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SmartPhone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public Phone, public Camera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A9BDE-46F5-D936-AF3E-E588F5751EDC}"/>
              </a:ext>
            </a:extLst>
          </p:cNvPr>
          <p:cNvSpPr/>
          <p:nvPr/>
        </p:nvSpPr>
        <p:spPr>
          <a:xfrm>
            <a:off x="3807859" y="3437092"/>
            <a:ext cx="32239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Camera {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memoryAvailable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E640BC-928D-9F11-795F-64DC5065C874}"/>
              </a:ext>
            </a:extLst>
          </p:cNvPr>
          <p:cNvSpPr/>
          <p:nvPr/>
        </p:nvSpPr>
        <p:spPr>
          <a:xfrm>
            <a:off x="332864" y="3406443"/>
            <a:ext cx="322395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Phone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memoryAvailable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41B6E8-4FED-C59C-914C-09367437EEE7}"/>
              </a:ext>
            </a:extLst>
          </p:cNvPr>
          <p:cNvCxnSpPr/>
          <p:nvPr/>
        </p:nvCxnSpPr>
        <p:spPr>
          <a:xfrm>
            <a:off x="2586992" y="6218201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321623-C9E3-F8E3-9CA4-33F5B9A269AA}"/>
              </a:ext>
            </a:extLst>
          </p:cNvPr>
          <p:cNvCxnSpPr/>
          <p:nvPr/>
        </p:nvCxnSpPr>
        <p:spPr>
          <a:xfrm>
            <a:off x="2586992" y="5672153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7DA32E-47A1-331A-B7C9-60DCE7010A21}"/>
              </a:ext>
            </a:extLst>
          </p:cNvPr>
          <p:cNvSpPr txBox="1"/>
          <p:nvPr/>
        </p:nvSpPr>
        <p:spPr>
          <a:xfrm>
            <a:off x="925984" y="5504211"/>
            <a:ext cx="171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error, ambiguous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FC8515-0A95-4D9B-470B-AEB78B68D5E4}"/>
              </a:ext>
            </a:extLst>
          </p:cNvPr>
          <p:cNvSpPr txBox="1"/>
          <p:nvPr/>
        </p:nvSpPr>
        <p:spPr>
          <a:xfrm>
            <a:off x="2237945" y="6048924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66636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DE836-A3AD-4B30-BFD5-A33149FA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Multiply inherited data</a:t>
            </a:r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C46C7-2E0B-4B98-A165-E4B9CC5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class may indirectly derive twice from a base class, it will inherit two copies of the data members</a:t>
            </a:r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C1BE1-F973-12AB-DCD1-CADEE53473EA}"/>
              </a:ext>
            </a:extLst>
          </p:cNvPr>
          <p:cNvSpPr/>
          <p:nvPr/>
        </p:nvSpPr>
        <p:spPr>
          <a:xfrm>
            <a:off x="5013079" y="3340513"/>
            <a:ext cx="1867819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Device 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int _id;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9B7EB-7F44-79B1-A043-1DA7DE375788}"/>
              </a:ext>
            </a:extLst>
          </p:cNvPr>
          <p:cNvSpPr/>
          <p:nvPr/>
        </p:nvSpPr>
        <p:spPr>
          <a:xfrm>
            <a:off x="3053007" y="5463600"/>
            <a:ext cx="545854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SmartPhone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public Phone, public Camera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527DC2-9633-D56C-6D1F-E30B23072EB1}"/>
              </a:ext>
            </a:extLst>
          </p:cNvPr>
          <p:cNvSpPr/>
          <p:nvPr/>
        </p:nvSpPr>
        <p:spPr>
          <a:xfrm>
            <a:off x="5903744" y="4504215"/>
            <a:ext cx="332655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Camera : public Device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D1C4B4-96A5-7409-001C-79E246C1D379}"/>
              </a:ext>
            </a:extLst>
          </p:cNvPr>
          <p:cNvSpPr/>
          <p:nvPr/>
        </p:nvSpPr>
        <p:spPr>
          <a:xfrm>
            <a:off x="2570475" y="4504215"/>
            <a:ext cx="321434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Phone : public Device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EF22B4-FFF2-B5D7-F5AD-B16E63DDA644}"/>
              </a:ext>
            </a:extLst>
          </p:cNvPr>
          <p:cNvCxnSpPr/>
          <p:nvPr/>
        </p:nvCxnSpPr>
        <p:spPr>
          <a:xfrm>
            <a:off x="4472658" y="3809877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02DE11-EE96-19D4-885A-8B9A22ECD060}"/>
              </a:ext>
            </a:extLst>
          </p:cNvPr>
          <p:cNvSpPr txBox="1"/>
          <p:nvPr/>
        </p:nvSpPr>
        <p:spPr>
          <a:xfrm>
            <a:off x="2967079" y="3525643"/>
            <a:ext cx="159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+mj-lt"/>
                <a:cs typeface="Arial" pitchFamily="34" charset="0"/>
              </a:rPr>
              <a:t>gets two copies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BDD81-577F-357C-8D0F-943D031E6BE8}"/>
              </a:ext>
            </a:extLst>
          </p:cNvPr>
          <p:cNvSpPr txBox="1"/>
          <p:nvPr/>
        </p:nvSpPr>
        <p:spPr>
          <a:xfrm>
            <a:off x="7121841" y="6422530"/>
            <a:ext cx="1719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error, ambiguous</a:t>
            </a:r>
          </a:p>
        </p:txBody>
      </p:sp>
    </p:spTree>
    <p:extLst>
      <p:ext uri="{BB962C8B-B14F-4D97-AF65-F5344CB8AC3E}">
        <p14:creationId xmlns:p14="http://schemas.microsoft.com/office/powerpoint/2010/main" val="295729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9B8D-2DC6-4BC9-85C7-8F3F0D9A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Virtual Inheritance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979E-8825-42BF-BE49-35D56CF2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127" y="2500587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 dirty="0"/>
              <a:t>Virtual base classes </a:t>
            </a:r>
            <a:r>
              <a:rPr lang="en-US" sz="2400" dirty="0"/>
              <a:t>give one copy of multiply-inherited data</a:t>
            </a:r>
          </a:p>
          <a:p>
            <a:r>
              <a:rPr lang="en-US" sz="2400" dirty="0"/>
              <a:t>Review the sample code device.cpp in </a:t>
            </a:r>
            <a:r>
              <a:rPr lang="en-US" sz="2400" dirty="0">
                <a:hlinkClick r:id="rId2" action="ppaction://hlinkfile"/>
              </a:rPr>
              <a:t>module folder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45E3CC-4503-54EB-F1F9-34C569E366CD}"/>
              </a:ext>
            </a:extLst>
          </p:cNvPr>
          <p:cNvSpPr/>
          <p:nvPr/>
        </p:nvSpPr>
        <p:spPr>
          <a:xfrm>
            <a:off x="4172653" y="3511437"/>
            <a:ext cx="1538402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Device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id_;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62FF9-34AA-1BC6-C408-45364803B3DA}"/>
              </a:ext>
            </a:extLst>
          </p:cNvPr>
          <p:cNvSpPr/>
          <p:nvPr/>
        </p:nvSpPr>
        <p:spPr>
          <a:xfrm>
            <a:off x="2265080" y="5592621"/>
            <a:ext cx="545854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SmartPhone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public Phone, public Camera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}};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124198-BD74-7CBF-285B-42C3AA968B2E}"/>
              </a:ext>
            </a:extLst>
          </p:cNvPr>
          <p:cNvSpPr/>
          <p:nvPr/>
        </p:nvSpPr>
        <p:spPr>
          <a:xfrm>
            <a:off x="5063319" y="4675139"/>
            <a:ext cx="422423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Camera : public virtual Device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F319BD6-0B5C-3047-CE4C-A8A670A8A771}"/>
              </a:ext>
            </a:extLst>
          </p:cNvPr>
          <p:cNvSpPr/>
          <p:nvPr/>
        </p:nvSpPr>
        <p:spPr>
          <a:xfrm>
            <a:off x="834312" y="4675139"/>
            <a:ext cx="411202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Phone : public virtual Device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... 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38C52-D3CE-C6AC-681C-73C9540F57EF}"/>
              </a:ext>
            </a:extLst>
          </p:cNvPr>
          <p:cNvCxnSpPr/>
          <p:nvPr/>
        </p:nvCxnSpPr>
        <p:spPr>
          <a:xfrm>
            <a:off x="3679917" y="4164950"/>
            <a:ext cx="457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A953BB-92A8-E7E6-5AE3-F7DE1A6A1D76}"/>
              </a:ext>
            </a:extLst>
          </p:cNvPr>
          <p:cNvSpPr txBox="1"/>
          <p:nvPr/>
        </p:nvSpPr>
        <p:spPr>
          <a:xfrm>
            <a:off x="2295016" y="3873271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SmartPhone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+mj-lt"/>
                <a:cs typeface="Arial" pitchFamily="34" charset="0"/>
              </a:rPr>
              <a:t>gets one copy</a:t>
            </a:r>
          </a:p>
        </p:txBody>
      </p:sp>
    </p:spTree>
    <p:extLst>
      <p:ext uri="{BB962C8B-B14F-4D97-AF65-F5344CB8AC3E}">
        <p14:creationId xmlns:p14="http://schemas.microsoft.com/office/powerpoint/2010/main" val="20769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1873</TotalTime>
  <Words>580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Multiple Inheritance</vt:lpstr>
      <vt:lpstr>Objectives</vt:lpstr>
      <vt:lpstr>Types of inheritance</vt:lpstr>
      <vt:lpstr>Public, Protected, and Private inheritance</vt:lpstr>
      <vt:lpstr>Model Design Considerations</vt:lpstr>
      <vt:lpstr>Multiple Inheritance example</vt:lpstr>
      <vt:lpstr>Ambiguity</vt:lpstr>
      <vt:lpstr>Multiply inherited data</vt:lpstr>
      <vt:lpstr>Virtual Inheritance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Andrew Scoppa</dc:creator>
  <cp:lastModifiedBy>Andrew Scoppa</cp:lastModifiedBy>
  <cp:revision>55</cp:revision>
  <dcterms:created xsi:type="dcterms:W3CDTF">2019-10-03T19:07:15Z</dcterms:created>
  <dcterms:modified xsi:type="dcterms:W3CDTF">2023-06-21T11:34:28Z</dcterms:modified>
</cp:coreProperties>
</file>