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9" r:id="rId5"/>
    <p:sldId id="274" r:id="rId6"/>
    <p:sldId id="282" r:id="rId7"/>
    <p:sldId id="332" r:id="rId8"/>
    <p:sldId id="293" r:id="rId9"/>
    <p:sldId id="298" r:id="rId10"/>
    <p:sldId id="334" r:id="rId11"/>
    <p:sldId id="303" r:id="rId12"/>
    <p:sldId id="314" r:id="rId13"/>
    <p:sldId id="318" r:id="rId14"/>
    <p:sldId id="333" r:id="rId15"/>
    <p:sldId id="323" r:id="rId16"/>
    <p:sldId id="325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64AA-0E73-42FF-8C4E-16516A418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8AAB-89AA-402B-933A-81D746E3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5B12-C0FB-4552-8BED-A36CD854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2BBC-2EB4-490B-91EB-486B1409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3043-4E29-4640-B119-DB571702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771-1AEC-440A-A5CF-A533AB67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2F94-F8BB-4DA8-8EB0-367D2E0E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B9BD-8418-4324-BBAB-E78818A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A0F2-EB1A-4B20-99EA-7B298802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1D28-DE97-426C-B10C-E1308A8E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BA9AF-6129-4240-9655-858FF549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2A6B1-C18C-434E-97DF-02AA8E959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2753-E76A-4530-9D4C-AE684775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27B8-9B77-4BD4-A9E2-FF06ECE9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F85B-5046-4C4A-868D-4BE104B8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8D6D-338F-44AA-878F-B7335DC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E927-C012-4D8A-A6B4-9DAB4C26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EECE-65C8-48CA-813C-8F6564C7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CB3B-7592-4F2D-89EA-3ED1F7A6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D095-0F27-4A9C-9D2F-615801DA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5D1-0065-4C49-8131-BC6A7B75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F5CF-6A30-4A32-A83A-D9888A2A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7D9F-07CB-423C-BEB9-54121856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5B62-BD03-4EAE-B4E8-0219EB19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8FF3-3941-4CB6-B595-EB201438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2595-312D-4EA4-8B6C-C19FD25B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431F-E7F6-4EE3-9E14-0222B8F7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CE7E-DB45-4356-8F00-53CB73E7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503E-A7F5-4BEC-8DA5-50D09097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C406-9E84-4F62-96C4-61D88C27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C038-4E65-41C2-AC69-C97D3C9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28B9-89AC-48A2-B684-20F557CC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4FB6E-65DB-4B8F-BD54-E55AFD5C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76826-D56D-4786-9A63-3D0F6781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DF26-BE3E-46FE-A4F1-890CAC4E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124D-AA58-41BF-8BE4-4321ED81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EC88-6078-4C8C-98AF-DBCA6971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172D-A209-446A-BD4A-3F2F2B27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19F4-3C3D-46D8-81E4-C1B52DD5B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B1F7A-4918-461B-8847-AADDAA0B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0EE59-DC03-47DB-A233-60E732678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47973-3B55-490E-98D6-C6831CFA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4066A-9D43-4354-A075-ECB49646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F9DED-1BCF-42D0-9411-C61CD05E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7CBC-6369-49DE-A152-E6A385B1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ECBAB-2B89-4F57-94A8-4409126E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6F7D7-EEEF-47EA-BDB3-7AF42C7B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8556-BBFD-4F7D-8B2C-14B2F9A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39B74-ED20-4A6F-BFC6-7D72F9CD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28E7E-E228-4870-8562-08FA905F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B3D3-660E-4393-AB99-E229B85C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856C-87C1-4511-9130-8D24D7BA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F37A-7BD8-473F-AA1D-890E0AB4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833AA-E303-46F5-9188-FF30A593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771CE-3489-4792-B211-E0824CF4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DD70-7389-460F-BFEF-22263657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3FBE-BCDA-4BBB-A9DD-0B9D11BD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CF8A-2B49-4DD7-B61F-C6E4CF54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3FA8F-E0AC-4B32-B68D-29B22572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57B71-EBDF-446A-9159-D45FDBE44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600D-0B26-4FA4-8FE7-4F57E0A9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0FC96-2597-4D77-9DA4-37C0299B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B4EA4-9A2D-4DB8-B0F2-6C64C07C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B37B5-11BD-4396-B21D-C45DE22C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C03D-9B2B-41EE-A49A-08723A9E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67BF-97B6-4178-9787-3887281D6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C7C5-C09B-44EB-B85F-CC612C28DD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4AE5-A637-441E-BAE1-29E8E9B76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4DBE-DA2F-46BB-A880-79B0DB690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0B80-E2DC-4B17-8E03-B14A0D24E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4/Forma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13/Intcopy" TargetMode="External"/><Relationship Id="rId2" Type="http://schemas.openxmlformats.org/officeDocument/2006/relationships/hyperlink" Target="../../Work/Chap14/Intcop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Chap14/Charco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13/StringIO" TargetMode="External"/><Relationship Id="rId2" Type="http://schemas.openxmlformats.org/officeDocument/2006/relationships/hyperlink" Target="../../Work/Chap14/StringIO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1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4/Echost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94C5A-5DA6-4AB1-AE4A-85B34D4C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Input/Output in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2A04-2833-4405-B747-40BB83A0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23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3D90-6335-4EB4-B452-CCCFB202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Formatted I/O 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8E41-BE29-4EE8-A233-323D5726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Review and run the example in the </a:t>
            </a:r>
            <a:r>
              <a:rPr lang="en-US" sz="2400" b="1" i="0" u="none" strike="noStrike" baseline="0" dirty="0">
                <a:hlinkClick r:id="rId2" action="ppaction://hlinkfile"/>
              </a:rPr>
              <a:t>format</a:t>
            </a:r>
            <a:r>
              <a:rPr lang="en-US" sz="2400" b="1" i="0" u="none" strike="noStrike" baseline="0" dirty="0"/>
              <a:t> folder.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4EB6-C227-4F1E-A004-9DD3C4DE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Streams Hierarchy (Simplified)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90042E-D028-4797-B2BC-F4DE6605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6" y="14611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click on an element for detailed information">
            <a:extLst>
              <a:ext uri="{FF2B5EF4-FFF2-40B4-BE49-F238E27FC236}">
                <a16:creationId xmlns:a16="http://schemas.microsoft.com/office/drawing/2014/main" id="{0F823D19-38DE-A9FE-2FEC-FECCD3F5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03" y="3040293"/>
            <a:ext cx="67151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9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D87F7-7589-4680-A0EB-DE23E9E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I/O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7128-0B88-49FD-A329-72E8AEBA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/>
              <a:t>Include header file  &lt;fstream&gt;</a:t>
            </a:r>
          </a:p>
          <a:p>
            <a:pPr marR="0" lvl="0"/>
            <a:r>
              <a:rPr lang="en-US" sz="2200" b="1"/>
              <a:t>Output file stream class  ofstream</a:t>
            </a:r>
          </a:p>
          <a:p>
            <a:pPr marL="914400" lvl="2"/>
            <a:r>
              <a:rPr lang="en-US" sz="2200" b="1"/>
              <a:t>  Constructor</a:t>
            </a:r>
          </a:p>
          <a:p>
            <a:pPr marL="914400" lvl="2"/>
            <a:r>
              <a:rPr lang="en-US" sz="2200" b="1"/>
              <a:t>  &lt;&lt;, other operators</a:t>
            </a:r>
          </a:p>
          <a:p>
            <a:pPr marL="914400" lvl="2"/>
            <a:r>
              <a:rPr lang="en-US" sz="2200" b="1"/>
              <a:t>  open, close</a:t>
            </a:r>
          </a:p>
          <a:p>
            <a:pPr marR="0" lvl="0"/>
            <a:r>
              <a:rPr lang="en-US" sz="2200" b="1"/>
              <a:t>Input file stream class  ifstream</a:t>
            </a:r>
          </a:p>
          <a:p>
            <a:pPr marL="914400" lvl="2"/>
            <a:r>
              <a:rPr lang="en-US" sz="2200" b="1"/>
              <a:t>Constructors</a:t>
            </a:r>
          </a:p>
          <a:p>
            <a:pPr marL="914400" lvl="2"/>
            <a:r>
              <a:rPr lang="en-US" sz="2200" b="1"/>
              <a:t>&gt;&gt;, other operations</a:t>
            </a:r>
          </a:p>
          <a:p>
            <a:pPr marL="914400" lvl="2"/>
            <a:r>
              <a:rPr lang="en-US" sz="2200" b="1"/>
              <a:t>open, close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7BAF-C8B6-47EE-B50F-47DA32AF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Opening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78E4-0F14-4D27-A980-5C63C7DF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Constructor can both create a stream and open file:</a:t>
            </a:r>
          </a:p>
          <a:p>
            <a:pPr marL="2286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ofstream</a:t>
            </a:r>
            <a:r>
              <a:rPr lang="en-US" b="1" dirty="0"/>
              <a:t>  out("file1.out");</a:t>
            </a:r>
          </a:p>
          <a:p>
            <a:r>
              <a:rPr lang="en-US" sz="2400" b="1" dirty="0"/>
              <a:t>Constructor can create stream and subsequently connect stream to a file:</a:t>
            </a:r>
          </a:p>
          <a:p>
            <a:pPr marL="2286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ifstream</a:t>
            </a:r>
            <a:r>
              <a:rPr lang="en-US" b="1" dirty="0"/>
              <a:t>  in;</a:t>
            </a:r>
          </a:p>
          <a:p>
            <a:pPr marL="2286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in.open</a:t>
            </a:r>
            <a:r>
              <a:rPr lang="en-US" b="1" dirty="0"/>
              <a:t>("file1.in");</a:t>
            </a:r>
          </a:p>
          <a:p>
            <a:pPr marL="685800" lvl="2" indent="0">
              <a:buNone/>
            </a:pPr>
            <a:r>
              <a:rPr lang="en-US" sz="2400" b="1" dirty="0"/>
              <a:t>   </a:t>
            </a:r>
            <a:r>
              <a:rPr lang="en-US" sz="2400" b="1" dirty="0" err="1"/>
              <a:t>in.close</a:t>
            </a:r>
            <a:r>
              <a:rPr lang="en-US" sz="2400" b="1" dirty="0"/>
              <a:t>();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7BAF-C8B6-47EE-B50F-47DA32AF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Opening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78E4-0F14-4D27-A980-5C63C7DF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Test for success of open operation by checking for non-zero stream:</a:t>
            </a:r>
          </a:p>
          <a:p>
            <a:pPr marL="2286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ofstream</a:t>
            </a:r>
            <a:r>
              <a:rPr lang="en-US" b="1" dirty="0"/>
              <a:t>  in("</a:t>
            </a:r>
            <a:r>
              <a:rPr lang="en-US" b="1" dirty="0" err="1"/>
              <a:t>nofile.xxx</a:t>
            </a:r>
            <a:r>
              <a:rPr lang="en-US" b="1" dirty="0"/>
              <a:t>");</a:t>
            </a:r>
          </a:p>
          <a:p>
            <a:pPr marL="228600" lvl="1" indent="0">
              <a:buNone/>
            </a:pPr>
            <a:r>
              <a:rPr lang="en-US" b="1" dirty="0"/>
              <a:t>	if ( ! in ) { /* error in opening file */ }	</a:t>
            </a:r>
          </a:p>
          <a:p>
            <a:r>
              <a:rPr lang="en-US" sz="2400" b="1" dirty="0"/>
              <a:t>Non-default file opening modes can be specified by an optional argument using enumeration constants in class  </a:t>
            </a:r>
            <a:r>
              <a:rPr lang="en-US" sz="2400" b="1" dirty="0" err="1"/>
              <a:t>ios</a:t>
            </a:r>
            <a:r>
              <a:rPr lang="en-US" sz="2400" b="1" dirty="0"/>
              <a:t>:</a:t>
            </a:r>
          </a:p>
          <a:p>
            <a:pPr marL="2286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ofstream</a:t>
            </a:r>
            <a:r>
              <a:rPr lang="en-US" b="1" dirty="0"/>
              <a:t>  out("</a:t>
            </a:r>
            <a:r>
              <a:rPr lang="en-US" b="1" dirty="0" err="1"/>
              <a:t>file.out</a:t>
            </a:r>
            <a:r>
              <a:rPr lang="en-US" b="1" dirty="0"/>
              <a:t>", </a:t>
            </a:r>
            <a:r>
              <a:rPr lang="en-US" b="1" dirty="0" err="1"/>
              <a:t>ios</a:t>
            </a:r>
            <a:r>
              <a:rPr lang="en-US" b="1" dirty="0"/>
              <a:t>::app);// opens in append mode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2829-5F18-47D0-942D-E00C3F15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Copy demos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51E0-933E-43C0-8688-0F09921F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Review and run the example in the </a:t>
            </a:r>
            <a:r>
              <a:rPr lang="en-US" sz="2400" b="1" i="0" u="none" strike="noStrike" baseline="0" dirty="0" err="1">
                <a:hlinkClick r:id="rId2" action="ppaction://hlinkfile"/>
              </a:rPr>
              <a:t>intcopy</a:t>
            </a:r>
            <a:r>
              <a:rPr lang="en-US" sz="2400" b="1" i="0" u="none" strike="noStrike" baseline="0" dirty="0">
                <a:hlinkClick r:id="rId3" action="ppaction://hlinkfile"/>
              </a:rPr>
              <a:t> </a:t>
            </a:r>
            <a:r>
              <a:rPr lang="en-US" sz="2400" b="1" i="0" u="none" strike="noStrike" baseline="0" dirty="0"/>
              <a:t>folder.</a:t>
            </a:r>
          </a:p>
          <a:p>
            <a:pPr marR="0" lvl="0"/>
            <a:r>
              <a:rPr lang="en-US" sz="2400" b="1" i="0" u="none" strike="noStrike" baseline="0" dirty="0"/>
              <a:t>Review and run the example in the </a:t>
            </a:r>
            <a:r>
              <a:rPr lang="en-US" sz="2400" b="1" i="0" u="none" strike="noStrike" baseline="0" dirty="0" err="1">
                <a:hlinkClick r:id="rId4" action="ppaction://hlinkfile"/>
              </a:rPr>
              <a:t>charcopy</a:t>
            </a:r>
            <a:r>
              <a:rPr lang="en-US" sz="2400" b="1" i="0" u="none" strike="noStrike" baseline="0" dirty="0"/>
              <a:t> folder.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BEC3C-41EE-4C6D-BA16-70F8859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Overloading  Stream Operators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9ACF-8872-4883-AB3D-F13C4483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C++ is able to input and output the built-in data types using the stream extraction operator &gt;&gt; and the stream insertion operator &lt;&lt;.</a:t>
            </a:r>
          </a:p>
          <a:p>
            <a:pPr marR="0" lvl="0"/>
            <a:r>
              <a:rPr lang="en-US" sz="2400" b="1" i="0" u="none" strike="noStrike" baseline="0" dirty="0"/>
              <a:t>The stream insertion and stream extraction operators also can be overloaded to perform input and output for user-defined types like an object.</a:t>
            </a:r>
          </a:p>
          <a:p>
            <a:pPr marR="0" lvl="0"/>
            <a:r>
              <a:rPr lang="en-US" sz="2400" b="1" i="0" u="none" strike="noStrike" baseline="0" dirty="0"/>
              <a:t>It is important to make operator overloading function a friend of the class because it would be called without creating an object.</a:t>
            </a:r>
          </a:p>
          <a:p>
            <a:r>
              <a:rPr lang="en-US" sz="2400" b="1" i="0" u="none" strike="noStrike" baseline="0"/>
              <a:t>Review </a:t>
            </a:r>
            <a:r>
              <a:rPr lang="en-US" sz="2400" b="1" i="0" u="none" strike="noStrike" baseline="0" dirty="0"/>
              <a:t>and run the sample program in the </a:t>
            </a:r>
            <a:r>
              <a:rPr lang="en-US" sz="2400" b="1" i="0" u="none" strike="noStrike" baseline="0" dirty="0" err="1">
                <a:hlinkClick r:id="rId2" action="ppaction://hlinkfile"/>
              </a:rPr>
              <a:t>StringIO</a:t>
            </a:r>
            <a:r>
              <a:rPr lang="en-US" sz="2400" b="1" i="0" u="none" strike="noStrike" baseline="0" dirty="0">
                <a:hlinkClick r:id="rId3" action="ppaction://hlinkfile"/>
              </a:rPr>
              <a:t> </a:t>
            </a:r>
            <a:r>
              <a:rPr lang="en-US" sz="2400" b="1" i="0" u="none" strike="noStrike" baseline="0" dirty="0"/>
              <a:t>folder.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FCFC-404F-4781-94FD-1E958028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86A7-3E8C-4082-9EA8-1CD34F75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Input/output is implemented in C++ in a standard library called the the  </a:t>
            </a:r>
            <a:r>
              <a:rPr lang="en-US" sz="2200" b="1" i="1" u="none" strike="noStrike" baseline="0"/>
              <a:t>iostream  </a:t>
            </a:r>
            <a:r>
              <a:rPr lang="en-US" sz="2200" b="1" i="0" u="none" strike="noStrike" baseline="0"/>
              <a:t>library.</a:t>
            </a:r>
          </a:p>
          <a:p>
            <a:pPr marR="0" lvl="0"/>
            <a:r>
              <a:rPr lang="en-US" sz="2200" b="1" i="0" u="none" strike="noStrike" baseline="0"/>
              <a:t>Built in streams  </a:t>
            </a:r>
            <a:r>
              <a:rPr lang="en-US" sz="2200" b="1" i="1" u="none" strike="noStrike" baseline="0"/>
              <a:t>cin</a:t>
            </a:r>
            <a:r>
              <a:rPr lang="en-US" sz="2200" b="1" i="0" u="none" strike="noStrike" baseline="0"/>
              <a:t>, </a:t>
            </a:r>
            <a:r>
              <a:rPr lang="en-US" sz="2200" b="1" i="1" u="none" strike="noStrike" baseline="0"/>
              <a:t>cout</a:t>
            </a:r>
            <a:r>
              <a:rPr lang="en-US" sz="2200" b="1" i="0" u="none" strike="noStrike" baseline="0"/>
              <a:t>, </a:t>
            </a:r>
            <a:r>
              <a:rPr lang="en-US" sz="2200" b="1" i="1" u="none" strike="noStrike" baseline="0"/>
              <a:t>cerr</a:t>
            </a:r>
            <a:r>
              <a:rPr lang="en-US" sz="2200" b="1" i="0" u="none" strike="noStrike" baseline="0"/>
              <a:t>  are available.</a:t>
            </a:r>
          </a:p>
          <a:p>
            <a:pPr marR="0" lvl="0"/>
            <a:r>
              <a:rPr lang="en-US" sz="2200" b="1" i="0" u="none" strike="noStrike" baseline="0"/>
              <a:t>File I/O can be performed by defining new streams via a constructor.</a:t>
            </a:r>
          </a:p>
          <a:p>
            <a:pPr marR="0" lvl="0"/>
            <a:r>
              <a:rPr lang="en-US" sz="2200" b="1" i="0" u="none" strike="noStrike" baseline="0"/>
              <a:t>Output can be performed by insertion operator &lt;&lt; and input by the extraction operator &gt;&gt;.</a:t>
            </a:r>
          </a:p>
          <a:p>
            <a:pPr marR="0" lvl="0"/>
            <a:r>
              <a:rPr lang="en-US" sz="2200" b="1" i="0" u="none" strike="noStrike" baseline="0"/>
              <a:t>Additional I/O operations include  </a:t>
            </a:r>
            <a:r>
              <a:rPr lang="en-US" sz="2200" b="1" i="1" u="none" strike="noStrike" baseline="0"/>
              <a:t>get</a:t>
            </a:r>
            <a:r>
              <a:rPr lang="en-US" sz="2200" b="1" i="0" u="none" strike="noStrike" baseline="0"/>
              <a:t>, </a:t>
            </a:r>
            <a:r>
              <a:rPr lang="en-US" sz="2200" b="1" i="1" u="none" strike="noStrike" baseline="0"/>
              <a:t>put</a:t>
            </a:r>
            <a:r>
              <a:rPr lang="en-US" sz="2200" b="1" i="0" u="none" strike="noStrike" baseline="0"/>
              <a:t>, </a:t>
            </a:r>
            <a:r>
              <a:rPr lang="en-US" sz="2200" b="1" i="1" u="none" strike="noStrike" baseline="0"/>
              <a:t>getline</a:t>
            </a:r>
            <a:r>
              <a:rPr lang="en-US" sz="2200" b="1" i="0" u="none" strike="noStrike" baseline="0"/>
              <a:t>.</a:t>
            </a:r>
          </a:p>
          <a:p>
            <a:pPr marR="0" lvl="0"/>
            <a:r>
              <a:rPr lang="en-US" sz="2200" b="1" i="0" u="none" strike="noStrike" baseline="0"/>
              <a:t>I/O is supported for standard data types such as  </a:t>
            </a:r>
            <a:r>
              <a:rPr lang="en-US" sz="2200" b="1" i="1" u="none" strike="noStrike" baseline="0"/>
              <a:t>char</a:t>
            </a:r>
            <a:r>
              <a:rPr lang="en-US" sz="2200" b="1" i="0" u="none" strike="noStrike" baseline="0"/>
              <a:t>, </a:t>
            </a:r>
            <a:r>
              <a:rPr lang="en-US" sz="2200" b="1" i="1" u="none" strike="noStrike" baseline="0"/>
              <a:t>int</a:t>
            </a:r>
            <a:r>
              <a:rPr lang="en-US" sz="2200" b="1" i="0" u="none" strike="noStrike" baseline="0"/>
              <a:t>, </a:t>
            </a:r>
            <a:r>
              <a:rPr lang="en-US" sz="2200" b="1" i="1" u="none" strike="noStrike" baseline="0"/>
              <a:t>char *</a:t>
            </a:r>
            <a:r>
              <a:rPr lang="en-US" sz="2200" b="1" i="0" u="none" strike="noStrike" baseline="0"/>
              <a:t>, etc.</a:t>
            </a:r>
          </a:p>
          <a:p>
            <a:pPr marR="0" lvl="0"/>
            <a:r>
              <a:rPr lang="en-US" sz="2200" b="1" i="0" u="none" strike="noStrike" baseline="0"/>
              <a:t>The I/O operations can be overloaded to be used with user defined types.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DA720-D5F3-40FD-A895-FB8A8F9A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3F3D-F23F-4B41-A403-204C5043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Use the iostream library for input and output for a</a:t>
            </a:r>
          </a:p>
          <a:p>
            <a:pPr lvl="0"/>
            <a:r>
              <a:rPr lang="en-US" sz="2400" b="1" i="0" u="none" strike="noStrike" baseline="0" dirty="0"/>
              <a:t>Do formatted I/O with iostreams.</a:t>
            </a:r>
          </a:p>
          <a:p>
            <a:pPr lvl="0"/>
            <a:r>
              <a:rPr lang="en-US" sz="2400" b="1" i="0" u="none" strike="noStrike" baseline="0" dirty="0"/>
              <a:t>Outline the inheritance hierarchy of the principal streams classes.</a:t>
            </a:r>
          </a:p>
          <a:p>
            <a:pPr lvl="0"/>
            <a:r>
              <a:rPr lang="en-US" sz="2400" b="1" i="0" u="none" strike="noStrike" baseline="0" dirty="0"/>
              <a:t>Do file I/O using streams.</a:t>
            </a:r>
          </a:p>
          <a:p>
            <a:pPr lvl="0"/>
            <a:r>
              <a:rPr lang="en-US" sz="2400" b="1" i="0" u="none" strike="noStrike" baseline="0" dirty="0"/>
              <a:t>Overload operators &gt;&gt; and &lt;&lt; to do I/O in your         own classes.</a:t>
            </a:r>
          </a:p>
          <a:p>
            <a:pPr lvl="0"/>
            <a:r>
              <a:rPr lang="en-US" sz="2400" b="1" i="0" u="none" strike="noStrike" baseline="0" dirty="0"/>
              <a:t>Gain experience through code walk-throughs and lab exercises.</a:t>
            </a:r>
          </a:p>
          <a:p>
            <a:pPr lvl="1"/>
            <a:r>
              <a:rPr lang="en-US" b="0" i="0" u="none" strike="noStrike" baseline="0" dirty="0"/>
              <a:t>The example programs are in the </a:t>
            </a:r>
            <a:r>
              <a:rPr lang="en-US" b="1" i="0" u="sng" strike="noStrike" baseline="0" dirty="0">
                <a:hlinkClick r:id="rId2" action="ppaction://hlinkfile"/>
              </a:rPr>
              <a:t>chapter directory</a:t>
            </a:r>
            <a:r>
              <a:rPr lang="en-US" b="1" i="0" u="sng" strike="noStrike" baseline="0" dirty="0">
                <a:hlinkClick r:id="rId3"/>
              </a:rPr>
              <a:t>.</a:t>
            </a:r>
          </a:p>
          <a:p>
            <a:pPr lvl="1"/>
            <a:r>
              <a:rPr lang="en-US" dirty="0"/>
              <a:t>Labs located in </a:t>
            </a:r>
            <a:r>
              <a:rPr lang="en-US" dirty="0">
                <a:hlinkClick r:id="rId4" action="ppaction://hlinkfile"/>
              </a:rPr>
              <a:t>Labs/Lab14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68D15-F4F1-4342-9EF1-EAACCA79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Input/Output in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9AE4-6F38-463C-9FAA-52284C87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The C++ language itself does not define input/output.</a:t>
            </a:r>
          </a:p>
          <a:p>
            <a:pPr marR="0" lvl="0"/>
            <a:r>
              <a:rPr lang="en-US" sz="2400" b="1" i="0" u="none" strike="noStrike" baseline="0"/>
              <a:t>Input/output is implemented in a standard library called the </a:t>
            </a:r>
            <a:r>
              <a:rPr lang="en-US" sz="2400" b="1" i="1" u="none" strike="noStrike" baseline="0"/>
              <a:t>iostream</a:t>
            </a:r>
            <a:r>
              <a:rPr lang="en-US" sz="2400" b="1" i="0" u="none" strike="noStrike" baseline="0"/>
              <a:t> library.</a:t>
            </a:r>
          </a:p>
          <a:p>
            <a:pPr marR="0" lvl="0"/>
            <a:r>
              <a:rPr lang="en-US" sz="2400" b="1" i="0" u="none" strike="noStrike" baseline="0"/>
              <a:t>The iostream library provides a set of operations for reading and writing of the built-in data types.</a:t>
            </a:r>
          </a:p>
          <a:p>
            <a:pPr marR="0" lvl="0"/>
            <a:r>
              <a:rPr lang="en-US" sz="2400" b="1" i="0" u="none" strike="noStrike" baseline="0"/>
              <a:t>The programmer can extend certain of these operations to do input and output of class types.</a:t>
            </a:r>
          </a:p>
          <a:p>
            <a:pPr marR="0" lvl="0"/>
            <a:r>
              <a:rPr lang="en-US" sz="2400" b="1" i="0" u="none" strike="noStrike" baseline="0"/>
              <a:t>To use the iostream library include the header file </a:t>
            </a:r>
            <a:r>
              <a:rPr lang="en-US" sz="2400" b="1" i="1" u="none" strike="noStrike" baseline="0"/>
              <a:t>&lt;iostream&gt;</a:t>
            </a:r>
            <a:r>
              <a:rPr lang="en-US" sz="2400" b="1" i="0" u="none" strike="noStrike" baseline="0"/>
              <a:t> 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6A8C8-95D2-4EE1-BEE9-52EB5F4A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Built-in Stream Objects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6FCD-2258-4D3A-AE2F-4D3F3110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Input stream object, belonging to class </a:t>
            </a:r>
            <a:r>
              <a:rPr lang="en-US" sz="2400" b="1" i="1" u="none" strike="noStrike" baseline="0" dirty="0" err="1"/>
              <a:t>istream</a:t>
            </a:r>
            <a:r>
              <a:rPr lang="en-US" sz="2400" b="1" i="0" u="none" strike="noStrike" baseline="0" dirty="0"/>
              <a:t>:</a:t>
            </a:r>
          </a:p>
          <a:p>
            <a:pPr marL="228600" lvl="1" indent="0">
              <a:buNone/>
            </a:pPr>
            <a:r>
              <a:rPr lang="en-US" b="1" dirty="0" err="1"/>
              <a:t>cin</a:t>
            </a:r>
            <a:r>
              <a:rPr lang="en-US" b="1" dirty="0"/>
              <a:t>		standard input</a:t>
            </a:r>
          </a:p>
          <a:p>
            <a:pPr lvl="0"/>
            <a:r>
              <a:rPr lang="en-US" sz="2400" b="1" dirty="0"/>
              <a:t>Output stream objects, belonging to class </a:t>
            </a:r>
            <a:r>
              <a:rPr lang="en-US" sz="2400" b="1" i="1" dirty="0" err="1"/>
              <a:t>ostream</a:t>
            </a:r>
            <a:r>
              <a:rPr lang="en-US" sz="2400" b="1" dirty="0"/>
              <a:t>:</a:t>
            </a:r>
          </a:p>
          <a:p>
            <a:pPr marL="228600" lvl="1" indent="0">
              <a:buNone/>
            </a:pPr>
            <a:r>
              <a:rPr lang="en-US" b="1" dirty="0" err="1"/>
              <a:t>cout</a:t>
            </a:r>
            <a:r>
              <a:rPr lang="en-US" b="1" dirty="0"/>
              <a:t>		standard output</a:t>
            </a:r>
          </a:p>
          <a:p>
            <a:pPr marL="228600" lvl="1" indent="0">
              <a:buNone/>
            </a:pPr>
            <a:r>
              <a:rPr lang="en-US" b="1" dirty="0" err="1"/>
              <a:t>cerr</a:t>
            </a:r>
            <a:r>
              <a:rPr lang="en-US" b="1" dirty="0"/>
              <a:t>		standard error (unbuffered)</a:t>
            </a:r>
          </a:p>
          <a:p>
            <a:pPr marL="228600" lvl="1" indent="0">
              <a:buNone/>
            </a:pPr>
            <a:r>
              <a:rPr lang="en-US" b="1" dirty="0"/>
              <a:t>clog		standard error (buffered)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85F21-EC4A-4586-9B3D-4DED1E0C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Operator &lt;&lt;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5C00-8E2A-4DEA-8A4F-3B2E99F3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b="1" dirty="0"/>
              <a:t>Output is performed by the insertion operator  &lt;&lt;.</a:t>
            </a:r>
          </a:p>
          <a:p>
            <a:pPr lvl="0"/>
            <a:r>
              <a:rPr lang="en-US" sz="2000" b="1" dirty="0"/>
              <a:t>Built-in types such as  int, char, char*  are supported: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 &lt;&lt;  97;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 &lt;&lt;  'A';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 &lt;&lt;  "Hello";</a:t>
            </a:r>
          </a:p>
          <a:p>
            <a:pPr lvl="0"/>
            <a:r>
              <a:rPr lang="en-US" sz="2000" b="1" dirty="0"/>
              <a:t>Insertion operations can be concatenated into a single statement: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97 &lt;&lt; 'A' &lt;&lt; "Hello";</a:t>
            </a:r>
          </a:p>
          <a:p>
            <a:r>
              <a:rPr lang="en-US" sz="2000" b="1" dirty="0" err="1"/>
              <a:t>endl</a:t>
            </a:r>
            <a:r>
              <a:rPr lang="en-US" sz="2000" b="1" dirty="0"/>
              <a:t> can be used for newline, has the effect of flushing the buffer :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 &lt;&lt;  "Hello, world"  &lt;&lt; 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marR="0" lvl="0"/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64D9-E8EF-4E51-98B7-653100C5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Operator &gt;&gt;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342E-82E8-4753-BC62-4E92E752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b="1" dirty="0"/>
              <a:t>Input is performed by the extraction operator  &gt;&gt;.</a:t>
            </a:r>
          </a:p>
          <a:p>
            <a:pPr lvl="0"/>
            <a:r>
              <a:rPr lang="en-US" sz="2000" b="1" dirty="0"/>
              <a:t>You do not need to use  &amp; as with C </a:t>
            </a:r>
            <a:r>
              <a:rPr lang="en-US" sz="2000" b="1" dirty="0" err="1"/>
              <a:t>scanf</a:t>
            </a:r>
            <a:r>
              <a:rPr lang="en-US" sz="2000" b="1" dirty="0"/>
              <a:t>  function.</a:t>
            </a:r>
          </a:p>
          <a:p>
            <a:pPr marL="228600" lvl="1" indent="0">
              <a:buNone/>
            </a:pPr>
            <a:r>
              <a:rPr lang="en-US" sz="2000" b="1" dirty="0"/>
              <a:t>	int num;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cin</a:t>
            </a:r>
            <a:r>
              <a:rPr lang="en-US" sz="2000" b="1" dirty="0"/>
              <a:t>  &gt;&gt;  num;</a:t>
            </a:r>
          </a:p>
          <a:p>
            <a:pPr lvl="0"/>
            <a:r>
              <a:rPr lang="en-US" sz="2000" b="1" dirty="0"/>
              <a:t>Note direction suggested by  &lt;&lt; and  &gt;&gt;: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 &lt;&lt;  num	(num ---&gt; output)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cin</a:t>
            </a:r>
            <a:r>
              <a:rPr lang="en-US" sz="2000" b="1" dirty="0"/>
              <a:t>  &gt;&gt;  num	(input ---&gt; num).</a:t>
            </a:r>
          </a:p>
          <a:p>
            <a:pPr lvl="0"/>
            <a:r>
              <a:rPr lang="en-US" sz="2000" b="1" dirty="0"/>
              <a:t>Extraction operator, like insertion operator, can be concatenated:</a:t>
            </a:r>
          </a:p>
          <a:p>
            <a:pPr marL="2286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cin</a:t>
            </a:r>
            <a:r>
              <a:rPr lang="en-US" sz="2000" b="1" dirty="0"/>
              <a:t>  &gt;&gt;  num1  &gt;&gt;  num2;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64D9-E8EF-4E51-98B7-653100C5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 Input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342E-82E8-4753-BC62-4E92E752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dirty="0"/>
              <a:t>Extraction operator  &gt;&gt;  skips over white space.</a:t>
            </a:r>
          </a:p>
          <a:p>
            <a:pPr marL="228600" lvl="1" indent="0">
              <a:buNone/>
            </a:pPr>
            <a:r>
              <a:rPr lang="en-US" b="1" dirty="0"/>
              <a:t>	char  </a:t>
            </a:r>
            <a:r>
              <a:rPr lang="en-US" b="1" dirty="0" err="1"/>
              <a:t>ch</a:t>
            </a:r>
            <a:r>
              <a:rPr lang="en-US" b="1" dirty="0"/>
              <a:t>;</a:t>
            </a:r>
          </a:p>
          <a:p>
            <a:pPr marL="228600" lvl="1" indent="0">
              <a:buNone/>
            </a:pPr>
            <a:r>
              <a:rPr lang="en-US" b="1" dirty="0"/>
              <a:t>	while  (</a:t>
            </a:r>
            <a:r>
              <a:rPr lang="en-US" b="1" dirty="0" err="1"/>
              <a:t>cin</a:t>
            </a:r>
            <a:r>
              <a:rPr lang="en-US" b="1" dirty="0"/>
              <a:t> &gt;&gt; </a:t>
            </a:r>
            <a:r>
              <a:rPr lang="en-US" b="1" dirty="0" err="1"/>
              <a:t>ch</a:t>
            </a:r>
            <a:r>
              <a:rPr lang="en-US" b="1" dirty="0"/>
              <a:t>)	// false at EOF</a:t>
            </a:r>
          </a:p>
          <a:p>
            <a:pPr lvl="0"/>
            <a:r>
              <a:rPr lang="en-US" sz="2400" b="1" dirty="0"/>
              <a:t>To read individual characters including blanks, use member function  get.</a:t>
            </a:r>
          </a:p>
          <a:p>
            <a:pPr marL="228600" lvl="1" indent="0">
              <a:buNone/>
            </a:pPr>
            <a:r>
              <a:rPr lang="en-US" b="1" dirty="0"/>
              <a:t>	char  </a:t>
            </a:r>
            <a:r>
              <a:rPr lang="en-US" b="1" dirty="0" err="1"/>
              <a:t>ch</a:t>
            </a:r>
            <a:r>
              <a:rPr lang="en-US" b="1" dirty="0"/>
              <a:t>;</a:t>
            </a:r>
          </a:p>
          <a:p>
            <a:pPr marL="228600" lvl="1" indent="0">
              <a:buNone/>
            </a:pPr>
            <a:r>
              <a:rPr lang="en-US" b="1" dirty="0"/>
              <a:t>	while  (</a:t>
            </a:r>
            <a:r>
              <a:rPr lang="en-US" b="1" dirty="0" err="1"/>
              <a:t>cin.get</a:t>
            </a:r>
            <a:r>
              <a:rPr lang="en-US" b="1" dirty="0"/>
              <a:t>(</a:t>
            </a:r>
            <a:r>
              <a:rPr lang="en-US" b="1" dirty="0" err="1"/>
              <a:t>ch</a:t>
            </a:r>
            <a:r>
              <a:rPr lang="en-US" b="1" dirty="0"/>
              <a:t>))</a:t>
            </a:r>
          </a:p>
          <a:p>
            <a:r>
              <a:rPr lang="en-US" sz="2400" b="1" dirty="0"/>
              <a:t>To read a string or a line use </a:t>
            </a:r>
            <a:r>
              <a:rPr lang="en-US" sz="2400" b="1" dirty="0" err="1"/>
              <a:t>getline</a:t>
            </a:r>
            <a:r>
              <a:rPr lang="en-US" sz="2400" b="1" dirty="0"/>
              <a:t> (see </a:t>
            </a:r>
            <a:r>
              <a:rPr lang="en-US" sz="2400" b="1" dirty="0" err="1">
                <a:hlinkClick r:id="rId2" action="ppaction://hlinkfile"/>
              </a:rPr>
              <a:t>echostr</a:t>
            </a:r>
            <a:r>
              <a:rPr lang="en-US" sz="2400" b="1" dirty="0"/>
              <a:t> as an example)</a:t>
            </a:r>
          </a:p>
          <a:p>
            <a:pPr lvl="0"/>
            <a:endParaRPr lang="en-US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2996-39DA-4172-B0BF-4BADC030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Input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8BC5-6990-4883-80CE-7BCFC3D5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Extraction operator  &gt;&gt;  applied to a  char *  variable </a:t>
            </a:r>
            <a:r>
              <a:rPr lang="en-US" sz="2400" i="0" u="none" strike="noStrike" baseline="0" dirty="0"/>
              <a:t>reads a string delimited by white space.  </a:t>
            </a:r>
          </a:p>
          <a:p>
            <a:pPr lvl="1"/>
            <a:r>
              <a:rPr lang="en-US" i="0" u="none" strike="noStrike" baseline="0" dirty="0"/>
              <a:t>A null byte is appended to string.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889BB-D9BE-23D8-E4C6-1BC035CC6B79}"/>
              </a:ext>
            </a:extLst>
          </p:cNvPr>
          <p:cNvSpPr/>
          <p:nvPr/>
        </p:nvSpPr>
        <p:spPr>
          <a:xfrm>
            <a:off x="919744" y="4259162"/>
            <a:ext cx="6096000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[80];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3;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&gt;&gt;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&lt;&lt;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51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FE507-0C02-441F-9E7A-E40A091C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Formatted I/O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CFA5-FEDA-4D2F-A2A5-A720A5D3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iostream library supports a very extensive set of formatting facilities.  </a:t>
            </a:r>
          </a:p>
          <a:p>
            <a:pPr marR="0" lvl="1"/>
            <a:r>
              <a:rPr lang="en-US" b="0" i="0" u="none" strike="noStrike" baseline="0" dirty="0"/>
              <a:t>One programming example is presented on the next page.</a:t>
            </a:r>
          </a:p>
          <a:p>
            <a:r>
              <a:rPr lang="en-US" sz="2400" b="1" i="0" u="none" strike="noStrike" baseline="0" dirty="0"/>
              <a:t>A workable strategy for C programmers is to use the C functions  </a:t>
            </a:r>
            <a:r>
              <a:rPr lang="en-US" sz="2400" b="1" i="1" u="none" strike="noStrike" baseline="0" dirty="0" err="1"/>
              <a:t>sprintf</a:t>
            </a:r>
            <a:r>
              <a:rPr lang="en-US" sz="2400" b="1" i="0" u="none" strike="noStrike" baseline="0" dirty="0"/>
              <a:t> and  </a:t>
            </a:r>
            <a:r>
              <a:rPr lang="en-US" sz="2400" b="1" i="1" u="none" strike="noStrike" baseline="0" dirty="0" err="1"/>
              <a:t>sscanf</a:t>
            </a:r>
            <a:r>
              <a:rPr lang="en-US" sz="2400" b="1" i="0" u="none" strike="noStrike" baseline="0" dirty="0"/>
              <a:t> for formatting to/from strings, and to use the iostream library for the actual I/O:</a:t>
            </a:r>
          </a:p>
          <a:p>
            <a:pPr marR="0" lvl="1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CACA9D-CF7E-A2AB-3460-BF6D12BDC095}"/>
              </a:ext>
            </a:extLst>
          </p:cNvPr>
          <p:cNvSpPr/>
          <p:nvPr/>
        </p:nvSpPr>
        <p:spPr>
          <a:xfrm>
            <a:off x="952094" y="4847137"/>
            <a:ext cx="4765524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 x;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[80];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"%10.4f", x);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&lt;&lt;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796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5911</TotalTime>
  <Words>980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Input/Output in C++</vt:lpstr>
      <vt:lpstr>Objectives</vt:lpstr>
      <vt:lpstr>Input/Output in C++</vt:lpstr>
      <vt:lpstr>Built-in Stream Objects</vt:lpstr>
      <vt:lpstr>Output Operator &lt;&lt;</vt:lpstr>
      <vt:lpstr>Input Operator &gt;&gt;</vt:lpstr>
      <vt:lpstr>Character Input</vt:lpstr>
      <vt:lpstr>String Input</vt:lpstr>
      <vt:lpstr>Formatted I/O</vt:lpstr>
      <vt:lpstr>Formatted I/O Demo</vt:lpstr>
      <vt:lpstr>Streams Hierarchy (Simplified)</vt:lpstr>
      <vt:lpstr>File I/O</vt:lpstr>
      <vt:lpstr>File Opening</vt:lpstr>
      <vt:lpstr>File Opening (continued)</vt:lpstr>
      <vt:lpstr>File Copy demos</vt:lpstr>
      <vt:lpstr>Demo Overloading  Stream Operators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Andrew Scoppa</dc:creator>
  <cp:lastModifiedBy>Andrew Scoppa</cp:lastModifiedBy>
  <cp:revision>20</cp:revision>
  <dcterms:created xsi:type="dcterms:W3CDTF">2019-10-06T16:01:17Z</dcterms:created>
  <dcterms:modified xsi:type="dcterms:W3CDTF">2023-04-27T12:22:15Z</dcterms:modified>
</cp:coreProperties>
</file>