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91" r:id="rId5"/>
    <p:sldId id="292" r:id="rId6"/>
    <p:sldId id="268" r:id="rId7"/>
    <p:sldId id="262" r:id="rId8"/>
    <p:sldId id="271" r:id="rId9"/>
    <p:sldId id="274" r:id="rId10"/>
    <p:sldId id="278" r:id="rId11"/>
    <p:sldId id="279" r:id="rId12"/>
    <p:sldId id="281" r:id="rId13"/>
    <p:sldId id="282" r:id="rId14"/>
    <p:sldId id="285" r:id="rId15"/>
    <p:sldId id="293" r:id="rId16"/>
    <p:sldId id="294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49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C77B-7746-4C12-B197-F6C8A45C6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F62CB-0F67-4F7F-9783-6B00F034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C735-BE4B-4341-BEFA-DDEFCA43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7465-6F5B-411A-9358-955913C7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FE94-E145-4603-B963-251DD4DD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832A-D026-4DB3-B011-2B552A55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BC44-737B-4108-A35E-6C5D5793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2BA6-84C3-45BC-8F0B-F742AA45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0E99-A1C1-4146-B999-4BA7A53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A001-B8E7-4A40-8677-7B56D60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9C0A9-E267-4D80-A49B-EB160C29D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20B94-6425-4E98-BAB0-B4BFBD66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CEF8-93CA-44B1-8D7E-78D27F9F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3C0E-A413-45D5-8480-7FA8E60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E221-699E-4717-8290-5D4FEE95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04F0-540C-4EF4-A9D4-679226AE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49AC-9A0C-4651-B697-E1555FDCA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87BF-CE2A-4746-B4C5-64146921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6D5C-DA80-4D41-AE74-15BDF45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5C5F-D4E2-40F8-9DB1-38026FCA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28AC-42E3-4CB3-B006-62FE97C5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665B-099D-44F0-9DBC-09A5BBFE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902AB-7F1E-4607-9088-2E3B279C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1BA0-301E-4BFF-9446-12364FA6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A8FF-795F-4F21-AC68-9270819F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561-C0D2-49E1-A844-1A063685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8C960-975A-4FD5-B113-869170DC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B4B2-7487-473E-8F3A-AB0B98D3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5921-2CCB-474B-8449-79E48423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4ABB-6970-433C-A2B5-448A01DC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BDA1-658B-4E7A-827E-636596F6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0523-4C09-467A-9E82-1AF3AAC4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8C458-043E-4485-B689-B640C359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0020-7E61-4C44-B0FA-20391B1C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041A-AC96-4393-B639-A08FF28C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7B53-6ACC-4386-9FAB-6BD0E57A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5772-CE8A-4AA6-AA7B-ABA57C07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84E9-1209-45A8-8210-BB06D19B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74F3-9945-44B3-8354-BD8ECB85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D8795-7BE5-43A3-8673-0B3C2431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6C241-F573-4CA0-8D47-B37148F40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1C0C1-96E9-412D-B5B9-E8ED3ED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102DC-3969-4784-A2DF-B9DB375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CFEF7-0593-405F-A28F-63559CB4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5A6E-3852-4599-91F0-2FEA782C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0B4BA-AF5D-4011-87C4-B5ADC900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1CCA0-C36D-4CCB-A7C2-2BA42172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1B77F-7975-44D8-8BC6-210F122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4F9FC-6B98-4BE9-94B2-38D26171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293D4-E6E7-4F08-8CA1-A504FF73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2CF7E-63E4-487F-8099-3F21A661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AEA2-9DE0-4A2F-8730-31AF0C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C739-587B-4E9E-961D-8DB95B82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99FA2-34C8-4847-87E1-C4555E1C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C9B3-76D2-4DE8-87F2-CE0705C1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11A5-4F93-4AF0-A57E-109EA07B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4CB23-970E-4917-83C6-152D7BD7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894F-733B-4A5C-8B32-C81643E4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A4600-B670-4DD1-9F60-E33A3CD64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B997A-B5EA-4CA6-BDDA-FA3C122A2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EEB64-C849-42C8-9390-D4EEE67A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F436-F9CF-472A-AD22-26BC0C08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66E2-D7CD-4CD4-A750-4FF10500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7D8B9-4D91-469D-911E-7DA12CE9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50DA-381D-48CD-A4C2-A21078AB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BA21-250B-48DF-B107-25EB463C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458B-6DA9-44A3-9E3B-7E44EA44866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35BF-2247-4180-A9FD-60B57B8ED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B9DC-CB5E-4761-BFDF-D1F6EB3DB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4653-DE5D-4EC2-A468-BAFD0D36D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5/Array/Step2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5/Multicatch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Work/Labs/Lab15" TargetMode="External"/><Relationship Id="rId2" Type="http://schemas.openxmlformats.org/officeDocument/2006/relationships/hyperlink" Target="../../Work/Chap15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5/Array/Step1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36B7-037E-4CDB-A0CE-7DF64F04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F95B-7547-45D3-A001-1630CFE2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97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34120-7627-4DE6-B624-F7D72B08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575-6079-4F44-A8E6-6D27C3B8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0" u="none" strike="noStrike" baseline="0" dirty="0"/>
              <a:t>The program in folder </a:t>
            </a:r>
            <a:r>
              <a:rPr lang="en-US" sz="2400" b="1" i="0" u="none" strike="noStrike" baseline="0" dirty="0">
                <a:hlinkClick r:id="rId2" action="ppaction://hlinkfile"/>
              </a:rPr>
              <a:t>Array/Step2</a:t>
            </a:r>
            <a:r>
              <a:rPr lang="en-US" sz="2400" b="1" i="0" u="none" strike="noStrike" baseline="0" dirty="0"/>
              <a:t> demonstrates exception handling done at the top level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E8971-1F74-4582-BA02-250B1D5D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of Exception Handling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4CD41-1975-4061-A3EA-15AA3B48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200" b="1" i="0" u="none" strike="noStrike" baseline="0" dirty="0"/>
              <a:t>As we have just seen, exceptions can be handled in the context most convenient to the program logic</a:t>
            </a:r>
          </a:p>
          <a:p>
            <a:pPr marR="0" lvl="0"/>
            <a:r>
              <a:rPr lang="en-US" sz="2200" b="1" i="0" u="none" strike="noStrike" baseline="0" dirty="0"/>
              <a:t>In many cases a number of operations that might cause an exception can be taken inside a single guarded section of code, without having to check each individual operation</a:t>
            </a:r>
          </a:p>
          <a:p>
            <a:pPr marR="0" lvl="1"/>
            <a:r>
              <a:rPr lang="en-US" sz="2200" b="0" i="0" u="none" strike="noStrike" baseline="0" dirty="0"/>
              <a:t>Our array example did not need individual checks on the calls </a:t>
            </a:r>
            <a:r>
              <a:rPr lang="en-US" sz="2200" b="1" i="0" u="none" strike="noStrike" baseline="0" dirty="0" err="1"/>
              <a:t>SetAt</a:t>
            </a:r>
            <a:r>
              <a:rPr lang="en-US" sz="2200" b="0" i="0" u="none" strike="noStrike" baseline="0" dirty="0"/>
              <a:t> and </a:t>
            </a:r>
            <a:r>
              <a:rPr lang="en-US" sz="2200" b="1" i="0" u="none" strike="noStrike" baseline="0" dirty="0" err="1"/>
              <a:t>GetAt</a:t>
            </a:r>
            <a:endParaRPr lang="en-US" sz="2200" b="1" i="0" u="none" strike="noStrike" baseline="0" dirty="0"/>
          </a:p>
          <a:p>
            <a:pPr marR="0" lvl="0"/>
            <a:r>
              <a:rPr lang="en-US" sz="2200" b="1" i="0" u="none" strike="noStrike" baseline="0" dirty="0"/>
              <a:t>In contrast to status returns, exceptions </a:t>
            </a:r>
            <a:r>
              <a:rPr lang="en-US" sz="2200" b="1" i="1" u="none" strike="noStrike" baseline="0" dirty="0"/>
              <a:t>cannot</a:t>
            </a:r>
            <a:r>
              <a:rPr lang="en-US" sz="2200" b="1" i="0" u="none" strike="noStrike" baseline="0" dirty="0"/>
              <a:t> be ignored</a:t>
            </a:r>
          </a:p>
          <a:p>
            <a:pPr marR="0" lvl="1"/>
            <a:r>
              <a:rPr lang="en-US" sz="2200" b="0" i="0" u="none" strike="noStrike" baseline="0" dirty="0"/>
              <a:t>How many programmers check the return code of </a:t>
            </a:r>
            <a:r>
              <a:rPr lang="en-US" sz="2200" b="1" i="0" u="none" strike="noStrike" baseline="0" dirty="0" err="1"/>
              <a:t>printf</a:t>
            </a:r>
            <a:r>
              <a:rPr lang="en-US" sz="2200" b="0" i="0" u="none" strike="noStrike" baseline="0" dirty="0"/>
              <a:t>?</a:t>
            </a:r>
          </a:p>
          <a:p>
            <a:pPr marR="0" lvl="0"/>
            <a:r>
              <a:rPr lang="en-US" sz="2200" b="1" i="0" u="none" strike="noStrike" baseline="0" dirty="0"/>
              <a:t>The stack unwinding process automatically cleans up variables, including calls to appropriate destructors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FB1D-EE98-4707-87F3-9CE3DF49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Unhandled Exceptions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B24E-6F66-4749-BF53-BCE2649F1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i="0" u="none" strike="noStrike" baseline="0" dirty="0"/>
              <a:t>If no handler at any levels catches an exception, the exception is said to be “unhandled” or “uncaught”.</a:t>
            </a:r>
          </a:p>
          <a:p>
            <a:pPr marR="0" lvl="1"/>
            <a:r>
              <a:rPr lang="en-US" sz="2000" b="0" i="0" u="none" strike="noStrike" baseline="0" dirty="0"/>
              <a:t>An uncaught exception can also occur if a new exception is thrown before an existing exception reaches its handler.</a:t>
            </a:r>
          </a:p>
          <a:p>
            <a:pPr marR="0" lvl="0"/>
            <a:r>
              <a:rPr lang="en-US" sz="2000" b="1" i="0" u="none" strike="noStrike" baseline="0" dirty="0"/>
              <a:t>When an uncaught exception occurs, the special function </a:t>
            </a:r>
            <a:r>
              <a:rPr lang="en-US" sz="2000" b="1" i="1" u="none" strike="noStrike" baseline="0" dirty="0"/>
              <a:t>terminate</a:t>
            </a:r>
            <a:r>
              <a:rPr lang="en-US" sz="2000" b="1" i="0" u="none" strike="noStrike" baseline="0" dirty="0"/>
              <a:t> is called.</a:t>
            </a:r>
          </a:p>
          <a:p>
            <a:pPr marR="0" lvl="1"/>
            <a:r>
              <a:rPr lang="en-US" sz="2000" b="0" i="0" u="none" strike="noStrike" baseline="0" dirty="0"/>
              <a:t>The default behavior of </a:t>
            </a:r>
            <a:r>
              <a:rPr lang="en-US" sz="2000" b="1" i="0" u="none" strike="noStrike" baseline="0" dirty="0"/>
              <a:t>terminate</a:t>
            </a:r>
            <a:r>
              <a:rPr lang="en-US" sz="2000" b="0" i="0" u="none" strike="noStrike" baseline="0" dirty="0"/>
              <a:t> is to print an error message and call </a:t>
            </a:r>
            <a:r>
              <a:rPr lang="en-US" sz="2000" b="1" i="0" u="none" strike="noStrike" baseline="0" dirty="0"/>
              <a:t>abort</a:t>
            </a:r>
            <a:r>
              <a:rPr lang="en-US" sz="2000" b="0" i="0" u="none" strike="noStrike" baseline="0" dirty="0"/>
              <a:t>.</a:t>
            </a:r>
          </a:p>
          <a:p>
            <a:pPr marR="0" lvl="1"/>
            <a:r>
              <a:rPr lang="en-US" sz="2000" b="0" i="0" u="none" strike="noStrike" baseline="0" dirty="0"/>
              <a:t>Although this “uncaught” behavior is not graceful, it is better than having no error message printed and unpredictable results occur.</a:t>
            </a:r>
          </a:p>
          <a:p>
            <a:pPr marR="0" lvl="0"/>
            <a:r>
              <a:rPr lang="en-US" sz="2000" b="1" i="0" u="none" strike="noStrike" baseline="0" dirty="0"/>
              <a:t>You can customize the treatment of an uncaught exception by calling the </a:t>
            </a:r>
            <a:r>
              <a:rPr lang="en-US" sz="2000" b="1" i="1" u="none" strike="noStrike" baseline="0" dirty="0" err="1"/>
              <a:t>set_terminate</a:t>
            </a:r>
            <a:r>
              <a:rPr lang="en-US" sz="2000" b="1" i="0" u="none" strike="noStrike" baseline="0" dirty="0"/>
              <a:t> function</a:t>
            </a:r>
            <a:r>
              <a:rPr lang="en-US" sz="2000" b="0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99AE4-C1C3-4BFB-9835-39CD019F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 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2076-5F1B-4BAB-8FF1-56DE65B0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As part of unwinding the stack, C++ takes care of popping local variables, which causes the destructors to be called for class objects.</a:t>
            </a:r>
          </a:p>
          <a:p>
            <a:pPr marR="0" lvl="1"/>
            <a:r>
              <a:rPr lang="en-US" b="0" i="0" u="none" strike="noStrike" baseline="0" dirty="0"/>
              <a:t>But objects on the heap are </a:t>
            </a:r>
            <a:r>
              <a:rPr lang="en-US" b="0" i="1" u="none" strike="noStrike" baseline="0" dirty="0"/>
              <a:t>not</a:t>
            </a:r>
            <a:r>
              <a:rPr lang="en-US" b="0" i="0" u="none" strike="noStrike" baseline="0" dirty="0"/>
              <a:t> automatically deleted.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2EAD1-4B03-45C9-9B9B-88E06853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emo Multiple Catch Handlers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C208-59B7-4144-BC8E-1847DEBD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An exception object in C++ is typed.</a:t>
            </a:r>
          </a:p>
          <a:p>
            <a:pPr marR="0" lvl="1"/>
            <a:r>
              <a:rPr lang="en-US" b="0" i="0" u="none" strike="noStrike" baseline="0" dirty="0"/>
              <a:t>If you have several catch handlers, the first one that matches the thrown object will be invoked.</a:t>
            </a:r>
          </a:p>
          <a:p>
            <a:pPr marR="0" lvl="1"/>
            <a:r>
              <a:rPr lang="en-US" b="0" i="0" u="none" strike="noStrike" baseline="0" dirty="0"/>
              <a:t>Standard automatic type conversions by constructors and cast operators are </a:t>
            </a:r>
            <a:r>
              <a:rPr lang="en-US" b="0" i="1" u="none" strike="noStrike" baseline="0" dirty="0"/>
              <a:t>not</a:t>
            </a:r>
            <a:r>
              <a:rPr lang="en-US" b="0" i="0" u="none" strike="noStrike" baseline="0" dirty="0"/>
              <a:t> performed when an exception is thrown.</a:t>
            </a:r>
          </a:p>
          <a:p>
            <a:pPr marR="0" lvl="0"/>
            <a:r>
              <a:rPr lang="en-US" sz="2400" b="1" i="0" u="none" strike="noStrike" baseline="0" dirty="0"/>
              <a:t>As an example consider the example </a:t>
            </a:r>
            <a:r>
              <a:rPr lang="en-US" sz="2400" b="1" u="none" strike="noStrike" baseline="0" dirty="0" err="1">
                <a:hlinkClick r:id="rId2" action="ppaction://hlinkfile"/>
              </a:rPr>
              <a:t>Multicatch</a:t>
            </a:r>
            <a:r>
              <a:rPr lang="en-US" sz="2400" b="1" i="0" u="none" strike="noStrike" baseline="0" dirty="0"/>
              <a:t>.</a:t>
            </a:r>
          </a:p>
          <a:p>
            <a:pPr marR="0" lvl="1"/>
            <a:r>
              <a:rPr lang="en-US" b="0" i="0" u="none" strike="noStrike" baseline="0" dirty="0"/>
              <a:t>Run first with throwing an integer.  As expected the </a:t>
            </a:r>
            <a:r>
              <a:rPr lang="en-US" b="1" i="0" u="none" strike="noStrike" baseline="0" dirty="0"/>
              <a:t>int</a:t>
            </a:r>
            <a:r>
              <a:rPr lang="en-US" b="0" i="0" u="none" strike="noStrike" baseline="0" dirty="0"/>
              <a:t> catch handler gets called.</a:t>
            </a:r>
          </a:p>
          <a:p>
            <a:pPr marR="0" lvl="1"/>
            <a:r>
              <a:rPr lang="en-US" b="0" i="0" u="none" strike="noStrike" baseline="0" dirty="0"/>
              <a:t>Now rebuild and run with throwing a </a:t>
            </a:r>
            <a:r>
              <a:rPr lang="en-US" b="1" i="0" u="none" strike="noStrike" baseline="0" dirty="0"/>
              <a:t>String</a:t>
            </a:r>
            <a:r>
              <a:rPr lang="en-US" b="0" i="0" u="none" strike="noStrike" baseline="0" dirty="0"/>
              <a:t>.  Although the </a:t>
            </a:r>
            <a:r>
              <a:rPr lang="en-US" b="1" i="0" u="none" strike="noStrike" baseline="0" dirty="0"/>
              <a:t>String</a:t>
            </a:r>
            <a:r>
              <a:rPr lang="en-US" b="0" i="0" u="none" strike="noStrike" baseline="0" dirty="0"/>
              <a:t> class has a conversion to </a:t>
            </a:r>
            <a:r>
              <a:rPr lang="en-US" b="1" i="0" u="none" strike="noStrike" baseline="0" dirty="0"/>
              <a:t>const char *</a:t>
            </a:r>
            <a:r>
              <a:rPr lang="en-US" b="0" i="0" u="none" strike="noStrike" baseline="0" dirty="0"/>
              <a:t>, the only match is with the </a:t>
            </a:r>
            <a:r>
              <a:rPr lang="en-US" b="1" i="0" u="none" strike="noStrike" baseline="0" dirty="0"/>
              <a:t>String </a:t>
            </a:r>
            <a:r>
              <a:rPr lang="en-US" b="0" i="0" u="none" strike="noStrike" baseline="0" dirty="0"/>
              <a:t>catch handler.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2EAD1-4B03-45C9-9B9B-88E06853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Library Exceptions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C208-59B7-4144-BC8E-1847DEBD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/>
            <a:r>
              <a:rPr lang="en-US" sz="2400" b="1" i="0" u="none" strike="noStrike" baseline="0" dirty="0"/>
              <a:t>Standard exception classes derive  from the class exception, defined in the header &lt;exception&gt;. </a:t>
            </a:r>
          </a:p>
          <a:p>
            <a:pPr marR="0" lvl="0"/>
            <a:r>
              <a:rPr lang="en-US" sz="2400" b="1" i="0" u="none" strike="noStrike" baseline="0" dirty="0"/>
              <a:t>The two main derived classes are </a:t>
            </a:r>
            <a:r>
              <a:rPr lang="en-US" sz="2400" b="1" i="0" u="none" strike="noStrike" baseline="0" dirty="0" err="1"/>
              <a:t>logic_error</a:t>
            </a:r>
            <a:r>
              <a:rPr lang="en-US" sz="2400" b="1" i="0" u="none" strike="noStrike" baseline="0" dirty="0"/>
              <a:t> and </a:t>
            </a:r>
            <a:r>
              <a:rPr lang="en-US" sz="2400" b="1" i="0" u="none" strike="noStrike" baseline="0" dirty="0" err="1"/>
              <a:t>runtime_error</a:t>
            </a:r>
            <a:r>
              <a:rPr lang="en-US" sz="2400" b="1" i="0" u="none" strike="noStrike" baseline="0" dirty="0"/>
              <a:t>, which are found in  &lt;</a:t>
            </a:r>
            <a:r>
              <a:rPr lang="en-US" sz="2400" b="1" i="0" u="none" strike="noStrike" baseline="0" dirty="0" err="1"/>
              <a:t>stdexcept</a:t>
            </a:r>
            <a:r>
              <a:rPr lang="en-US" sz="2400" b="1" i="0" u="none" strike="noStrike" baseline="0" dirty="0"/>
              <a:t>&gt;. </a:t>
            </a:r>
          </a:p>
          <a:p>
            <a:pPr marR="0" lvl="0"/>
            <a:r>
              <a:rPr lang="en-US" sz="2400" b="1" i="0" u="none" strike="noStrike" baseline="0" dirty="0"/>
              <a:t>The class </a:t>
            </a:r>
            <a:r>
              <a:rPr lang="en-US" sz="2400" b="1" i="0" u="none" strike="noStrike" baseline="0" dirty="0" err="1"/>
              <a:t>logic_error</a:t>
            </a:r>
            <a:r>
              <a:rPr lang="en-US" sz="2400" b="1" i="0" u="none" strike="noStrike" baseline="0" dirty="0"/>
              <a:t> represents errors in programming logic, such as passing an invalid argument. </a:t>
            </a:r>
          </a:p>
          <a:p>
            <a:pPr marR="0" lvl="0"/>
            <a:r>
              <a:rPr lang="en-US" sz="2400" b="1" i="0" u="none" strike="noStrike" baseline="0" dirty="0"/>
              <a:t>Runtime errors are those that occur as the result of unforeseen forces such as hardware failure or memory exhaustion. </a:t>
            </a:r>
          </a:p>
          <a:p>
            <a:pPr marR="0" lvl="0"/>
            <a:r>
              <a:rPr lang="en-US" sz="2400" b="1" i="0" u="none" strike="noStrike" baseline="0" dirty="0"/>
              <a:t>Both </a:t>
            </a:r>
            <a:r>
              <a:rPr lang="en-US" sz="2400" b="1" i="0" u="none" strike="noStrike" baseline="0" dirty="0" err="1"/>
              <a:t>runtime_error</a:t>
            </a:r>
            <a:r>
              <a:rPr lang="en-US" sz="2400" b="1" i="0" u="none" strike="noStrike" baseline="0" dirty="0"/>
              <a:t> and </a:t>
            </a:r>
            <a:r>
              <a:rPr lang="en-US" sz="2400" b="1" i="0" u="none" strike="noStrike" baseline="0" dirty="0" err="1"/>
              <a:t>logic_error</a:t>
            </a:r>
            <a:r>
              <a:rPr lang="en-US" sz="2400" b="1" i="0" u="none" strike="noStrike" baseline="0" dirty="0"/>
              <a:t> provide a constructor that takes a std::string argument so that you can store a message in the exception object and extract it later with exception::what( )</a:t>
            </a:r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9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2EAD1-4B03-45C9-9B9B-88E06853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Generalizing Exceptions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C208-59B7-4144-BC8E-1847DEBD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69477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While standard exceptions are usually sufficient in most cases, you may want to provide a custom type that adheres to the standard interface.</a:t>
            </a:r>
          </a:p>
          <a:p>
            <a:pPr marR="0" lvl="0"/>
            <a:r>
              <a:rPr lang="en-US" sz="2400" b="1" dirty="0"/>
              <a:t>The following template provides a boundary guard using </a:t>
            </a:r>
            <a:r>
              <a:rPr lang="en-US" sz="2400" b="1" dirty="0" err="1"/>
              <a:t>invalid_argument</a:t>
            </a:r>
            <a:r>
              <a:rPr lang="en-US" sz="2400" b="1" dirty="0"/>
              <a:t> as a base for derivation.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76994-F859-7292-D8C7-7F36FA84B0FE}"/>
              </a:ext>
            </a:extLst>
          </p:cNvPr>
          <p:cNvSpPr txBox="1"/>
          <p:nvPr/>
        </p:nvSpPr>
        <p:spPr>
          <a:xfrm>
            <a:off x="6285926" y="2605351"/>
            <a:ext cx="5683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 </a:t>
            </a:r>
          </a:p>
          <a:p>
            <a:r>
              <a:rPr lang="en-US" dirty="0"/>
              <a:t>class </a:t>
            </a:r>
            <a:r>
              <a:rPr lang="en-US" dirty="0" err="1"/>
              <a:t>bounds_error</a:t>
            </a:r>
            <a:r>
              <a:rPr lang="en-US" dirty="0"/>
              <a:t> : public </a:t>
            </a:r>
            <a:r>
              <a:rPr lang="en-US" dirty="0" err="1"/>
              <a:t>invalid_argument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T _value;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bounds_error</a:t>
            </a:r>
            <a:r>
              <a:rPr lang="en-US" dirty="0"/>
              <a:t>(T value, const char *</a:t>
            </a:r>
            <a:r>
              <a:rPr lang="en-US" dirty="0" err="1"/>
              <a:t>what_arg</a:t>
            </a:r>
            <a:r>
              <a:rPr lang="en-US" dirty="0"/>
              <a:t>) </a:t>
            </a:r>
          </a:p>
          <a:p>
            <a:r>
              <a:rPr lang="en-US" dirty="0"/>
              <a:t>      :   _value(value),  </a:t>
            </a:r>
            <a:r>
              <a:rPr lang="en-US" dirty="0" err="1"/>
              <a:t>invalid_argument</a:t>
            </a:r>
            <a:r>
              <a:rPr lang="en-US" dirty="0"/>
              <a:t>(</a:t>
            </a:r>
            <a:r>
              <a:rPr lang="en-US" dirty="0" err="1"/>
              <a:t>what_arg</a:t>
            </a:r>
            <a:r>
              <a:rPr lang="en-US" dirty="0"/>
              <a:t>) {}</a:t>
            </a:r>
          </a:p>
          <a:p>
            <a:r>
              <a:rPr lang="en-US" dirty="0"/>
              <a:t>    </a:t>
            </a:r>
            <a:r>
              <a:rPr lang="en-US" dirty="0" err="1"/>
              <a:t>bounds_error</a:t>
            </a:r>
            <a:r>
              <a:rPr lang="en-US" dirty="0"/>
              <a:t>(const std::string &amp;</a:t>
            </a:r>
            <a:r>
              <a:rPr lang="en-US" dirty="0" err="1"/>
              <a:t>what_arg</a:t>
            </a:r>
            <a:r>
              <a:rPr lang="en-US" dirty="0"/>
              <a:t>)</a:t>
            </a:r>
          </a:p>
          <a:p>
            <a:r>
              <a:rPr lang="en-US" dirty="0"/>
              <a:t>      : </a:t>
            </a:r>
            <a:r>
              <a:rPr lang="en-US" dirty="0" err="1"/>
              <a:t>invalid_argument</a:t>
            </a:r>
            <a:r>
              <a:rPr lang="en-US" dirty="0"/>
              <a:t>(</a:t>
            </a:r>
            <a:r>
              <a:rPr lang="en-US" dirty="0" err="1"/>
              <a:t>what_arg</a:t>
            </a:r>
            <a:r>
              <a:rPr lang="en-US" dirty="0"/>
              <a:t>) {}</a:t>
            </a:r>
          </a:p>
          <a:p>
            <a:r>
              <a:rPr lang="en-US" dirty="0"/>
              <a:t>    int </a:t>
            </a:r>
            <a:r>
              <a:rPr lang="en-US" dirty="0" err="1"/>
              <a:t>get_value</a:t>
            </a:r>
            <a:r>
              <a:rPr lang="en-US" dirty="0"/>
              <a:t>() const{</a:t>
            </a:r>
          </a:p>
          <a:p>
            <a:r>
              <a:rPr lang="en-US" dirty="0"/>
              <a:t>        return _value;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97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D8FBB-A67F-4C6F-A8A2-2B9C736B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7C0E-4782-467C-BFBA-0969FC05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The C++ exception mechanism provides a robust means of dealing with exceptional program behavior without need of tracking function return codes.</a:t>
            </a:r>
          </a:p>
          <a:p>
            <a:pPr marR="0" lvl="0"/>
            <a:r>
              <a:rPr lang="en-US" sz="2000" b="1" i="0" u="none" strike="noStrike" baseline="0" dirty="0"/>
              <a:t>You “throw” an exception.  An operation which may throw an exception should be performed in a “try” block, and the exception is handled in a “catch” block.</a:t>
            </a:r>
          </a:p>
          <a:p>
            <a:pPr marR="0" lvl="0"/>
            <a:r>
              <a:rPr lang="en-US" sz="2000" b="1" i="0" u="none" strike="noStrike" baseline="0" dirty="0"/>
              <a:t>Exceptions not handled at the current context are propagated to higher contexts.</a:t>
            </a:r>
          </a:p>
          <a:p>
            <a:pPr marR="0" lvl="0"/>
            <a:r>
              <a:rPr lang="en-US" sz="2000" b="1" i="0" u="none" strike="noStrike" baseline="0" dirty="0"/>
              <a:t>An “uncaught exception” is ultimately handled by the </a:t>
            </a:r>
            <a:r>
              <a:rPr lang="en-US" sz="2000" b="1" i="1" u="none" strike="noStrike" baseline="0" dirty="0"/>
              <a:t>terminate</a:t>
            </a:r>
            <a:r>
              <a:rPr lang="en-US" sz="2000" b="1" i="0" u="none" strike="noStrike" baseline="0" dirty="0"/>
              <a:t> function, which will abort the program.  Thus exceptions cannot be ignored.</a:t>
            </a:r>
          </a:p>
          <a:p>
            <a:pPr marR="0" lvl="0"/>
            <a:r>
              <a:rPr lang="en-US" sz="2000" b="1" i="0" u="none" strike="noStrike" baseline="0" dirty="0"/>
              <a:t>The stack unwinding process automatically cleans up local variables, but not objects on the heap.</a:t>
            </a:r>
          </a:p>
          <a:p>
            <a:pPr marR="0" lvl="0"/>
            <a:r>
              <a:rPr lang="en-US" sz="2000" b="1" i="0" u="none" strike="noStrike" baseline="0" dirty="0"/>
              <a:t>If there are several catch handlers, the first one that matches the thrown exception will be called.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7D2C3-A71F-4B9F-BBEC-F12F942C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F668-33DC-473F-8378-65E8849F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1900" b="1" i="0" u="none" strike="noStrike" baseline="0" dirty="0"/>
              <a:t>Define the C++ exception mechanism and contrast it with handling errors by function return codes as in C.</a:t>
            </a:r>
          </a:p>
          <a:p>
            <a:pPr marR="0" lvl="0"/>
            <a:r>
              <a:rPr lang="en-US" sz="1900" b="1" i="0" u="none" strike="noStrike" baseline="0" dirty="0"/>
              <a:t>Describe “throw”, “try” and “catch” as they are used to implement exception handling in C++.</a:t>
            </a:r>
          </a:p>
          <a:p>
            <a:pPr marR="0" lvl="0"/>
            <a:r>
              <a:rPr lang="en-US" sz="1900" b="1" i="0" u="none" strike="noStrike" baseline="0" dirty="0"/>
              <a:t>Implement exception handling in your programs.</a:t>
            </a:r>
          </a:p>
          <a:p>
            <a:pPr marR="0" lvl="0"/>
            <a:r>
              <a:rPr lang="en-US" sz="1900" b="1" i="0" u="none" strike="noStrike" baseline="0" dirty="0"/>
              <a:t>Explain the concepts of context and stack unwinding.</a:t>
            </a:r>
          </a:p>
          <a:p>
            <a:pPr marR="0" lvl="0"/>
            <a:r>
              <a:rPr lang="en-US" sz="1900" b="1" i="0" u="none" strike="noStrike" baseline="0" dirty="0"/>
              <a:t>Describe what happens to an uncaught exception.</a:t>
            </a:r>
          </a:p>
          <a:p>
            <a:pPr marR="0" lvl="0"/>
            <a:r>
              <a:rPr lang="en-US" sz="1900" b="1" i="0" u="none" strike="noStrike" baseline="0" dirty="0"/>
              <a:t>Explain the automatic cleanup process that occurs with C++ exception handling.</a:t>
            </a:r>
          </a:p>
          <a:p>
            <a:pPr marR="0" lvl="0"/>
            <a:r>
              <a:rPr lang="en-US" sz="1900" b="1" i="0" u="none" strike="noStrike" baseline="0" dirty="0"/>
              <a:t>Describe how matching of a thrown exception is done in the case of multiple catch handlers.</a:t>
            </a:r>
          </a:p>
          <a:p>
            <a:pPr lvl="0"/>
            <a:r>
              <a:rPr lang="en-US" sz="1900" b="1" dirty="0"/>
              <a:t>Gain experience through code walk-throughs and lab exercises.</a:t>
            </a:r>
          </a:p>
          <a:p>
            <a:pPr lvl="1"/>
            <a:r>
              <a:rPr lang="en-US" sz="1900" dirty="0"/>
              <a:t>The example programs are in the </a:t>
            </a:r>
            <a:r>
              <a:rPr lang="en-US" sz="1900" b="1" u="sng" dirty="0">
                <a:hlinkClick r:id="rId2" action="ppaction://hlinkfile"/>
              </a:rPr>
              <a:t>chapter directory</a:t>
            </a:r>
            <a:endParaRPr lang="en-US" sz="1900" b="1" u="sng" dirty="0"/>
          </a:p>
          <a:p>
            <a:pPr lvl="1">
              <a:lnSpc>
                <a:spcPct val="100000"/>
              </a:lnSpc>
            </a:pPr>
            <a:r>
              <a:rPr lang="en-US" sz="1900" dirty="0"/>
              <a:t>Labs located in </a:t>
            </a:r>
            <a:r>
              <a:rPr lang="en-US" sz="1900" dirty="0">
                <a:hlinkClick r:id="rId3" action="ppaction://hlinkfile"/>
              </a:rPr>
              <a:t>Labs/Lab15</a:t>
            </a:r>
            <a:endParaRPr lang="en-US" sz="1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19B1B-4241-40F6-AE49-0C8BCAE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 Handling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50EE7-AC59-4EDC-B559-170E929E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800" b="1" i="0" u="none" strike="noStrike" baseline="0" dirty="0"/>
              <a:t>One way of making a call that may result in an error is to have a "status" return value.</a:t>
            </a:r>
          </a:p>
          <a:p>
            <a:pPr marR="0" lvl="1"/>
            <a:r>
              <a:rPr lang="en-US" sz="1800" b="0" i="0" u="none" strike="noStrike" baseline="0" dirty="0"/>
              <a:t>status = </a:t>
            </a:r>
            <a:r>
              <a:rPr lang="en-US" sz="1800" b="0" i="0" u="none" strike="noStrike" baseline="0" dirty="0" err="1"/>
              <a:t>some_call</a:t>
            </a:r>
            <a:r>
              <a:rPr lang="en-US" sz="1800" b="0" i="0" u="none" strike="noStrike" baseline="0" dirty="0"/>
              <a:t>(...);</a:t>
            </a:r>
          </a:p>
          <a:p>
            <a:pPr marR="0" lvl="1"/>
            <a:r>
              <a:rPr lang="en-US" sz="1800" b="0" i="0" u="none" strike="noStrike" baseline="0" dirty="0"/>
              <a:t>if (status != OK) // handle error		</a:t>
            </a:r>
          </a:p>
          <a:p>
            <a:pPr marR="0" lvl="0"/>
            <a:r>
              <a:rPr lang="en-US" sz="1800" b="1" i="0" u="none" strike="noStrike" baseline="0" dirty="0"/>
              <a:t>Not always feasible in C++:</a:t>
            </a:r>
          </a:p>
          <a:p>
            <a:pPr marR="0" lvl="1"/>
            <a:r>
              <a:rPr lang="en-US" sz="1800" b="0" i="0" u="none" strike="noStrike" baseline="0" dirty="0"/>
              <a:t>Overloaded operators</a:t>
            </a:r>
          </a:p>
          <a:p>
            <a:pPr marR="0" lvl="1"/>
            <a:r>
              <a:rPr lang="en-US" sz="1800" b="0" i="0" u="none" strike="noStrike" baseline="0" dirty="0"/>
              <a:t>Constructors</a:t>
            </a:r>
          </a:p>
          <a:p>
            <a:pPr marL="0" marR="0" lvl="0" indent="0">
              <a:buNone/>
            </a:pP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19B1B-4241-40F6-AE49-0C8BCAE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Handling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50EE7-AC59-4EDC-B559-170E929E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800" b="1" i="0" u="none" strike="noStrike" baseline="0" dirty="0"/>
              <a:t>C++ exception mechanism supports "catching" exceptions without having to check a return code.</a:t>
            </a:r>
          </a:p>
          <a:p>
            <a:pPr marR="0" lvl="1"/>
            <a:r>
              <a:rPr lang="en-US" sz="1800" b="0" i="0" u="none" strike="noStrike" baseline="0" dirty="0"/>
              <a:t>Exception handling is an important feature of C++, part of the ANSI/ISO standard.</a:t>
            </a:r>
          </a:p>
          <a:p>
            <a:pPr marR="0" lvl="0"/>
            <a:r>
              <a:rPr lang="en-US" sz="1800" b="1" i="0" u="none" strike="noStrike" baseline="0" dirty="0"/>
              <a:t>Exceptions are "thrown."</a:t>
            </a:r>
          </a:p>
          <a:p>
            <a:pPr marR="0" lvl="1"/>
            <a:r>
              <a:rPr lang="en-US" sz="1800" b="0" i="0" u="none" strike="noStrike" baseline="0" dirty="0"/>
              <a:t>In code that detects an exception use a </a:t>
            </a:r>
            <a:r>
              <a:rPr lang="en-US" sz="1800" b="1" i="0" u="none" strike="noStrike" baseline="0" dirty="0"/>
              <a:t>throw</a:t>
            </a:r>
            <a:r>
              <a:rPr lang="en-US" sz="1800" b="0" i="0" u="none" strike="noStrike" baseline="0" dirty="0"/>
              <a:t> statement.</a:t>
            </a:r>
          </a:p>
          <a:p>
            <a:pPr marR="0" lvl="1"/>
            <a:r>
              <a:rPr lang="en-US" sz="1800" b="0" i="0" u="none" strike="noStrike" baseline="0" dirty="0"/>
              <a:t>Enclose code that might cause an exception in a </a:t>
            </a:r>
            <a:r>
              <a:rPr lang="en-US" sz="1800" b="1" i="0" u="none" strike="noStrike" baseline="0" dirty="0"/>
              <a:t>try</a:t>
            </a:r>
            <a:r>
              <a:rPr lang="en-US" sz="1800" b="0" i="0" u="none" strike="noStrike" baseline="0" dirty="0"/>
              <a:t> block.</a:t>
            </a:r>
          </a:p>
          <a:p>
            <a:pPr marR="0" lvl="1"/>
            <a:r>
              <a:rPr lang="en-US" sz="1800" b="0" i="0" u="none" strike="noStrike" baseline="0" dirty="0"/>
              <a:t>Put exception handling code in a </a:t>
            </a:r>
            <a:r>
              <a:rPr lang="en-US" sz="1800" b="1" i="0" u="none" strike="noStrike" baseline="0" dirty="0"/>
              <a:t>catch</a:t>
            </a:r>
            <a:r>
              <a:rPr lang="en-US" sz="1800" b="0" i="0" u="none" strike="noStrike" baseline="0" dirty="0"/>
              <a:t> block.</a:t>
            </a:r>
          </a:p>
          <a:p>
            <a:pPr marR="0" lvl="1"/>
            <a:r>
              <a:rPr lang="en-US" sz="1800" dirty="0"/>
              <a:t>There is no </a:t>
            </a:r>
            <a:r>
              <a:rPr lang="en-US" sz="1800" b="1" dirty="0"/>
              <a:t>finally</a:t>
            </a:r>
            <a:r>
              <a:rPr lang="en-US" sz="1800" dirty="0"/>
              <a:t>. Why not?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2EAD1-4B03-45C9-9B9B-88E06853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Guidelines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C208-59B7-4144-BC8E-1847DEBD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Use asserts to check for errors that should never occur. </a:t>
            </a:r>
          </a:p>
          <a:p>
            <a:pPr marR="0" lvl="0"/>
            <a:r>
              <a:rPr lang="en-US" sz="2400" b="1" i="0" u="none" strike="noStrike" baseline="0" dirty="0"/>
              <a:t>Use exceptions to check for errors or exceptional cases that might occur.</a:t>
            </a:r>
          </a:p>
          <a:p>
            <a:pPr marR="0" lvl="0"/>
            <a:r>
              <a:rPr lang="en-US" sz="2400" b="1" i="0" u="none" strike="noStrike" baseline="0" dirty="0"/>
              <a:t>Throw exceptions by value, catch them by reference. Don't catch what you can't handle.</a:t>
            </a:r>
          </a:p>
          <a:p>
            <a:pPr marR="0" lvl="0"/>
            <a:r>
              <a:rPr lang="en-US" sz="2400" b="1" i="0" u="none" strike="noStrike" baseline="0" dirty="0"/>
              <a:t>Don't allow exceptions to escape from destructors or memory-deallocation functions.</a:t>
            </a:r>
          </a:p>
          <a:p>
            <a:pPr marR="0" lvl="0"/>
            <a:r>
              <a:rPr lang="en-US" sz="2400" b="1" i="0" u="none" strike="noStrike" baseline="0" dirty="0"/>
              <a:t>Use standard library exception types when they apply. Derive custom exception types from the exception class hierarchy.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432F-AEC4-4765-B81B-08F6B0D2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Flow of 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07A8-4906-43C9-9FC6-1DCF4F27C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i="0" u="none" strike="noStrike" baseline="0" dirty="0"/>
              <a:t>Code which might cause an exception to be thrown should be enclosed in a “guarded” section of code known as a </a:t>
            </a:r>
            <a:r>
              <a:rPr lang="en-US" sz="2000" b="1" i="1" u="none" strike="noStrike" baseline="0" dirty="0"/>
              <a:t>try block</a:t>
            </a:r>
            <a:r>
              <a:rPr lang="en-US" sz="2000" b="1" i="0" u="none" strike="noStrike" baseline="0" dirty="0"/>
              <a:t>.</a:t>
            </a:r>
          </a:p>
          <a:p>
            <a:pPr lvl="0"/>
            <a:r>
              <a:rPr lang="en-US" sz="2000" b="1" i="0" u="none" strike="noStrike" baseline="0" dirty="0"/>
              <a:t>Below the try block is one or more </a:t>
            </a:r>
            <a:r>
              <a:rPr lang="en-US" sz="2000" b="1" i="1" u="none" strike="noStrike" baseline="0" dirty="0"/>
              <a:t>catch handlers</a:t>
            </a:r>
            <a:r>
              <a:rPr lang="en-US" sz="2000" b="1" i="0" u="none" strike="noStrike" baseline="0" dirty="0"/>
              <a:t>.</a:t>
            </a:r>
          </a:p>
          <a:p>
            <a:pPr lvl="1"/>
            <a:r>
              <a:rPr lang="en-US" sz="2000" b="0" i="0" u="none" strike="noStrike" baseline="0" dirty="0"/>
              <a:t>Each catch handler has a parameter specifying the type of exception that it can handle.</a:t>
            </a:r>
          </a:p>
          <a:p>
            <a:pPr lvl="1"/>
            <a:r>
              <a:rPr lang="en-US" sz="2000" b="0" i="0" u="none" strike="noStrike" baseline="0" dirty="0"/>
              <a:t>The exception data type can be any built-in type or a class type.</a:t>
            </a:r>
          </a:p>
          <a:p>
            <a:pPr lvl="1"/>
            <a:r>
              <a:rPr lang="en-US" sz="2000" b="0" i="0" u="none" strike="noStrike" baseline="0" dirty="0"/>
              <a:t>If an exception is thrown, the </a:t>
            </a:r>
            <a:r>
              <a:rPr lang="en-US" sz="2000" b="0" i="1" u="none" strike="noStrike" baseline="0" dirty="0"/>
              <a:t>first</a:t>
            </a:r>
            <a:r>
              <a:rPr lang="en-US" sz="2000" b="0" i="0" u="none" strike="noStrike" baseline="0" dirty="0"/>
              <a:t> catch handler that matches the exception data type is executed, and then control passes to the statement just after the catch block(s).</a:t>
            </a:r>
          </a:p>
          <a:p>
            <a:pPr lvl="1"/>
            <a:r>
              <a:rPr lang="en-US" sz="2000" b="0" i="0" u="none" strike="noStrike" baseline="0" dirty="0"/>
              <a:t>If no handler is found, the exception is thrown to the next higher “context” (e.g. the function that called the current one).</a:t>
            </a:r>
          </a:p>
          <a:p>
            <a:pPr lvl="1"/>
            <a:r>
              <a:rPr lang="en-US" sz="2000" b="0" i="0" u="none" strike="noStrike" baseline="0" dirty="0"/>
              <a:t>If no exception is thrown inside the try block, then all of the catch handlers are skipped.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797B9-5DEF-4F61-B41B-C23A1619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Exception Handling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6473-14FF-4AA6-9F41-2860BA83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0" i="0" u="none" strike="noStrike" baseline="0" dirty="0"/>
              <a:t>The program in </a:t>
            </a:r>
            <a:r>
              <a:rPr lang="en-US" sz="2400" b="0" i="0" u="none" strike="noStrike" baseline="0" dirty="0">
                <a:hlinkClick r:id="rId2" action="ppaction://hlinkfile"/>
              </a:rPr>
              <a:t>Array/Step1 </a:t>
            </a:r>
            <a:r>
              <a:rPr lang="en-US" sz="2400" b="0" i="0" u="none" strike="noStrike" baseline="0" dirty="0"/>
              <a:t>throws an exception on an “out of bounds” error.</a:t>
            </a:r>
          </a:p>
          <a:p>
            <a:pPr marR="0" lvl="0"/>
            <a:endParaRPr lang="en-US" sz="2400" b="0" i="0" u="none" strike="noStrike" baseline="0" dirty="0"/>
          </a:p>
          <a:p>
            <a:pPr marR="0" lvl="0"/>
            <a:endParaRPr lang="en-US" sz="2400" dirty="0"/>
          </a:p>
          <a:p>
            <a:pPr marR="0" lvl="0"/>
            <a:endParaRPr lang="en-US" sz="2400" b="0" i="0" u="none" strike="noStrike" baseline="0" dirty="0"/>
          </a:p>
          <a:p>
            <a:pPr marR="0" lvl="0"/>
            <a:endParaRPr lang="en-US" sz="2400" dirty="0"/>
          </a:p>
          <a:p>
            <a:pPr marR="0" lvl="0"/>
            <a:endParaRPr lang="en-US" sz="2400" b="0" i="0" u="none" strike="noStrike" baseline="0" dirty="0"/>
          </a:p>
          <a:p>
            <a:pPr marR="0" lvl="0"/>
            <a:r>
              <a:rPr lang="en-US" sz="2400" b="0" i="0" u="none" strike="noStrike" baseline="0" dirty="0"/>
              <a:t>The code in main() uses a try block to handle the exceptions.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F6D8C-D99B-9EEE-ACD5-C0FEE3874D42}"/>
              </a:ext>
            </a:extLst>
          </p:cNvPr>
          <p:cNvSpPr/>
          <p:nvPr/>
        </p:nvSpPr>
        <p:spPr>
          <a:xfrm>
            <a:off x="1026139" y="3311754"/>
            <a:ext cx="6096000" cy="1962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template&lt;class T&gt;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Array&lt;T&gt;::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const T&amp; x)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(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||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throw ("Out of bounds");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47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D94C6-63EF-429E-A42C-207F8BE6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and Stack Unwinding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3EED-8B3B-495F-ABBF-3E82B30D6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 dirty="0"/>
              <a:t>As the flow of control of a program passes into nested blocks, local variables are pushed onto the stack and a new “context” is entered.</a:t>
            </a:r>
          </a:p>
          <a:p>
            <a:pPr marR="0" lvl="1"/>
            <a:r>
              <a:rPr lang="en-US" sz="1700" b="0" i="0" u="none" strike="noStrike" baseline="0" dirty="0"/>
              <a:t>Likewise a new context is entered on a function call, which also pushes a return address onto the stack.</a:t>
            </a:r>
            <a:br>
              <a:rPr lang="en-US" sz="1700" b="0" i="0" u="none" strike="noStrike" baseline="0" dirty="0"/>
            </a:br>
            <a:endParaRPr lang="en-US" sz="1700" b="0" i="0" u="none" strike="noStrike" baseline="0" dirty="0"/>
          </a:p>
          <a:p>
            <a:pPr marR="0" lvl="0"/>
            <a:r>
              <a:rPr lang="en-US" sz="1700" b="1" i="0" u="none" strike="noStrike" baseline="0" dirty="0"/>
              <a:t>If an exception is not handled in the current context, the exception is passed to successively higher contexts until it is finally handled</a:t>
            </a:r>
          </a:p>
          <a:p>
            <a:pPr marR="0" lvl="1"/>
            <a:r>
              <a:rPr lang="en-US" sz="1700" b="0" i="0" u="none" strike="noStrike" baseline="0" dirty="0"/>
              <a:t>Else is “uncaught” and is handled by a default </a:t>
            </a:r>
            <a:r>
              <a:rPr lang="en-US" sz="1700" b="0" i="1" u="none" strike="noStrike" baseline="0" dirty="0"/>
              <a:t>terminate</a:t>
            </a:r>
            <a:r>
              <a:rPr lang="en-US" sz="1700" b="0" i="0" u="none" strike="noStrike" baseline="0" dirty="0"/>
              <a:t> function</a:t>
            </a:r>
            <a:br>
              <a:rPr lang="en-US" sz="1700" b="0" i="0" u="none" strike="noStrike" baseline="0" dirty="0"/>
            </a:br>
            <a:endParaRPr lang="en-US" sz="1700" b="0" i="0" u="none" strike="noStrike" baseline="0" dirty="0"/>
          </a:p>
          <a:p>
            <a:pPr marR="0" lvl="0"/>
            <a:r>
              <a:rPr lang="en-US" sz="1700" b="1" i="0" u="none" strike="noStrike" baseline="0" dirty="0"/>
              <a:t>When the higher context is entered, C++ adjusts the stack properly, a process known as </a:t>
            </a:r>
            <a:r>
              <a:rPr lang="en-US" sz="1700" b="1" i="1" u="none" strike="noStrike" baseline="0" dirty="0"/>
              <a:t>stack unwinding</a:t>
            </a:r>
            <a:r>
              <a:rPr lang="en-US" sz="1700" b="1" i="0" u="none" strike="noStrike" baseline="0" dirty="0"/>
              <a:t>.</a:t>
            </a:r>
          </a:p>
          <a:p>
            <a:pPr marR="0" lvl="1"/>
            <a:r>
              <a:rPr lang="en-US" sz="1700" b="0" i="0" u="none" strike="noStrike" baseline="0" dirty="0"/>
              <a:t>In C++ exception handling, stack unwinding involves both setting the program counter and cleaning up variables.</a:t>
            </a:r>
            <a:br>
              <a:rPr lang="en-US" sz="1700" b="0" i="0" u="none" strike="noStrike" baseline="0" dirty="0"/>
            </a:br>
            <a:endParaRPr lang="en-US" sz="17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1E514-2D77-4875-9562-F00CEFB6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Handling Exceptions in Best Context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8DFB7-C431-4F0B-8D11-8FE9F780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One of the benefits of the C++ exception handling mechanism is that it is easier to handle an exception in the appropriate context.</a:t>
            </a:r>
          </a:p>
          <a:p>
            <a:pPr lvl="1"/>
            <a:r>
              <a:rPr lang="en-US" b="0" i="0" u="none" strike="noStrike" baseline="0" dirty="0"/>
              <a:t>The exception automatically propagates to higher contexts until an appropriate handler is found.</a:t>
            </a:r>
          </a:p>
          <a:p>
            <a:pPr lvl="1"/>
            <a:r>
              <a:rPr lang="en-US" b="0" i="0" u="none" strike="noStrike" baseline="0" dirty="0"/>
              <a:t>In C you must use status return codes, and be carefully to keep passing the right return code at each level of function call.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1848</TotalTime>
  <Words>1543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Exception Handling</vt:lpstr>
      <vt:lpstr>Objectives</vt:lpstr>
      <vt:lpstr>Error Handling  </vt:lpstr>
      <vt:lpstr>Exception Handling  </vt:lpstr>
      <vt:lpstr>Guidelines</vt:lpstr>
      <vt:lpstr>Exception Flow of Control</vt:lpstr>
      <vt:lpstr>demo Exception Handling </vt:lpstr>
      <vt:lpstr>Context and Stack Unwinding</vt:lpstr>
      <vt:lpstr>Handling Exceptions in Best Context</vt:lpstr>
      <vt:lpstr>Context Example</vt:lpstr>
      <vt:lpstr>Benefits of Exception Handling</vt:lpstr>
      <vt:lpstr>Unhandled Exceptions</vt:lpstr>
      <vt:lpstr>Clean Up</vt:lpstr>
      <vt:lpstr>Demo Multiple Catch Handlers</vt:lpstr>
      <vt:lpstr>Standard Library Exceptions</vt:lpstr>
      <vt:lpstr>Generalizing Exceptions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Andrew Scoppa</dc:creator>
  <cp:lastModifiedBy>Andrew Scoppa</cp:lastModifiedBy>
  <cp:revision>20</cp:revision>
  <dcterms:created xsi:type="dcterms:W3CDTF">2019-10-06T17:46:38Z</dcterms:created>
  <dcterms:modified xsi:type="dcterms:W3CDTF">2023-04-27T13:00:00Z</dcterms:modified>
</cp:coreProperties>
</file>