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4" r:id="rId6"/>
    <p:sldId id="266" r:id="rId7"/>
    <p:sldId id="271" r:id="rId8"/>
    <p:sldId id="296" r:id="rId9"/>
    <p:sldId id="277" r:id="rId10"/>
    <p:sldId id="283" r:id="rId11"/>
    <p:sldId id="284" r:id="rId12"/>
    <p:sldId id="288" r:id="rId13"/>
    <p:sldId id="292"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2" autoAdjust="0"/>
    <p:restoredTop sz="94660"/>
  </p:normalViewPr>
  <p:slideViewPr>
    <p:cSldViewPr snapToGrid="0" showGuides="1">
      <p:cViewPr varScale="1">
        <p:scale>
          <a:sx n="110" d="100"/>
          <a:sy n="110" d="100"/>
        </p:scale>
        <p:origin x="70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D0AC-A65B-4138-AEAB-54B609E25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7CAA88-13DA-4A42-AC47-A7FF8E52A3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2908CD-4AAF-4F67-AF02-8D563568E085}"/>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5" name="Footer Placeholder 4">
            <a:extLst>
              <a:ext uri="{FF2B5EF4-FFF2-40B4-BE49-F238E27FC236}">
                <a16:creationId xmlns:a16="http://schemas.microsoft.com/office/drawing/2014/main" id="{8CC5A491-ADFF-42DF-AB41-3C419B165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B8D62-1E99-4A03-AE41-FF12EB7C2437}"/>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57926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5B46-0CB4-440D-B656-55899763C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5F6C1F-4828-43F7-883D-0ACFAA8B95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83CBF-8B64-4593-B576-F3149064DDD1}"/>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5" name="Footer Placeholder 4">
            <a:extLst>
              <a:ext uri="{FF2B5EF4-FFF2-40B4-BE49-F238E27FC236}">
                <a16:creationId xmlns:a16="http://schemas.microsoft.com/office/drawing/2014/main" id="{4C360FCB-A6F6-496C-89F5-7345B54D1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07125-9EE7-440A-87A4-A397788E87CA}"/>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374377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5BD350-865A-490F-A2F8-E76B7E1B62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6790F0-0072-4DDC-A3C8-21D60A354D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91C90-538B-4A88-8DAD-2E458C2E6E62}"/>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5" name="Footer Placeholder 4">
            <a:extLst>
              <a:ext uri="{FF2B5EF4-FFF2-40B4-BE49-F238E27FC236}">
                <a16:creationId xmlns:a16="http://schemas.microsoft.com/office/drawing/2014/main" id="{A7FA46A2-6A27-438E-8F18-110574FB4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43F5A-9B61-4092-8EE0-4633FF9DDF84}"/>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59689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4568-23A8-4525-8029-6D3705CFD4F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A2F5F2A-0BBE-4B3A-9C55-000F91C6AC2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46ABE-B908-486B-8A34-4196B621771F}"/>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5" name="Footer Placeholder 4">
            <a:extLst>
              <a:ext uri="{FF2B5EF4-FFF2-40B4-BE49-F238E27FC236}">
                <a16:creationId xmlns:a16="http://schemas.microsoft.com/office/drawing/2014/main" id="{98DAF260-88C9-4330-954C-FA8191C44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0CC75-4C2D-44F7-839E-8610595935B5}"/>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37746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E7F0-5EC7-4526-8326-E5CB77961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FE0D8B-5937-4440-9B08-E5C8D5C24D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A9567-ECDE-4B18-A425-A8220AD2A008}"/>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5" name="Footer Placeholder 4">
            <a:extLst>
              <a:ext uri="{FF2B5EF4-FFF2-40B4-BE49-F238E27FC236}">
                <a16:creationId xmlns:a16="http://schemas.microsoft.com/office/drawing/2014/main" id="{A3716167-D321-4553-9BE7-0018BEFAC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6B499-0E22-4D27-9174-3A35975C867D}"/>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149663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3850-8574-4D11-8040-F6546D6A25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4A413-C934-4593-80BA-3B3B1F680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764AA5-D19C-4261-9707-D6C782540E34}"/>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5" name="Footer Placeholder 4">
            <a:extLst>
              <a:ext uri="{FF2B5EF4-FFF2-40B4-BE49-F238E27FC236}">
                <a16:creationId xmlns:a16="http://schemas.microsoft.com/office/drawing/2014/main" id="{8A132C10-5707-4801-8FB5-88B653DD2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FC29D-02EC-416F-A35C-D87F5E09B079}"/>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111017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E68D-04A7-4808-9026-CC702693D0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4C71B-EFA1-473A-945B-6ACBE6378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FF21C0-875F-4BD1-9840-010BA41205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57EF4D-9416-4751-9538-35CCBEF3180D}"/>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6" name="Footer Placeholder 5">
            <a:extLst>
              <a:ext uri="{FF2B5EF4-FFF2-40B4-BE49-F238E27FC236}">
                <a16:creationId xmlns:a16="http://schemas.microsoft.com/office/drawing/2014/main" id="{3D040F35-5AC5-4565-9B99-69418FC63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71AB2-709E-49B5-8860-FE295D1AAB18}"/>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66108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D123-A6BA-4BB1-9188-B65454AF1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943981-9EC0-4319-BFA8-9CE1248A5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532A9-9664-43CD-B2DD-46AA2BC583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F26737-F73C-487C-9699-B861C3B64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FA272-F714-4147-A8D5-3D10F5107F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16ED70-4D8F-4B63-A607-C81F94D49BB8}"/>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8" name="Footer Placeholder 7">
            <a:extLst>
              <a:ext uri="{FF2B5EF4-FFF2-40B4-BE49-F238E27FC236}">
                <a16:creationId xmlns:a16="http://schemas.microsoft.com/office/drawing/2014/main" id="{908A2A88-713E-452F-AD5F-403D00450A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BF4597-058B-4C03-8F22-C12B98B5F4C6}"/>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10566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BB61-084D-4E94-A237-D39E2E15DE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D3C5EC-C8EF-4A95-B24A-6060EAB57B07}"/>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4" name="Footer Placeholder 3">
            <a:extLst>
              <a:ext uri="{FF2B5EF4-FFF2-40B4-BE49-F238E27FC236}">
                <a16:creationId xmlns:a16="http://schemas.microsoft.com/office/drawing/2014/main" id="{BA0F8802-74FB-40F5-AB6F-FD780A004D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91F1CD-458F-4FFB-83C6-1E908734C4DC}"/>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4280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AE6BA-4595-4BB3-8DB2-F62E6C61797D}"/>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3" name="Footer Placeholder 2">
            <a:extLst>
              <a:ext uri="{FF2B5EF4-FFF2-40B4-BE49-F238E27FC236}">
                <a16:creationId xmlns:a16="http://schemas.microsoft.com/office/drawing/2014/main" id="{1D422553-2B5A-41C6-9507-3A0C51709D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6D2A6-132F-46AE-80EA-40FD614554DB}"/>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358966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4974-7E5D-43BA-A65C-598D9483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E72355-F23F-439B-881A-FFC331398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F8F673-A26C-424B-8A2F-210DBECF6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3B849-B018-4731-A265-E6715525FDBE}"/>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6" name="Footer Placeholder 5">
            <a:extLst>
              <a:ext uri="{FF2B5EF4-FFF2-40B4-BE49-F238E27FC236}">
                <a16:creationId xmlns:a16="http://schemas.microsoft.com/office/drawing/2014/main" id="{6E0DCEE0-2E3D-4242-9A77-47421C76D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06D48-0B75-45E8-A49A-C38A81164914}"/>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181544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790-825F-4869-BA13-99A8CDD75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87E370-947E-4477-B962-A8DF1C34FA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465DFC2-A07A-4475-B48F-42BD73900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94A42-7942-40A9-B042-7BA79B6A2C29}"/>
              </a:ext>
            </a:extLst>
          </p:cNvPr>
          <p:cNvSpPr>
            <a:spLocks noGrp="1"/>
          </p:cNvSpPr>
          <p:nvPr>
            <p:ph type="dt" sz="half" idx="10"/>
          </p:nvPr>
        </p:nvSpPr>
        <p:spPr/>
        <p:txBody>
          <a:bodyPr/>
          <a:lstStyle/>
          <a:p>
            <a:fld id="{A47897D2-E8CB-4E14-8F32-08A7592EB46F}" type="datetimeFigureOut">
              <a:rPr lang="en-US" smtClean="0"/>
              <a:t>6/23/2023</a:t>
            </a:fld>
            <a:endParaRPr lang="en-US"/>
          </a:p>
        </p:txBody>
      </p:sp>
      <p:sp>
        <p:nvSpPr>
          <p:cNvPr id="6" name="Footer Placeholder 5">
            <a:extLst>
              <a:ext uri="{FF2B5EF4-FFF2-40B4-BE49-F238E27FC236}">
                <a16:creationId xmlns:a16="http://schemas.microsoft.com/office/drawing/2014/main" id="{ED1D4C2B-19BB-4592-9614-D40D74AF7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A640D-48C1-49D6-ACAF-6A924C2F1035}"/>
              </a:ext>
            </a:extLst>
          </p:cNvPr>
          <p:cNvSpPr>
            <a:spLocks noGrp="1"/>
          </p:cNvSpPr>
          <p:nvPr>
            <p:ph type="sldNum" sz="quarter" idx="12"/>
          </p:nvPr>
        </p:nvSpPr>
        <p:spPr/>
        <p:txBody>
          <a:bodyPr/>
          <a:lstStyle/>
          <a:p>
            <a:fld id="{4785425D-6576-4C0B-BB8C-6BDDE0EBB726}" type="slidenum">
              <a:rPr lang="en-US" smtClean="0"/>
              <a:t>‹#›</a:t>
            </a:fld>
            <a:endParaRPr lang="en-US"/>
          </a:p>
        </p:txBody>
      </p:sp>
    </p:spTree>
    <p:extLst>
      <p:ext uri="{BB962C8B-B14F-4D97-AF65-F5344CB8AC3E}">
        <p14:creationId xmlns:p14="http://schemas.microsoft.com/office/powerpoint/2010/main" val="71119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FFB98-E830-448A-B371-1B2A72955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5BDB40-1AC0-4D99-9933-9F09EEF92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226D-D193-4985-A7AE-7A83E4187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897D2-E8CB-4E14-8F32-08A7592EB46F}" type="datetimeFigureOut">
              <a:rPr lang="en-US" smtClean="0"/>
              <a:t>6/23/2023</a:t>
            </a:fld>
            <a:endParaRPr lang="en-US"/>
          </a:p>
        </p:txBody>
      </p:sp>
      <p:sp>
        <p:nvSpPr>
          <p:cNvPr id="5" name="Footer Placeholder 4">
            <a:extLst>
              <a:ext uri="{FF2B5EF4-FFF2-40B4-BE49-F238E27FC236}">
                <a16:creationId xmlns:a16="http://schemas.microsoft.com/office/drawing/2014/main" id="{74984D47-AD43-4958-96A6-2A294505A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C433B-0EF6-4A9C-B42D-C384762D0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5425D-6576-4C0B-BB8C-6BDDE0EBB726}" type="slidenum">
              <a:rPr lang="en-US" smtClean="0"/>
              <a:t>‹#›</a:t>
            </a:fld>
            <a:endParaRPr lang="en-US"/>
          </a:p>
        </p:txBody>
      </p:sp>
    </p:spTree>
    <p:extLst>
      <p:ext uri="{BB962C8B-B14F-4D97-AF65-F5344CB8AC3E}">
        <p14:creationId xmlns:p14="http://schemas.microsoft.com/office/powerpoint/2010/main" val="371912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Work/Chap16/CastDemo"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Lab%20Exercises/Level-2/Chap01/AnsiHello/ansihello.cpp" TargetMode="External"/><Relationship Id="rId2" Type="http://schemas.openxmlformats.org/officeDocument/2006/relationships/hyperlink" Target="../../Work/Chap16" TargetMode="External"/><Relationship Id="rId1" Type="http://schemas.openxmlformats.org/officeDocument/2006/relationships/slideLayout" Target="../slideLayouts/slideLayout12.xml"/><Relationship Id="rId4" Type="http://schemas.openxmlformats.org/officeDocument/2006/relationships/hyperlink" Target="../../Work/Labs/Lab1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Work/Chap16/Demopoly"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84338F-48A3-4BDA-AC4B-54F6070ED8A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marR="0" lvl="0" algn="ctr"/>
            <a:r>
              <a:rPr lang="en-US" sz="7200" b="1" i="0" u="none" strike="noStrike" kern="1200" baseline="0">
                <a:solidFill>
                  <a:schemeClr val="tx1"/>
                </a:solidFill>
                <a:latin typeface="+mj-lt"/>
                <a:ea typeface="+mj-ea"/>
                <a:cs typeface="+mj-cs"/>
              </a:rPr>
              <a:t>Runtime Type Information (RTTI)</a:t>
            </a:r>
          </a:p>
        </p:txBody>
      </p:sp>
      <p:sp>
        <p:nvSpPr>
          <p:cNvPr id="3" name="Text Placeholder 2">
            <a:extLst>
              <a:ext uri="{FF2B5EF4-FFF2-40B4-BE49-F238E27FC236}">
                <a16:creationId xmlns:a16="http://schemas.microsoft.com/office/drawing/2014/main" id="{9EDFE4D5-409F-405C-94B8-4C2F772FFE4C}"/>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marL="0" marR="0" lvl="0" indent="0" algn="ctr">
              <a:buNone/>
            </a:pPr>
            <a:r>
              <a:rPr lang="en-US" b="1" i="0" u="none" strike="noStrike" kern="1200" baseline="0" dirty="0">
                <a:solidFill>
                  <a:schemeClr val="tx1"/>
                </a:solidFill>
                <a:latin typeface="+mn-lt"/>
                <a:ea typeface="+mn-ea"/>
                <a:cs typeface="+mn-cs"/>
              </a:rPr>
              <a:t>Chapter 16</a:t>
            </a:r>
          </a:p>
        </p:txBody>
      </p:sp>
      <p:sp>
        <p:nvSpPr>
          <p:cNvPr id="39"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02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E7C00-710F-4E04-8429-BFF95E731C97}"/>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0" u="none" strike="noStrike" kern="1200" baseline="0">
                <a:solidFill>
                  <a:schemeClr val="tx1"/>
                </a:solidFill>
                <a:latin typeface="+mj-lt"/>
                <a:ea typeface="+mj-ea"/>
                <a:cs typeface="+mj-cs"/>
              </a:rPr>
              <a:t>C++ Style Casts</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6AE842C8-C992-44E2-B341-CEC187F794EE}"/>
              </a:ext>
            </a:extLst>
          </p:cNvPr>
          <p:cNvSpPr>
            <a:spLocks noGrp="1"/>
          </p:cNvSpPr>
          <p:nvPr>
            <p:ph type="body" idx="1"/>
          </p:nvPr>
        </p:nvSpPr>
        <p:spPr>
          <a:xfrm>
            <a:off x="597407" y="3225339"/>
            <a:ext cx="11000233" cy="2981152"/>
          </a:xfrm>
        </p:spPr>
        <p:txBody>
          <a:bodyPr vert="horz" lIns="91440" tIns="45720" rIns="91440" bIns="45720" rtlCol="0" anchor="ctr">
            <a:normAutofit/>
          </a:bodyPr>
          <a:lstStyle/>
          <a:p>
            <a:pPr marR="0" lvl="0"/>
            <a:r>
              <a:rPr lang="en-US" sz="1500" b="1" i="0" u="none" strike="noStrike" baseline="0" dirty="0"/>
              <a:t>The traditional C style cast is now discouraged.</a:t>
            </a:r>
          </a:p>
          <a:p>
            <a:pPr marL="228600" marR="0" lvl="1" indent="0">
              <a:buNone/>
            </a:pPr>
            <a:r>
              <a:rPr lang="en-US" sz="1500" dirty="0"/>
              <a:t>    </a:t>
            </a:r>
            <a:r>
              <a:rPr lang="en-US" sz="1500" b="0" i="0" u="none" strike="noStrike" baseline="0" dirty="0"/>
              <a:t>long x;</a:t>
            </a:r>
          </a:p>
          <a:p>
            <a:pPr marL="228600" marR="0" lvl="1" indent="0">
              <a:buNone/>
            </a:pPr>
            <a:r>
              <a:rPr lang="en-US" sz="1500" b="0" i="0" u="none" strike="noStrike" baseline="0" dirty="0"/>
              <a:t>    short n = (short) x;	</a:t>
            </a:r>
          </a:p>
          <a:p>
            <a:pPr marR="0" lvl="0"/>
            <a:r>
              <a:rPr lang="en-US" sz="1500" b="1" i="0" u="none" strike="noStrike" baseline="0" dirty="0"/>
              <a:t>Casts are a frequent source of program errors, and old style syntax  </a:t>
            </a:r>
            <a:r>
              <a:rPr lang="en-US" sz="1500" b="1" i="1" u="none" strike="noStrike" baseline="0" dirty="0"/>
              <a:t>(type)</a:t>
            </a:r>
            <a:r>
              <a:rPr lang="en-US" sz="1500" b="1" i="0" u="none" strike="noStrike" baseline="0" dirty="0"/>
              <a:t>  does not permit a search of all casts in a program.</a:t>
            </a:r>
          </a:p>
          <a:p>
            <a:pPr marR="0" lvl="1"/>
            <a:r>
              <a:rPr lang="en-US" sz="1500" b="0" i="0" u="none" strike="noStrike" baseline="0" dirty="0"/>
              <a:t>Each data type, included class types, has a unique cast operator in the old style.</a:t>
            </a:r>
          </a:p>
          <a:p>
            <a:pPr marR="0" lvl="0"/>
            <a:r>
              <a:rPr lang="en-US" sz="1500" b="1" i="0" u="none" strike="noStrike" baseline="0" dirty="0"/>
              <a:t>The C++ cast syntax uses four keywords.</a:t>
            </a:r>
          </a:p>
          <a:p>
            <a:pPr marL="457200" marR="0" lvl="1"/>
            <a:r>
              <a:rPr lang="en-US" sz="1500" b="0" i="0" u="none" strike="noStrike" baseline="0" dirty="0" err="1"/>
              <a:t>static_cast</a:t>
            </a:r>
            <a:endParaRPr lang="en-US" sz="1500" b="0" i="0" u="none" strike="noStrike" baseline="0" dirty="0"/>
          </a:p>
          <a:p>
            <a:pPr marL="457200" marR="0" lvl="1"/>
            <a:r>
              <a:rPr lang="en-US" sz="1500" b="0" i="0" u="none" strike="noStrike" baseline="0" dirty="0" err="1"/>
              <a:t>dynamic_cast</a:t>
            </a:r>
            <a:endParaRPr lang="en-US" sz="1500" b="0" i="0" u="none" strike="noStrike" baseline="0" dirty="0"/>
          </a:p>
          <a:p>
            <a:pPr marL="457200" marR="0" lvl="1"/>
            <a:r>
              <a:rPr lang="en-US" sz="1500" b="0" i="0" u="none" strike="noStrike" baseline="0" dirty="0" err="1"/>
              <a:t>const_cast</a:t>
            </a:r>
            <a:endParaRPr lang="en-US" sz="1500" b="0" i="0" u="none" strike="noStrike" baseline="0" dirty="0"/>
          </a:p>
          <a:p>
            <a:pPr marL="457200" marR="0" lvl="1"/>
            <a:r>
              <a:rPr lang="en-US" sz="1500" b="0" i="0" u="none" strike="noStrike" baseline="0" dirty="0" err="1"/>
              <a:t>reinterpret_cast</a:t>
            </a:r>
            <a:endParaRPr lang="en-US" sz="1500" b="0" i="0" u="none" strike="noStrike" baseline="0" dirty="0"/>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715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F7AAD-2A67-4C13-A566-B1EC84630EE0}"/>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0" u="none" strike="noStrike" kern="1200" baseline="0">
                <a:solidFill>
                  <a:schemeClr val="tx1"/>
                </a:solidFill>
                <a:latin typeface="+mj-lt"/>
                <a:ea typeface="+mj-ea"/>
                <a:cs typeface="+mj-cs"/>
              </a:rPr>
              <a:t>Static Cast</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FA8CDF91-9208-4E9A-A8C6-F0DB664D52A8}"/>
              </a:ext>
            </a:extLst>
          </p:cNvPr>
          <p:cNvSpPr>
            <a:spLocks noGrp="1"/>
          </p:cNvSpPr>
          <p:nvPr>
            <p:ph type="body" idx="1"/>
          </p:nvPr>
        </p:nvSpPr>
        <p:spPr>
          <a:xfrm>
            <a:off x="597407" y="3225339"/>
            <a:ext cx="11000233" cy="2981152"/>
          </a:xfrm>
        </p:spPr>
        <p:txBody>
          <a:bodyPr vert="horz" lIns="91440" tIns="45720" rIns="91440" bIns="45720" rtlCol="0" anchor="t">
            <a:normAutofit fontScale="92500"/>
          </a:bodyPr>
          <a:lstStyle/>
          <a:p>
            <a:pPr marR="0" lvl="0"/>
            <a:r>
              <a:rPr lang="en-US" sz="2200" b="1" i="0" u="none" strike="noStrike" baseline="0" dirty="0"/>
              <a:t>The </a:t>
            </a:r>
            <a:r>
              <a:rPr lang="en-US" sz="2200" b="1" i="1" u="none" strike="noStrike" baseline="0" dirty="0" err="1"/>
              <a:t>static_cast</a:t>
            </a:r>
            <a:r>
              <a:rPr lang="en-US" sz="2200" b="1" i="0" u="none" strike="noStrike" baseline="0" dirty="0"/>
              <a:t> function does "well behaved" casts, like widening and narrowing of data types and static navigation of class hierarchies </a:t>
            </a:r>
          </a:p>
          <a:p>
            <a:pPr marR="0" lvl="0"/>
            <a:endParaRPr lang="en-US" sz="2200" b="1" dirty="0"/>
          </a:p>
          <a:p>
            <a:pPr marR="0" lvl="0"/>
            <a:endParaRPr lang="en-US" sz="2200" b="1" i="0" u="none" strike="noStrike" baseline="0" dirty="0"/>
          </a:p>
          <a:p>
            <a:pPr marR="0" lvl="0"/>
            <a:endParaRPr lang="en-US" sz="2200" b="1" i="0" u="none" strike="noStrike" baseline="0" dirty="0"/>
          </a:p>
          <a:p>
            <a:pPr marR="0" lvl="1"/>
            <a:r>
              <a:rPr lang="en-US" sz="2200" b="0" i="0" u="none" strike="noStrike" baseline="0" dirty="0"/>
              <a:t>There is no runtime type checking in </a:t>
            </a:r>
            <a:r>
              <a:rPr lang="en-US" sz="2200" b="0" i="0" u="none" strike="noStrike" baseline="0" dirty="0" err="1"/>
              <a:t>downcasting</a:t>
            </a:r>
            <a:r>
              <a:rPr lang="en-US" sz="2200" b="0" i="0" u="none" strike="noStrike" baseline="0" dirty="0"/>
              <a:t> in a class hierarchy as in </a:t>
            </a:r>
            <a:r>
              <a:rPr lang="en-US" sz="2200" b="1" i="0" u="none" strike="noStrike" baseline="0" dirty="0" err="1"/>
              <a:t>dynamic_cast</a:t>
            </a:r>
            <a:r>
              <a:rPr lang="en-US" sz="2200" b="0" i="0" u="none" strike="noStrike" baseline="0" dirty="0"/>
              <a:t>.</a:t>
            </a:r>
          </a:p>
          <a:p>
            <a:pPr marR="0" lvl="1"/>
            <a:r>
              <a:rPr lang="en-US" sz="2200" b="0" i="0" u="none" strike="noStrike" baseline="0" dirty="0"/>
              <a:t>You cannot use </a:t>
            </a:r>
            <a:r>
              <a:rPr lang="en-US" sz="2200" b="1" i="0" u="none" strike="noStrike" baseline="0" dirty="0" err="1"/>
              <a:t>static_cast</a:t>
            </a:r>
            <a:r>
              <a:rPr lang="en-US" sz="2200" b="0" i="0" u="none" strike="noStrike" baseline="0" dirty="0"/>
              <a:t> to convert a pointer type to a non-pointer type (use </a:t>
            </a:r>
            <a:r>
              <a:rPr lang="en-US" sz="2200" b="1" i="0" u="none" strike="noStrike" baseline="0" dirty="0" err="1"/>
              <a:t>reinterpret_cast</a:t>
            </a:r>
            <a:r>
              <a:rPr lang="en-US" sz="2200" b="0" i="0" u="none" strike="noStrike" baseline="0" dirty="0"/>
              <a:t>).</a:t>
            </a:r>
          </a:p>
          <a:p>
            <a:pPr marR="0" lvl="1"/>
            <a:r>
              <a:rPr lang="en-US" sz="2200" b="0" i="0" u="none" strike="noStrike" baseline="0" dirty="0"/>
              <a:t>You cannot cast away "</a:t>
            </a:r>
            <a:r>
              <a:rPr lang="en-US" sz="2200" b="0" i="0" u="none" strike="noStrike" baseline="0" dirty="0" err="1"/>
              <a:t>constness</a:t>
            </a:r>
            <a:r>
              <a:rPr lang="en-US" sz="2200" b="0" i="0" u="none" strike="noStrike" baseline="0" dirty="0"/>
              <a:t>" (use </a:t>
            </a:r>
            <a:r>
              <a:rPr lang="en-US" sz="2200" b="1" i="0" u="none" strike="noStrike" baseline="0" dirty="0" err="1"/>
              <a:t>const_cast</a:t>
            </a:r>
            <a:r>
              <a:rPr lang="en-US" sz="2200" b="0" i="0" u="none" strike="noStrike" baseline="0" dirty="0"/>
              <a:t>).</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D617903-7FF0-5191-7193-6E9CBEBB0909}"/>
              </a:ext>
            </a:extLst>
          </p:cNvPr>
          <p:cNvSpPr txBox="1"/>
          <p:nvPr/>
        </p:nvSpPr>
        <p:spPr>
          <a:xfrm>
            <a:off x="923500" y="3946139"/>
            <a:ext cx="2586349" cy="923330"/>
          </a:xfrm>
          <a:prstGeom prst="rect">
            <a:avLst/>
          </a:prstGeom>
          <a:noFill/>
          <a:ln>
            <a:solidFill>
              <a:schemeClr val="tx1"/>
            </a:solidFill>
          </a:ln>
        </p:spPr>
        <p:txBody>
          <a:bodyPr wrap="none" rtlCol="0">
            <a:spAutoFit/>
          </a:bodyPr>
          <a:lstStyle/>
          <a:p>
            <a:r>
              <a:rPr lang="en-US" b="1" dirty="0"/>
              <a:t>long a;</a:t>
            </a:r>
          </a:p>
          <a:p>
            <a:r>
              <a:rPr lang="en-US" b="1" dirty="0"/>
              <a:t>short b;</a:t>
            </a:r>
          </a:p>
          <a:p>
            <a:r>
              <a:rPr lang="en-US" b="1" dirty="0"/>
              <a:t>b = </a:t>
            </a:r>
            <a:r>
              <a:rPr lang="en-US" b="1" dirty="0" err="1"/>
              <a:t>static_cast</a:t>
            </a:r>
            <a:r>
              <a:rPr lang="en-US" b="1" dirty="0"/>
              <a:t>&lt;short&gt;(a);</a:t>
            </a:r>
          </a:p>
        </p:txBody>
      </p:sp>
    </p:spTree>
    <p:extLst>
      <p:ext uri="{BB962C8B-B14F-4D97-AF65-F5344CB8AC3E}">
        <p14:creationId xmlns:p14="http://schemas.microsoft.com/office/powerpoint/2010/main" val="162453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655C1-EEFB-4A4F-9A4F-F735E8309402}"/>
              </a:ext>
            </a:extLst>
          </p:cNvPr>
          <p:cNvSpPr>
            <a:spLocks noGrp="1"/>
          </p:cNvSpPr>
          <p:nvPr>
            <p:ph type="title"/>
          </p:nvPr>
        </p:nvSpPr>
        <p:spPr>
          <a:xfrm>
            <a:off x="594360" y="339117"/>
            <a:ext cx="11003280" cy="1619890"/>
          </a:xfrm>
        </p:spPr>
        <p:txBody>
          <a:bodyPr vert="horz" lIns="91440" tIns="45720" rIns="91440" bIns="45720" rtlCol="0" anchor="ctr">
            <a:normAutofit/>
          </a:bodyPr>
          <a:lstStyle/>
          <a:p>
            <a:pPr marR="0"/>
            <a:r>
              <a:rPr lang="en-US" b="1" i="0" u="none" strike="noStrike" kern="1200" baseline="0" dirty="0">
                <a:solidFill>
                  <a:schemeClr val="tx1"/>
                </a:solidFill>
                <a:latin typeface="+mj-lt"/>
                <a:ea typeface="+mj-ea"/>
                <a:cs typeface="+mj-cs"/>
              </a:rPr>
              <a:t>Reinterpret Cast</a:t>
            </a:r>
          </a:p>
        </p:txBody>
      </p:sp>
      <p:grpSp>
        <p:nvGrpSpPr>
          <p:cNvPr id="13" name="Group 12">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14"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1F0A5037-EDB3-49B5-A3A4-64A02935501D}"/>
              </a:ext>
            </a:extLst>
          </p:cNvPr>
          <p:cNvSpPr>
            <a:spLocks noGrp="1"/>
          </p:cNvSpPr>
          <p:nvPr>
            <p:ph type="body" idx="1"/>
          </p:nvPr>
        </p:nvSpPr>
        <p:spPr>
          <a:xfrm>
            <a:off x="597407" y="2721429"/>
            <a:ext cx="11000233" cy="3494314"/>
          </a:xfrm>
        </p:spPr>
        <p:txBody>
          <a:bodyPr vert="horz" lIns="91440" tIns="45720" rIns="91440" bIns="45720" rtlCol="0" anchor="t">
            <a:normAutofit/>
          </a:bodyPr>
          <a:lstStyle/>
          <a:p>
            <a:pPr marR="0" lvl="0"/>
            <a:r>
              <a:rPr lang="en-US" sz="2400" b="1" i="0" u="none" strike="noStrike" baseline="0" dirty="0"/>
              <a:t>The </a:t>
            </a:r>
            <a:r>
              <a:rPr lang="en-US" sz="2400" b="1" i="1" u="none" strike="noStrike" baseline="0" dirty="0" err="1"/>
              <a:t>reinterpret_cast</a:t>
            </a:r>
            <a:r>
              <a:rPr lang="en-US" sz="2400" b="1" i="0" u="none" strike="noStrike" baseline="0" dirty="0"/>
              <a:t> allows converting to another type with a completely different meaning.</a:t>
            </a:r>
          </a:p>
          <a:p>
            <a:pPr marR="0" lvl="1"/>
            <a:r>
              <a:rPr lang="en-US" b="0" i="0" u="none" strike="noStrike" baseline="0" dirty="0"/>
              <a:t>You can convert a pointer type to a non-pointer type.</a:t>
            </a:r>
          </a:p>
          <a:p>
            <a:pPr marR="0" lvl="0"/>
            <a:r>
              <a:rPr lang="en-US" sz="2400" b="1" i="0" u="none" strike="noStrike" baseline="0" dirty="0"/>
              <a:t>Typical usage is to convert to a numerical type to allow "bit twiddling."</a:t>
            </a:r>
          </a:p>
        </p:txBody>
      </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BAB9104-387B-E5A3-AE82-A7A27EA2C8C1}"/>
              </a:ext>
            </a:extLst>
          </p:cNvPr>
          <p:cNvSpPr txBox="1"/>
          <p:nvPr/>
        </p:nvSpPr>
        <p:spPr>
          <a:xfrm>
            <a:off x="968991" y="4526508"/>
            <a:ext cx="3144259" cy="1077218"/>
          </a:xfrm>
          <a:prstGeom prst="rect">
            <a:avLst/>
          </a:prstGeom>
          <a:noFill/>
          <a:ln>
            <a:solidFill>
              <a:schemeClr val="tx1"/>
            </a:solidFill>
          </a:ln>
        </p:spPr>
        <p:txBody>
          <a:bodyPr wrap="none" rtlCol="0">
            <a:spAutoFit/>
          </a:bodyPr>
          <a:lstStyle/>
          <a:p>
            <a:pPr>
              <a:spcAft>
                <a:spcPts val="600"/>
              </a:spcAft>
            </a:pPr>
            <a:r>
              <a:rPr lang="en-US" b="1" dirty="0"/>
              <a:t>long a;</a:t>
            </a:r>
            <a:endParaRPr lang="en-US" b="1"/>
          </a:p>
          <a:p>
            <a:pPr>
              <a:spcAft>
                <a:spcPts val="600"/>
              </a:spcAft>
            </a:pPr>
            <a:r>
              <a:rPr lang="en-US" b="1" dirty="0"/>
              <a:t>long* pa;</a:t>
            </a:r>
            <a:endParaRPr lang="en-US" b="1"/>
          </a:p>
          <a:p>
            <a:pPr>
              <a:spcAft>
                <a:spcPts val="600"/>
              </a:spcAft>
            </a:pPr>
            <a:r>
              <a:rPr lang="en-US" b="1" dirty="0"/>
              <a:t>a = </a:t>
            </a:r>
            <a:r>
              <a:rPr lang="en-US" b="1" dirty="0" err="1"/>
              <a:t>reinterpret_cast</a:t>
            </a:r>
            <a:r>
              <a:rPr lang="en-US" b="1" dirty="0"/>
              <a:t>&lt;long&gt;(pa);</a:t>
            </a:r>
            <a:endParaRPr lang="en-US" b="1"/>
          </a:p>
        </p:txBody>
      </p:sp>
    </p:spTree>
    <p:extLst>
      <p:ext uri="{BB962C8B-B14F-4D97-AF65-F5344CB8AC3E}">
        <p14:creationId xmlns:p14="http://schemas.microsoft.com/office/powerpoint/2010/main" val="226602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613EA-0666-4B94-A5B1-360EA8A3BF00}"/>
              </a:ext>
            </a:extLst>
          </p:cNvPr>
          <p:cNvSpPr>
            <a:spLocks noGrp="1"/>
          </p:cNvSpPr>
          <p:nvPr>
            <p:ph type="title"/>
          </p:nvPr>
        </p:nvSpPr>
        <p:spPr>
          <a:xfrm>
            <a:off x="594360" y="339117"/>
            <a:ext cx="11003280" cy="1619890"/>
          </a:xfrm>
        </p:spPr>
        <p:txBody>
          <a:bodyPr vert="horz" lIns="91440" tIns="45720" rIns="91440" bIns="45720" rtlCol="0" anchor="ctr">
            <a:normAutofit/>
          </a:bodyPr>
          <a:lstStyle/>
          <a:p>
            <a:pPr marR="0"/>
            <a:r>
              <a:rPr lang="en-US" b="1" i="0" u="none" strike="noStrike" kern="1200" baseline="0">
                <a:solidFill>
                  <a:schemeClr val="tx1"/>
                </a:solidFill>
                <a:latin typeface="+mj-lt"/>
                <a:ea typeface="+mj-ea"/>
                <a:cs typeface="+mj-cs"/>
              </a:rPr>
              <a:t>Const Cast</a:t>
            </a:r>
          </a:p>
        </p:txBody>
      </p:sp>
      <p:grpSp>
        <p:nvGrpSpPr>
          <p:cNvPr id="12" name="Group 11">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13"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2762DB89-FCA1-4F82-875F-498998D4D8D6}"/>
              </a:ext>
            </a:extLst>
          </p:cNvPr>
          <p:cNvSpPr>
            <a:spLocks noGrp="1"/>
          </p:cNvSpPr>
          <p:nvPr>
            <p:ph type="body" idx="1"/>
          </p:nvPr>
        </p:nvSpPr>
        <p:spPr>
          <a:xfrm>
            <a:off x="597407" y="2721429"/>
            <a:ext cx="11000233" cy="3494314"/>
          </a:xfrm>
        </p:spPr>
        <p:txBody>
          <a:bodyPr vert="horz" lIns="91440" tIns="45720" rIns="91440" bIns="45720" rtlCol="0" anchor="ctr">
            <a:normAutofit/>
          </a:bodyPr>
          <a:lstStyle/>
          <a:p>
            <a:pPr marR="0" lvl="0"/>
            <a:r>
              <a:rPr lang="en-US" sz="2400" b="1" i="0" u="none" strike="noStrike" baseline="0" dirty="0"/>
              <a:t>Use </a:t>
            </a:r>
            <a:r>
              <a:rPr lang="en-US" sz="2400" b="1" i="1" u="none" strike="noStrike" baseline="0" dirty="0" err="1"/>
              <a:t>const_cast</a:t>
            </a:r>
            <a:r>
              <a:rPr lang="en-US" sz="2400" b="1" i="0" u="none" strike="noStrike" baseline="0" dirty="0"/>
              <a:t> to convert a constant type to a non-constant type.</a:t>
            </a:r>
          </a:p>
          <a:p>
            <a:pPr marR="0" lvl="0"/>
            <a:endParaRPr lang="en-US" sz="2400" b="1" i="0" u="none" strike="noStrike" baseline="0" dirty="0"/>
          </a:p>
          <a:p>
            <a:pPr marR="0" lvl="0"/>
            <a:endParaRPr lang="en-US" sz="2400" b="1" i="0" u="none" strike="noStrike" baseline="0" dirty="0"/>
          </a:p>
          <a:p>
            <a:pPr marR="0" lvl="0"/>
            <a:endParaRPr lang="en-US" sz="2400" b="1" dirty="0"/>
          </a:p>
          <a:p>
            <a:pPr marR="0" lvl="0"/>
            <a:endParaRPr lang="en-US" sz="2400" b="1" i="0" u="none" strike="noStrike" baseline="0" dirty="0"/>
          </a:p>
          <a:p>
            <a:pPr marR="0" lvl="0"/>
            <a:r>
              <a:rPr lang="en-US" sz="2400" b="1" i="0" u="none" strike="noStrike" baseline="0" dirty="0"/>
              <a:t>See the program </a:t>
            </a:r>
            <a:r>
              <a:rPr lang="en-US" sz="2400" b="1" i="0" u="none" strike="noStrike" baseline="0" dirty="0" err="1">
                <a:hlinkClick r:id="rId2" action="ppaction://hlinkfile"/>
              </a:rPr>
              <a:t>CastDemo</a:t>
            </a:r>
            <a:r>
              <a:rPr lang="en-US" sz="2400" b="1" i="0" u="none" strike="noStrike" baseline="0" dirty="0">
                <a:hlinkClick r:id="rId2" action="ppaction://hlinkfile"/>
              </a:rPr>
              <a:t> </a:t>
            </a:r>
            <a:r>
              <a:rPr lang="en-US" sz="2400" b="1" i="0" u="none" strike="noStrike" baseline="0" dirty="0"/>
              <a:t>for examples of various cast operations.</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AEAFBA1-3912-DF7C-EA26-F38B95FA49E8}"/>
              </a:ext>
            </a:extLst>
          </p:cNvPr>
          <p:cNvSpPr txBox="1"/>
          <p:nvPr/>
        </p:nvSpPr>
        <p:spPr>
          <a:xfrm>
            <a:off x="970960" y="3455278"/>
            <a:ext cx="5197257" cy="1754326"/>
          </a:xfrm>
          <a:prstGeom prst="rect">
            <a:avLst/>
          </a:prstGeom>
          <a:noFill/>
          <a:ln>
            <a:solidFill>
              <a:schemeClr val="tx1"/>
            </a:solidFill>
          </a:ln>
        </p:spPr>
        <p:txBody>
          <a:bodyPr wrap="none" rtlCol="0">
            <a:spAutoFit/>
          </a:bodyPr>
          <a:lstStyle/>
          <a:p>
            <a:r>
              <a:rPr lang="en-US" b="1" dirty="0"/>
              <a:t>const int </a:t>
            </a:r>
            <a:r>
              <a:rPr lang="en-US" b="1" dirty="0" err="1"/>
              <a:t>i</a:t>
            </a:r>
            <a:r>
              <a:rPr lang="en-US" b="1" dirty="0"/>
              <a:t> = 0;</a:t>
            </a:r>
          </a:p>
          <a:p>
            <a:r>
              <a:rPr lang="en-US" b="1" dirty="0"/>
              <a:t>// int *pi = &amp;</a:t>
            </a:r>
            <a:r>
              <a:rPr lang="en-US" b="1" dirty="0" err="1"/>
              <a:t>i</a:t>
            </a:r>
            <a:r>
              <a:rPr lang="en-US" b="1" dirty="0"/>
              <a:t>;		  // illegal</a:t>
            </a:r>
          </a:p>
          <a:p>
            <a:r>
              <a:rPr lang="en-US" b="1" dirty="0"/>
              <a:t>*pi = 5;			  // value changed!</a:t>
            </a:r>
          </a:p>
          <a:p>
            <a:r>
              <a:rPr lang="en-US" b="1" dirty="0"/>
              <a:t> </a:t>
            </a:r>
          </a:p>
          <a:p>
            <a:r>
              <a:rPr lang="en-US" b="1" dirty="0"/>
              <a:t>int *qi = </a:t>
            </a:r>
            <a:r>
              <a:rPr lang="en-US" b="1" dirty="0" err="1"/>
              <a:t>const_cast</a:t>
            </a:r>
            <a:r>
              <a:rPr lang="en-US" b="1" dirty="0"/>
              <a:t>&lt;int*&gt;(&amp;</a:t>
            </a:r>
            <a:r>
              <a:rPr lang="en-US" b="1" dirty="0" err="1"/>
              <a:t>i</a:t>
            </a:r>
            <a:r>
              <a:rPr lang="en-US" b="1" dirty="0"/>
              <a:t>);	</a:t>
            </a:r>
          </a:p>
          <a:p>
            <a:r>
              <a:rPr lang="en-US" b="1" dirty="0"/>
              <a:t>*qi = 10;			  // value changed again</a:t>
            </a:r>
          </a:p>
        </p:txBody>
      </p:sp>
    </p:spTree>
    <p:extLst>
      <p:ext uri="{BB962C8B-B14F-4D97-AF65-F5344CB8AC3E}">
        <p14:creationId xmlns:p14="http://schemas.microsoft.com/office/powerpoint/2010/main" val="1342910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A07A1-567A-4F3A-A648-434000BAC09C}"/>
              </a:ext>
            </a:extLst>
          </p:cNvPr>
          <p:cNvSpPr>
            <a:spLocks noGrp="1"/>
          </p:cNvSpPr>
          <p:nvPr>
            <p:ph type="title"/>
          </p:nvPr>
        </p:nvSpPr>
        <p:spPr>
          <a:xfrm>
            <a:off x="594360" y="339117"/>
            <a:ext cx="11003280" cy="1619890"/>
          </a:xfrm>
        </p:spPr>
        <p:txBody>
          <a:bodyPr vert="horz" lIns="91440" tIns="45720" rIns="91440" bIns="45720" rtlCol="0" anchor="ctr">
            <a:normAutofit/>
          </a:bodyPr>
          <a:lstStyle/>
          <a:p>
            <a:pPr marR="0"/>
            <a:r>
              <a:rPr lang="en-US" b="1" i="0" u="none" strike="noStrike" kern="1200" baseline="0">
                <a:solidFill>
                  <a:schemeClr val="tx1"/>
                </a:solidFill>
                <a:latin typeface="+mj-lt"/>
                <a:ea typeface="+mj-ea"/>
                <a:cs typeface="+mj-cs"/>
              </a:rPr>
              <a:t>Summary</a:t>
            </a:r>
          </a:p>
        </p:txBody>
      </p:sp>
      <p:grpSp>
        <p:nvGrpSpPr>
          <p:cNvPr id="12" name="Group 11">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13"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52C343B5-8667-4D97-8A55-3622F69B40D6}"/>
              </a:ext>
            </a:extLst>
          </p:cNvPr>
          <p:cNvSpPr>
            <a:spLocks noGrp="1"/>
          </p:cNvSpPr>
          <p:nvPr>
            <p:ph type="body" idx="1"/>
          </p:nvPr>
        </p:nvSpPr>
        <p:spPr>
          <a:xfrm>
            <a:off x="597407" y="2721429"/>
            <a:ext cx="11000233" cy="3494314"/>
          </a:xfrm>
        </p:spPr>
        <p:txBody>
          <a:bodyPr vert="horz" lIns="91440" tIns="45720" rIns="91440" bIns="45720" rtlCol="0" anchor="ctr">
            <a:normAutofit/>
          </a:bodyPr>
          <a:lstStyle/>
          <a:p>
            <a:pPr marR="0" lvl="0"/>
            <a:r>
              <a:rPr lang="en-US" sz="2200" b="1" i="0" u="none" strike="noStrike" baseline="0"/>
              <a:t>The new C++ standard supports a runtime type information (RTTI) mechanism.</a:t>
            </a:r>
          </a:p>
          <a:p>
            <a:pPr marR="0" lvl="0"/>
            <a:r>
              <a:rPr lang="en-US" sz="2200" b="1" i="1" u="none" strike="noStrike" baseline="0"/>
              <a:t>type_info</a:t>
            </a:r>
            <a:r>
              <a:rPr lang="en-US" sz="2200" b="1" i="0" u="none" strike="noStrike" baseline="0"/>
              <a:t> is a built-in C++ class that describes type information about an object that is generated by the compiler.</a:t>
            </a:r>
          </a:p>
          <a:p>
            <a:pPr marR="0" lvl="0"/>
            <a:r>
              <a:rPr lang="en-US" sz="2200" b="1" i="0" u="none" strike="noStrike" baseline="0"/>
              <a:t>The </a:t>
            </a:r>
            <a:r>
              <a:rPr lang="en-US" sz="2200" b="1" i="1" u="none" strike="noStrike" baseline="0"/>
              <a:t>typeid</a:t>
            </a:r>
            <a:r>
              <a:rPr lang="en-US" sz="2200" b="1" i="0" u="none" strike="noStrike" baseline="0"/>
              <a:t> operator allows the type of an object to be determined at run time.</a:t>
            </a:r>
          </a:p>
          <a:p>
            <a:pPr marR="0" lvl="0"/>
            <a:r>
              <a:rPr lang="en-US" sz="2200" b="1" i="0" u="none" strike="noStrike" baseline="0"/>
              <a:t>You can use RTTI for special purposes in programs where the standard virtual function mechanism is not adequate.</a:t>
            </a:r>
          </a:p>
          <a:p>
            <a:pPr marR="0" lvl="0"/>
            <a:r>
              <a:rPr lang="en-US" sz="2200" b="1" i="0" u="none" strike="noStrike" baseline="0"/>
              <a:t>dynamic_cast can be used to achieve type safety in working with pointer conversions.</a:t>
            </a:r>
          </a:p>
          <a:p>
            <a:pPr marR="0" lvl="0"/>
            <a:r>
              <a:rPr lang="en-US" sz="2200" b="1" i="0" u="none" strike="noStrike" baseline="0"/>
              <a:t>The new C++ cast notation uses keywords such as </a:t>
            </a:r>
            <a:r>
              <a:rPr lang="en-US" sz="2200" b="1" i="1" u="none" strike="noStrike" baseline="0"/>
              <a:t>dynamic_cast </a:t>
            </a:r>
            <a:r>
              <a:rPr lang="en-US" sz="2200" b="1" i="0" u="none" strike="noStrike" baseline="0"/>
              <a:t>and </a:t>
            </a:r>
            <a:r>
              <a:rPr lang="en-US" sz="2200" b="1" i="1" u="none" strike="noStrike" baseline="0"/>
              <a:t>static_cast</a:t>
            </a:r>
            <a:r>
              <a:rPr lang="en-US" sz="2200" b="1" i="0" u="none" strike="noStrike" baseline="0"/>
              <a:t>, making it easy to search for all occurrences of casts in your programs.</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64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F703F-BE6F-4FB3-9E8C-FCAF25529B05}"/>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u="none" strike="noStrike" kern="1200" baseline="0">
                <a:solidFill>
                  <a:schemeClr val="tx1"/>
                </a:solidFill>
                <a:latin typeface="+mj-lt"/>
                <a:ea typeface="+mj-ea"/>
                <a:cs typeface="+mj-cs"/>
              </a:rPr>
              <a:t>Objectives</a:t>
            </a:r>
          </a:p>
        </p:txBody>
      </p:sp>
      <p:grpSp>
        <p:nvGrpSpPr>
          <p:cNvPr id="38"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39"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DBA1FD80-EE3C-4496-A599-620838F7BA5C}"/>
              </a:ext>
            </a:extLst>
          </p:cNvPr>
          <p:cNvSpPr>
            <a:spLocks noGrp="1"/>
          </p:cNvSpPr>
          <p:nvPr>
            <p:ph type="body" idx="1"/>
          </p:nvPr>
        </p:nvSpPr>
        <p:spPr>
          <a:xfrm>
            <a:off x="597407" y="3225339"/>
            <a:ext cx="11000233" cy="2981152"/>
          </a:xfrm>
        </p:spPr>
        <p:txBody>
          <a:bodyPr vert="horz" lIns="91440" tIns="45720" rIns="91440" bIns="45720" rtlCol="0" anchor="ctr">
            <a:normAutofit fontScale="92500" lnSpcReduction="10000"/>
          </a:bodyPr>
          <a:lstStyle/>
          <a:p>
            <a:pPr marR="0" lvl="0"/>
            <a:r>
              <a:rPr lang="en-US" sz="2400" b="1" i="0" u="none" strike="noStrike" baseline="0" dirty="0"/>
              <a:t>Describe the C++ runtime type information (RTTI) mechanism.</a:t>
            </a:r>
          </a:p>
          <a:p>
            <a:pPr marR="0" lvl="0"/>
            <a:r>
              <a:rPr lang="en-US" sz="2400" b="1" i="0" u="none" strike="noStrike" baseline="0" dirty="0"/>
              <a:t>Use RTTI for special purposes in programs where the standard virtual function mechanism is not adequate.</a:t>
            </a:r>
          </a:p>
          <a:p>
            <a:pPr marR="0" lvl="0"/>
            <a:r>
              <a:rPr lang="en-US" sz="2400" b="1" i="0" u="none" strike="noStrike" baseline="0" dirty="0"/>
              <a:t>Use </a:t>
            </a:r>
            <a:r>
              <a:rPr lang="en-US" sz="2400" b="1" i="1" u="none" strike="noStrike" baseline="0" dirty="0" err="1"/>
              <a:t>dynamic_cast</a:t>
            </a:r>
            <a:r>
              <a:rPr lang="en-US" sz="2400" b="1" i="0" u="none" strike="noStrike" baseline="0" dirty="0"/>
              <a:t> to achieve type safety in working with pointer conversions.</a:t>
            </a:r>
          </a:p>
          <a:p>
            <a:pPr marR="0" lvl="0"/>
            <a:r>
              <a:rPr lang="en-US" sz="2400" b="1" i="0" u="none" strike="noStrike" baseline="0" dirty="0"/>
              <a:t>Describe the new C++ cast notation and discuss its benefits.</a:t>
            </a:r>
          </a:p>
          <a:p>
            <a:pPr lvl="0"/>
            <a:r>
              <a:rPr lang="en-US" sz="2400" b="1" i="0" u="none" strike="noStrike" baseline="0" dirty="0"/>
              <a:t>Gain experience through code walk-throughs and lab exercises.</a:t>
            </a:r>
          </a:p>
          <a:p>
            <a:pPr lvl="1"/>
            <a:r>
              <a:rPr lang="en-US" b="0" i="0" u="none" strike="noStrike" baseline="0" dirty="0"/>
              <a:t>The example programs are in the </a:t>
            </a:r>
            <a:r>
              <a:rPr lang="en-US" b="0" i="0" u="sng" strike="noStrike" baseline="0" dirty="0">
                <a:hlinkClick r:id="rId2" action="ppaction://hlinkfile"/>
              </a:rPr>
              <a:t>chapter directory</a:t>
            </a:r>
            <a:r>
              <a:rPr lang="en-US" b="0" i="0" u="sng" strike="noStrike" baseline="0" dirty="0">
                <a:hlinkClick r:id="rId3"/>
              </a:rPr>
              <a:t>.</a:t>
            </a:r>
          </a:p>
          <a:p>
            <a:pPr lvl="1"/>
            <a:r>
              <a:rPr lang="en-US" dirty="0"/>
              <a:t>Labs located in </a:t>
            </a:r>
            <a:r>
              <a:rPr lang="en-US" dirty="0">
                <a:hlinkClick r:id="rId4" action="ppaction://hlinkfile"/>
              </a:rPr>
              <a:t>Labs/Lab16</a:t>
            </a:r>
            <a:endParaRPr lang="en-US" dirty="0"/>
          </a:p>
        </p:txBody>
      </p:sp>
      <p:sp>
        <p:nvSpPr>
          <p:cNvPr id="59"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27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A3356-C676-4D66-892D-644B1FBB82BA}"/>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0" u="none" strike="noStrike" kern="1200" baseline="0">
                <a:solidFill>
                  <a:schemeClr val="tx1"/>
                </a:solidFill>
                <a:latin typeface="+mj-lt"/>
                <a:ea typeface="+mj-ea"/>
                <a:cs typeface="+mj-cs"/>
              </a:rPr>
              <a:t>Runtime Type and Polymorphism   </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24A4F87A-AA03-41C8-81CD-F628E235762F}"/>
              </a:ext>
            </a:extLst>
          </p:cNvPr>
          <p:cNvSpPr>
            <a:spLocks noGrp="1"/>
          </p:cNvSpPr>
          <p:nvPr>
            <p:ph type="body" idx="1"/>
          </p:nvPr>
        </p:nvSpPr>
        <p:spPr>
          <a:xfrm>
            <a:off x="597407" y="3225339"/>
            <a:ext cx="11000233" cy="2981152"/>
          </a:xfrm>
        </p:spPr>
        <p:txBody>
          <a:bodyPr vert="horz" lIns="91440" tIns="45720" rIns="91440" bIns="45720" rtlCol="0" anchor="ctr">
            <a:normAutofit/>
          </a:bodyPr>
          <a:lstStyle/>
          <a:p>
            <a:pPr marR="0" lvl="0"/>
            <a:r>
              <a:rPr lang="en-US" sz="1400" b="1" i="0" u="none" strike="noStrike" baseline="0" dirty="0"/>
              <a:t>The normal virtual function mechanism of C++ supports "intelligent" objects that can respond polymorphically to requests based on their object type.</a:t>
            </a:r>
          </a:p>
          <a:p>
            <a:pPr marR="0" lvl="1"/>
            <a:r>
              <a:rPr lang="en-US" sz="1400" b="0" i="0" u="none" strike="noStrike" baseline="0" dirty="0"/>
              <a:t>The code that invokes the virtual function just calls the function through a pointer (or reference) and does </a:t>
            </a:r>
            <a:r>
              <a:rPr lang="en-US" sz="1400" b="0" i="1" u="none" strike="noStrike" baseline="0" dirty="0"/>
              <a:t>not</a:t>
            </a:r>
            <a:r>
              <a:rPr lang="en-US" sz="1400" b="0" i="0" u="none" strike="noStrike" baseline="0" dirty="0"/>
              <a:t> know the exact data type.</a:t>
            </a:r>
          </a:p>
          <a:p>
            <a:pPr marR="0" lvl="1"/>
            <a:r>
              <a:rPr lang="en-US" sz="1400" b="0" i="0" u="none" strike="noStrike" baseline="0" dirty="0"/>
              <a:t>Not knowing the data type is usually an advantage for code that invokes the virtual function, because this code is general and does not have to change as new data types are added.</a:t>
            </a:r>
          </a:p>
          <a:p>
            <a:pPr marR="0" lvl="0"/>
            <a:r>
              <a:rPr lang="en-US" sz="1400" b="1" i="0" u="none" strike="noStrike" baseline="0" dirty="0"/>
              <a:t>Sometimes code </a:t>
            </a:r>
            <a:r>
              <a:rPr lang="en-US" sz="1400" b="1" i="1" u="none" strike="noStrike" baseline="0" dirty="0"/>
              <a:t>does</a:t>
            </a:r>
            <a:r>
              <a:rPr lang="en-US" sz="1400" b="1" i="0" u="none" strike="noStrike" baseline="0" dirty="0"/>
              <a:t> need to know the data type.</a:t>
            </a:r>
          </a:p>
          <a:p>
            <a:pPr marR="0" lvl="0"/>
            <a:r>
              <a:rPr lang="en-US" sz="1400" b="1" i="0" u="none" strike="noStrike" baseline="0" dirty="0"/>
              <a:t>The ANSI C++ standard provides a </a:t>
            </a:r>
            <a:r>
              <a:rPr lang="en-US" sz="1400" b="1" i="1" u="none" strike="noStrike" baseline="0" dirty="0"/>
              <a:t>runtime type information</a:t>
            </a:r>
            <a:r>
              <a:rPr lang="en-US" sz="1400" b="1" i="0" u="none" strike="noStrike" baseline="0" dirty="0"/>
              <a:t> mechanism that supports inquiry at runtime about the data type of an object.</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58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E6D91-86D5-49FF-B108-D8E29E7740CE}"/>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0" u="none" strike="noStrike" kern="1200" baseline="0">
                <a:solidFill>
                  <a:schemeClr val="tx1"/>
                </a:solidFill>
                <a:latin typeface="+mj-lt"/>
                <a:ea typeface="+mj-ea"/>
                <a:cs typeface="+mj-cs"/>
              </a:rPr>
              <a:t>Runtime Type Example</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915F770A-C71B-4EC5-97D2-98932BACE4EE}"/>
              </a:ext>
            </a:extLst>
          </p:cNvPr>
          <p:cNvSpPr>
            <a:spLocks noGrp="1"/>
          </p:cNvSpPr>
          <p:nvPr>
            <p:ph type="body" idx="1"/>
          </p:nvPr>
        </p:nvSpPr>
        <p:spPr>
          <a:xfrm>
            <a:off x="597407" y="3225339"/>
            <a:ext cx="11000233" cy="2981152"/>
          </a:xfrm>
        </p:spPr>
        <p:txBody>
          <a:bodyPr vert="horz" lIns="91440" tIns="45720" rIns="91440" bIns="45720" rtlCol="0" anchor="t">
            <a:normAutofit/>
          </a:bodyPr>
          <a:lstStyle/>
          <a:p>
            <a:pPr marR="0" lvl="0"/>
            <a:r>
              <a:rPr lang="en-US" sz="2400" b="1" i="0" u="none" strike="noStrike" baseline="0" dirty="0"/>
              <a:t>Examine the program </a:t>
            </a:r>
            <a:r>
              <a:rPr lang="en-US" sz="2400" b="1" i="0" u="none" strike="noStrike" baseline="0" dirty="0" err="1">
                <a:hlinkClick r:id="rId2" action="ppaction://hlinkfile"/>
              </a:rPr>
              <a:t>Demopoly</a:t>
            </a:r>
            <a:r>
              <a:rPr lang="en-US" sz="2400" b="1" i="0" u="none" strike="noStrike" baseline="0" dirty="0"/>
              <a:t>. </a:t>
            </a:r>
          </a:p>
          <a:p>
            <a:pPr marR="0" lvl="0"/>
            <a:r>
              <a:rPr lang="en-US" sz="2400" b="1" i="0" u="none" strike="noStrike" baseline="0" dirty="0"/>
              <a:t>The program illustrating polymorphism is modified to place an asterisk next to each sales employee using RTTI.</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9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36F63-4629-457D-AAE9-B7E38C617D11}"/>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0" u="none" strike="noStrike" kern="1200" baseline="0">
                <a:solidFill>
                  <a:schemeClr val="tx1"/>
                </a:solidFill>
                <a:latin typeface="+mj-lt"/>
                <a:ea typeface="+mj-ea"/>
                <a:cs typeface="+mj-cs"/>
              </a:rPr>
              <a:t>type_info Class</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FC65F257-ADE4-46F7-957F-6A06929A2C7B}"/>
              </a:ext>
            </a:extLst>
          </p:cNvPr>
          <p:cNvSpPr>
            <a:spLocks noGrp="1"/>
          </p:cNvSpPr>
          <p:nvPr>
            <p:ph type="body" idx="1"/>
          </p:nvPr>
        </p:nvSpPr>
        <p:spPr>
          <a:xfrm>
            <a:off x="597407" y="3225339"/>
            <a:ext cx="11000233" cy="2981152"/>
          </a:xfrm>
        </p:spPr>
        <p:txBody>
          <a:bodyPr vert="horz" lIns="91440" tIns="45720" rIns="91440" bIns="45720" rtlCol="0" anchor="ctr">
            <a:normAutofit/>
          </a:bodyPr>
          <a:lstStyle/>
          <a:p>
            <a:pPr marR="0" lvl="0"/>
            <a:r>
              <a:rPr lang="en-US" sz="1700" b="1" i="1" u="none" strike="noStrike" baseline="0" dirty="0" err="1"/>
              <a:t>type_info</a:t>
            </a:r>
            <a:r>
              <a:rPr lang="en-US" sz="1700" b="1" i="0" u="none" strike="noStrike" baseline="0" dirty="0"/>
              <a:t> is a built-in C++ class that describes type information about an object that is generated by the compiler.</a:t>
            </a:r>
          </a:p>
          <a:p>
            <a:pPr marR="0" lvl="1"/>
            <a:r>
              <a:rPr lang="en-US" sz="1700" b="0" i="0" u="none" strike="noStrike" baseline="0" dirty="0"/>
              <a:t>Objects of this class effectively store a pointer to a name for the type (called a "type id").</a:t>
            </a:r>
            <a:br>
              <a:rPr lang="en-US" sz="1700" b="0" i="0" u="none" strike="noStrike" baseline="0" dirty="0"/>
            </a:br>
            <a:endParaRPr lang="en-US" sz="1700" b="0" i="0" u="none" strike="noStrike" baseline="0" dirty="0"/>
          </a:p>
          <a:p>
            <a:pPr marR="0" lvl="0"/>
            <a:r>
              <a:rPr lang="en-US" sz="1700" b="1" i="0" u="none" strike="noStrike" baseline="0" dirty="0"/>
              <a:t>Important members of </a:t>
            </a:r>
            <a:r>
              <a:rPr lang="en-US" sz="1700" b="1" i="1" u="none" strike="noStrike" baseline="0" dirty="0" err="1"/>
              <a:t>type_info</a:t>
            </a:r>
            <a:r>
              <a:rPr lang="en-US" sz="1700" b="1" i="0" u="none" strike="noStrike" baseline="0" dirty="0"/>
              <a:t> include:</a:t>
            </a:r>
          </a:p>
          <a:p>
            <a:pPr marR="0" lvl="1"/>
            <a:r>
              <a:rPr lang="en-US" sz="1700" b="0" i="0" u="none" strike="noStrike" baseline="0" dirty="0"/>
              <a:t>Operators  </a:t>
            </a:r>
            <a:r>
              <a:rPr lang="en-US" sz="1700" b="1" i="0" u="none" strike="noStrike" baseline="0" dirty="0"/>
              <a:t>==</a:t>
            </a:r>
            <a:r>
              <a:rPr lang="en-US" sz="1700" b="0" i="0" u="none" strike="noStrike" baseline="0" dirty="0"/>
              <a:t>  and </a:t>
            </a:r>
            <a:r>
              <a:rPr lang="en-US" sz="1700" b="1" i="0" u="none" strike="noStrike" baseline="0" dirty="0"/>
              <a:t>!=</a:t>
            </a:r>
            <a:r>
              <a:rPr lang="en-US" sz="1700" b="0" i="0" u="none" strike="noStrike" baseline="0" dirty="0"/>
              <a:t>  for comparing type id's.</a:t>
            </a:r>
          </a:p>
          <a:p>
            <a:pPr marR="0" lvl="1"/>
            <a:r>
              <a:rPr lang="en-US" sz="1700" b="0" i="0" u="none" strike="noStrike" baseline="0" dirty="0"/>
              <a:t>Function </a:t>
            </a:r>
            <a:r>
              <a:rPr lang="en-US" sz="1700" b="1" i="0" u="none" strike="noStrike" baseline="0" dirty="0"/>
              <a:t>name</a:t>
            </a:r>
            <a:r>
              <a:rPr lang="en-US" sz="1700" b="0" i="0" u="none" strike="noStrike" baseline="0" dirty="0"/>
              <a:t> that returns a </a:t>
            </a:r>
            <a:r>
              <a:rPr lang="en-US" sz="1700" b="1" i="0" u="none" strike="noStrike" baseline="0" dirty="0"/>
              <a:t>const char * </a:t>
            </a:r>
            <a:r>
              <a:rPr lang="en-US" sz="1700" b="0" i="0" u="none" strike="noStrike" baseline="0" dirty="0"/>
              <a:t>pointer to a name for the type.</a:t>
            </a:r>
          </a:p>
          <a:p>
            <a:pPr marR="0" lvl="1"/>
            <a:endParaRPr lang="en-US" sz="1700" b="0" i="0" u="none" strike="noStrike" baseline="0" dirty="0"/>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86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8BC88-6A48-46C9-8F10-930BAFB54B7E}"/>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1" u="none" strike="noStrike" kern="1200" baseline="0">
                <a:solidFill>
                  <a:schemeClr val="tx1"/>
                </a:solidFill>
                <a:latin typeface="+mj-lt"/>
                <a:ea typeface="+mj-ea"/>
                <a:cs typeface="+mj-cs"/>
              </a:rPr>
              <a:t>typeid</a:t>
            </a:r>
            <a:r>
              <a:rPr lang="en-US" sz="5200" b="1" i="0" u="none" strike="noStrike" kern="1200" baseline="0">
                <a:solidFill>
                  <a:schemeClr val="tx1"/>
                </a:solidFill>
                <a:latin typeface="+mj-lt"/>
                <a:ea typeface="+mj-ea"/>
                <a:cs typeface="+mj-cs"/>
              </a:rPr>
              <a:t> Operator</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A2165537-9C4C-4250-9B3C-6CA1436B154D}"/>
              </a:ext>
            </a:extLst>
          </p:cNvPr>
          <p:cNvSpPr>
            <a:spLocks noGrp="1"/>
          </p:cNvSpPr>
          <p:nvPr>
            <p:ph type="body" idx="1"/>
          </p:nvPr>
        </p:nvSpPr>
        <p:spPr>
          <a:xfrm>
            <a:off x="597407" y="3225339"/>
            <a:ext cx="11000233" cy="2981152"/>
          </a:xfrm>
        </p:spPr>
        <p:txBody>
          <a:bodyPr vert="horz" lIns="91440" tIns="45720" rIns="91440" bIns="45720" rtlCol="0" anchor="ctr">
            <a:normAutofit/>
          </a:bodyPr>
          <a:lstStyle/>
          <a:p>
            <a:pPr marR="0" lvl="0"/>
            <a:r>
              <a:rPr lang="en-US" sz="1700" b="1" i="0" u="none" strike="noStrike" baseline="0"/>
              <a:t>The </a:t>
            </a:r>
            <a:r>
              <a:rPr lang="en-US" sz="1700" b="1" i="1" u="none" strike="noStrike" baseline="0"/>
              <a:t>typeid</a:t>
            </a:r>
            <a:r>
              <a:rPr lang="en-US" sz="1700" b="1" i="0" u="none" strike="noStrike" baseline="0"/>
              <a:t> operator allows the type of an object to be determined at run time.</a:t>
            </a:r>
          </a:p>
          <a:p>
            <a:pPr marR="0" lvl="1"/>
            <a:r>
              <a:rPr lang="en-US" sz="1700" b="0" i="0" u="none" strike="noStrike" baseline="0"/>
              <a:t>The result of a </a:t>
            </a:r>
            <a:r>
              <a:rPr lang="en-US" sz="1700" b="1" i="0" u="none" strike="noStrike" baseline="0"/>
              <a:t>typeid</a:t>
            </a:r>
            <a:r>
              <a:rPr lang="en-US" sz="1700" b="0" i="0" u="none" strike="noStrike" baseline="0"/>
              <a:t> expression is a </a:t>
            </a:r>
            <a:r>
              <a:rPr lang="en-US" sz="1700" b="1" i="0" u="none" strike="noStrike" baseline="0"/>
              <a:t>const type_info&amp;</a:t>
            </a:r>
            <a:r>
              <a:rPr lang="en-US" sz="1700" b="0" i="0" u="none" strike="noStrike" baseline="0"/>
              <a:t>.</a:t>
            </a:r>
          </a:p>
          <a:p>
            <a:pPr marR="0" lvl="1"/>
            <a:r>
              <a:rPr lang="en-US" sz="1700" b="0" i="0" u="none" strike="noStrike" baseline="0"/>
              <a:t>The value is a reference to a </a:t>
            </a:r>
            <a:r>
              <a:rPr lang="en-US" sz="1700" b="1" i="0" u="none" strike="noStrike" baseline="0"/>
              <a:t>type_info</a:t>
            </a:r>
            <a:r>
              <a:rPr lang="en-US" sz="1700" b="0" i="0" u="none" strike="noStrike" baseline="0"/>
              <a:t> object that represents the type of the expression.</a:t>
            </a:r>
          </a:p>
          <a:p>
            <a:pPr marL="457200" marR="0" lvl="1"/>
            <a:r>
              <a:rPr lang="en-US" sz="1700" b="0" i="0" u="none" strike="noStrike" baseline="0"/>
              <a:t>    const type_info&amp; id = typeid(*pAccount); </a:t>
            </a:r>
          </a:p>
          <a:p>
            <a:pPr marR="0" lvl="0"/>
            <a:r>
              <a:rPr lang="en-US" sz="1700" b="1" i="0" u="none" strike="noStrike" baseline="0"/>
              <a:t>The type id value returned then can be compared to a given type, using the comparison operators of the </a:t>
            </a:r>
            <a:r>
              <a:rPr lang="en-US" sz="1700" b="1" i="1" u="none" strike="noStrike" baseline="0"/>
              <a:t>type_info</a:t>
            </a:r>
            <a:r>
              <a:rPr lang="en-US" sz="1700" b="1" i="0" u="none" strike="noStrike" baseline="0"/>
              <a:t> class.</a:t>
            </a:r>
          </a:p>
          <a:p>
            <a:pPr marL="457200" marR="0" lvl="1"/>
            <a:r>
              <a:rPr lang="en-US" sz="1700" b="0" i="0" u="none" strike="noStrike" baseline="0"/>
              <a:t>    if (id != typeid(SavingsAccount)) ...</a:t>
            </a:r>
          </a:p>
          <a:p>
            <a:pPr marR="0" lvl="0"/>
            <a:r>
              <a:rPr lang="en-US" sz="1700" b="1" i="0" u="none" strike="noStrike" baseline="0"/>
              <a:t>You must use a special include file.</a:t>
            </a:r>
          </a:p>
          <a:p>
            <a:pPr marL="457200" marR="0" lvl="1"/>
            <a:r>
              <a:rPr lang="en-US" sz="1700" b="0" i="0" u="none" strike="noStrike" baseline="0"/>
              <a:t>    #include &lt;typeinfo&gt;</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22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CCC89-01CC-4F50-8EEE-5EAFBFB316D2}"/>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0" u="none" strike="noStrike" kern="1200" baseline="0">
                <a:solidFill>
                  <a:schemeClr val="tx1"/>
                </a:solidFill>
                <a:latin typeface="+mj-lt"/>
                <a:ea typeface="+mj-ea"/>
                <a:cs typeface="+mj-cs"/>
              </a:rPr>
              <a:t>Safe Pointer Conversions</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FA9786C3-64FF-43BC-BAB5-097BA9328C97}"/>
              </a:ext>
            </a:extLst>
          </p:cNvPr>
          <p:cNvSpPr>
            <a:spLocks noGrp="1"/>
          </p:cNvSpPr>
          <p:nvPr>
            <p:ph type="body" idx="1"/>
          </p:nvPr>
        </p:nvSpPr>
        <p:spPr>
          <a:xfrm>
            <a:off x="597407" y="3225339"/>
            <a:ext cx="11000233" cy="2981152"/>
          </a:xfrm>
        </p:spPr>
        <p:txBody>
          <a:bodyPr vert="horz" lIns="91440" tIns="45720" rIns="91440" bIns="45720" rtlCol="0" anchor="ctr">
            <a:normAutofit/>
          </a:bodyPr>
          <a:lstStyle/>
          <a:p>
            <a:pPr marR="0" lvl="0"/>
            <a:r>
              <a:rPr lang="en-US" sz="2400" b="1" i="0" u="none" strike="noStrike" baseline="0" dirty="0"/>
              <a:t>When base class pointers are used to refer to objects and later it is desired to access members of a derived class, the pointer must be cast.</a:t>
            </a:r>
          </a:p>
          <a:p>
            <a:pPr marL="0" marR="0" lvl="0" indent="0">
              <a:buNone/>
            </a:pPr>
            <a:endParaRPr lang="en-US" sz="2400" b="1" i="0" u="none" strike="noStrike" baseline="0" dirty="0"/>
          </a:p>
          <a:p>
            <a:pPr marL="0" marR="0" lvl="0" indent="0">
              <a:buNone/>
            </a:pPr>
            <a:endParaRPr lang="en-US" sz="2400" b="1" i="0" u="none" strike="noStrike" baseline="0" dirty="0"/>
          </a:p>
          <a:p>
            <a:pPr marR="0" lvl="0"/>
            <a:r>
              <a:rPr lang="en-US" sz="2400" b="1" i="0" u="none" strike="noStrike" baseline="0" dirty="0"/>
              <a:t>Such code is </a:t>
            </a:r>
            <a:r>
              <a:rPr lang="en-US" sz="2400" b="1" i="1" u="none" strike="noStrike" baseline="0" dirty="0"/>
              <a:t>error-prone at runtime</a:t>
            </a:r>
            <a:r>
              <a:rPr lang="en-US" sz="2400" b="1" i="0" u="none" strike="noStrike" baseline="0" dirty="0"/>
              <a:t> because the particular object may </a:t>
            </a:r>
            <a:r>
              <a:rPr lang="en-US" sz="2400" b="1" i="1" u="none" strike="noStrike" baseline="0" dirty="0"/>
              <a:t>not</a:t>
            </a:r>
            <a:r>
              <a:rPr lang="en-US" sz="2400" b="1" i="0" u="none" strike="noStrike" baseline="0" dirty="0"/>
              <a:t> be of the expected type.</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C4A4A4-E059-2BFF-B8BA-CB66AEEA540D}"/>
              </a:ext>
            </a:extLst>
          </p:cNvPr>
          <p:cNvSpPr/>
          <p:nvPr/>
        </p:nvSpPr>
        <p:spPr>
          <a:xfrm>
            <a:off x="933681" y="4130883"/>
            <a:ext cx="9133428" cy="1073114"/>
          </a:xfrm>
          <a:prstGeom prst="rect">
            <a:avLst/>
          </a:prstGeom>
          <a:ln>
            <a:solidFill>
              <a:schemeClr val="tx1"/>
            </a:solidFill>
          </a:ln>
        </p:spPr>
        <p:txBody>
          <a:bodyPr wrap="square">
            <a:spAutoFit/>
          </a:bodyPr>
          <a:lstStyle/>
          <a:p>
            <a:pPr>
              <a:lnSpc>
                <a:spcPct val="105000"/>
              </a:lnSpc>
              <a:spcAft>
                <a:spcPts val="800"/>
              </a:spcAf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Employee*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pEmp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GetEmployee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empId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lnSpc>
                <a:spcPct val="105000"/>
              </a:lnSpc>
              <a:spcAft>
                <a:spcPts val="800"/>
              </a:spcAf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HourlyEmployee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pHourly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HourlyEmployee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pEmp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lnSpc>
                <a:spcPct val="105000"/>
              </a:lnSpc>
              <a:spcAft>
                <a:spcPts val="800"/>
              </a:spcAf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auto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hoursWorked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HourlyEmployee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pEmp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GetHoursWorked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7733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CCC89-01CC-4F50-8EEE-5EAFBFB316D2}"/>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0" u="none" strike="noStrike" kern="1200" baseline="0">
                <a:solidFill>
                  <a:schemeClr val="tx1"/>
                </a:solidFill>
                <a:latin typeface="+mj-lt"/>
                <a:ea typeface="+mj-ea"/>
                <a:cs typeface="+mj-cs"/>
              </a:rPr>
              <a:t>Safe Pointer Conversions (continued)</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FA9786C3-64FF-43BC-BAB5-097BA9328C97}"/>
              </a:ext>
            </a:extLst>
          </p:cNvPr>
          <p:cNvSpPr>
            <a:spLocks noGrp="1"/>
          </p:cNvSpPr>
          <p:nvPr>
            <p:ph type="body" idx="1"/>
          </p:nvPr>
        </p:nvSpPr>
        <p:spPr>
          <a:xfrm>
            <a:off x="597407" y="3225339"/>
            <a:ext cx="11000233" cy="2981152"/>
          </a:xfrm>
        </p:spPr>
        <p:txBody>
          <a:bodyPr vert="horz" lIns="91440" tIns="45720" rIns="91440" bIns="45720" rtlCol="0" anchor="t">
            <a:normAutofit/>
          </a:bodyPr>
          <a:lstStyle/>
          <a:p>
            <a:pPr marR="0" lvl="0"/>
            <a:r>
              <a:rPr lang="en-US" sz="2400" b="1" i="0" u="none" strike="noStrike" baseline="0" dirty="0"/>
              <a:t>We could use the </a:t>
            </a:r>
            <a:r>
              <a:rPr lang="en-US" sz="2400" b="1" i="0" u="none" strike="noStrike" baseline="0" dirty="0" err="1"/>
              <a:t>typeid</a:t>
            </a:r>
            <a:r>
              <a:rPr lang="en-US" sz="2400" b="1" i="0" u="none" strike="noStrike" baseline="0" dirty="0"/>
              <a:t> mechanism here to do a type check.</a:t>
            </a:r>
          </a:p>
          <a:p>
            <a:r>
              <a:rPr lang="en-US" sz="2400" b="1" dirty="0"/>
              <a:t>RTTI uses an exact type, so if using a type id for this purpose we must check for specific types.</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44EB6E3-9745-4D50-6A2B-765E833CD3E2}"/>
              </a:ext>
            </a:extLst>
          </p:cNvPr>
          <p:cNvSpPr/>
          <p:nvPr/>
        </p:nvSpPr>
        <p:spPr>
          <a:xfrm>
            <a:off x="956427" y="4475328"/>
            <a:ext cx="9328396" cy="2042610"/>
          </a:xfrm>
          <a:prstGeom prst="rect">
            <a:avLst/>
          </a:prstGeom>
          <a:ln>
            <a:solidFill>
              <a:schemeClr val="tx1"/>
            </a:solidFill>
          </a:ln>
        </p:spPr>
        <p:txBody>
          <a:bodyPr wrap="square">
            <a:spAutoFit/>
          </a:bodyPr>
          <a:lstStyle/>
          <a:p>
            <a:pPr>
              <a:lnSpc>
                <a:spcPct val="105000"/>
              </a:lnSpc>
              <a:spcAft>
                <a:spcPts val="800"/>
              </a:spcAft>
            </a:pPr>
            <a:r>
              <a:rPr lang="en-US" b="1" dirty="0">
                <a:latin typeface="Courier New" panose="02070309020205020404" pitchFamily="49" charset="0"/>
                <a:ea typeface="Times New Roman" panose="02020603050405020304" pitchFamily="18" charset="0"/>
                <a:cs typeface="Times New Roman" panose="02020603050405020304" pitchFamily="18" charset="0"/>
              </a:rPr>
              <a:t>Employee *</a:t>
            </a:r>
            <a:r>
              <a:rPr lang="en-US" b="1" dirty="0" err="1">
                <a:latin typeface="Courier New" panose="02070309020205020404" pitchFamily="49" charset="0"/>
                <a:ea typeface="Times New Roman" panose="02020603050405020304" pitchFamily="18" charset="0"/>
                <a:cs typeface="Times New Roman" panose="02020603050405020304" pitchFamily="18" charset="0"/>
              </a:rPr>
              <a:t>pEmp</a:t>
            </a:r>
            <a:r>
              <a:rPr lang="en-US" b="1" dirty="0">
                <a:latin typeface="Courier New" panose="02070309020205020404" pitchFamily="49" charset="0"/>
                <a:ea typeface="Times New Roman" panose="02020603050405020304" pitchFamily="18" charset="0"/>
                <a:cs typeface="Times New Roman" panose="02020603050405020304" pitchFamily="18" charset="0"/>
              </a:rPr>
              <a:t>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GetEmployee</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latin typeface="Courier New" panose="02070309020205020404" pitchFamily="49" charset="0"/>
                <a:ea typeface="Times New Roman" panose="02020603050405020304" pitchFamily="18" charset="0"/>
                <a:cs typeface="Times New Roman" panose="02020603050405020304" pitchFamily="18" charset="0"/>
              </a:rPr>
              <a:t>empId</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a:latin typeface="Courier New" panose="02070309020205020404" pitchFamily="49" charset="0"/>
                <a:ea typeface="Times New Roman" panose="02020603050405020304" pitchFamily="18" charset="0"/>
                <a:cs typeface="Times New Roman" panose="02020603050405020304" pitchFamily="18" charset="0"/>
              </a:rPr>
              <a:t>const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type_info</a:t>
            </a:r>
            <a:r>
              <a:rPr lang="en-US" b="1" dirty="0">
                <a:latin typeface="Courier New" panose="02070309020205020404" pitchFamily="49" charset="0"/>
                <a:ea typeface="Times New Roman" panose="02020603050405020304" pitchFamily="18" charset="0"/>
                <a:cs typeface="Times New Roman" panose="02020603050405020304" pitchFamily="18" charset="0"/>
              </a:rPr>
              <a:t>&amp; id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typeid</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latin typeface="Courier New" panose="02070309020205020404" pitchFamily="49" charset="0"/>
                <a:ea typeface="Times New Roman" panose="02020603050405020304" pitchFamily="18" charset="0"/>
                <a:cs typeface="Times New Roman" panose="02020603050405020304" pitchFamily="18" charset="0"/>
              </a:rPr>
              <a:t>pEmp</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a:latin typeface="Courier New" panose="02070309020205020404" pitchFamily="49" charset="0"/>
                <a:ea typeface="Times New Roman" panose="02020603050405020304" pitchFamily="18" charset="0"/>
                <a:cs typeface="Times New Roman" panose="02020603050405020304" pitchFamily="18" charset="0"/>
              </a:rPr>
              <a:t>if (id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typeid</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latin typeface="Courier New" panose="02070309020205020404" pitchFamily="49" charset="0"/>
                <a:ea typeface="Times New Roman" panose="02020603050405020304" pitchFamily="18" charset="0"/>
                <a:cs typeface="Times New Roman" panose="02020603050405020304" pitchFamily="18" charset="0"/>
              </a:rPr>
              <a:t>HourlyEmployee</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a:latin typeface="Courier New" panose="02070309020205020404" pitchFamily="49" charset="0"/>
                <a:ea typeface="Times New Roman" panose="02020603050405020304" pitchFamily="18" charset="0"/>
                <a:cs typeface="Times New Roman" panose="02020603050405020304" pitchFamily="18" charset="0"/>
              </a:rPr>
              <a:t>  auto </a:t>
            </a:r>
            <a:r>
              <a:rPr lang="en-US" b="1" dirty="0" err="1">
                <a:latin typeface="Courier New" panose="02070309020205020404" pitchFamily="49" charset="0"/>
                <a:ea typeface="Times New Roman" panose="02020603050405020304" pitchFamily="18" charset="0"/>
                <a:cs typeface="Times New Roman" panose="02020603050405020304" pitchFamily="18" charset="0"/>
              </a:rPr>
              <a:t>hoursWorked</a:t>
            </a:r>
            <a:r>
              <a:rPr lang="en-US" b="1" dirty="0">
                <a:latin typeface="Courier New" panose="02070309020205020404" pitchFamily="49" charset="0"/>
                <a:ea typeface="Times New Roman" panose="02020603050405020304" pitchFamily="18" charset="0"/>
                <a:cs typeface="Times New Roman" panose="02020603050405020304" pitchFamily="18" charset="0"/>
              </a:rPr>
              <a:t>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HourlyEmployee</a:t>
            </a:r>
            <a:r>
              <a:rPr lang="en-US" b="1" dirty="0">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pEmp</a:t>
            </a:r>
            <a:r>
              <a:rPr lang="en-US" b="1" dirty="0">
                <a:latin typeface="Courier New" panose="02070309020205020404" pitchFamily="49" charset="0"/>
                <a:ea typeface="Times New Roman" panose="02020603050405020304" pitchFamily="18" charset="0"/>
                <a:cs typeface="Times New Roman" panose="02020603050405020304" pitchFamily="18" charset="0"/>
              </a:rPr>
              <a:t>)-&gt;</a:t>
            </a:r>
            <a:r>
              <a:rPr lang="en-US" b="1" dirty="0" err="1">
                <a:latin typeface="Courier New" panose="02070309020205020404" pitchFamily="49" charset="0"/>
                <a:ea typeface="Times New Roman" panose="02020603050405020304" pitchFamily="18" charset="0"/>
                <a:cs typeface="Times New Roman" panose="02020603050405020304" pitchFamily="18" charset="0"/>
              </a:rPr>
              <a:t>GetHoursWorked</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p>
          <a:p>
            <a:pPr>
              <a:lnSpc>
                <a:spcPct val="105000"/>
              </a:lnSpc>
              <a:spcAft>
                <a:spcPts val="800"/>
              </a:spcAft>
            </a:pPr>
            <a:r>
              <a:rPr lang="en-US" b="1" dirty="0">
                <a:latin typeface="Courier New" panose="02070309020205020404" pitchFamily="49" charset="0"/>
                <a:ea typeface="Times New Roman" panose="02020603050405020304" pitchFamily="18" charset="0"/>
                <a:cs typeface="Times New Roman" panose="02020603050405020304" pitchFamily="18" charset="0"/>
              </a:rPr>
              <a:t>  . . .</a:t>
            </a:r>
          </a:p>
          <a:p>
            <a:pPr>
              <a:lnSpc>
                <a:spcPct val="105000"/>
              </a:lnSpc>
              <a:spcAft>
                <a:spcPts val="800"/>
              </a:spcAft>
            </a:pPr>
            <a:r>
              <a:rPr lang="en-US" b="1" dirty="0">
                <a:latin typeface="Courier New" panose="020703090202050204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2721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6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AC1B3-FE1A-4091-8914-B713C03EBCEA}"/>
              </a:ext>
            </a:extLst>
          </p:cNvPr>
          <p:cNvSpPr>
            <a:spLocks noGrp="1"/>
          </p:cNvSpPr>
          <p:nvPr>
            <p:ph type="title"/>
          </p:nvPr>
        </p:nvSpPr>
        <p:spPr>
          <a:xfrm>
            <a:off x="594360" y="528015"/>
            <a:ext cx="11003280" cy="1896068"/>
          </a:xfrm>
        </p:spPr>
        <p:txBody>
          <a:bodyPr vert="horz" lIns="91440" tIns="45720" rIns="91440" bIns="45720" rtlCol="0" anchor="ctr">
            <a:normAutofit/>
          </a:bodyPr>
          <a:lstStyle/>
          <a:p>
            <a:pPr marR="0"/>
            <a:r>
              <a:rPr lang="en-US" sz="5200" b="1" i="0" u="none" strike="noStrike" kern="1200" baseline="0">
                <a:solidFill>
                  <a:schemeClr val="tx1"/>
                </a:solidFill>
                <a:latin typeface="+mj-lt"/>
                <a:ea typeface="+mj-ea"/>
                <a:cs typeface="+mj-cs"/>
              </a:rPr>
              <a:t>Dynamic Cast</a:t>
            </a:r>
          </a:p>
        </p:txBody>
      </p:sp>
      <p:grpSp>
        <p:nvGrpSpPr>
          <p:cNvPr id="12" name="Group 11">
            <a:extLst>
              <a:ext uri="{FF2B5EF4-FFF2-40B4-BE49-F238E27FC236}">
                <a16:creationId xmlns:a16="http://schemas.microsoft.com/office/drawing/2014/main" id="{8B04D2B7-73F4-45B7-8DD7-46FBB764FD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04672"/>
            <a:ext cx="242107" cy="1340860"/>
            <a:chOff x="56167" y="2761488"/>
            <a:chExt cx="242107" cy="1340860"/>
          </a:xfrm>
        </p:grpSpPr>
        <p:sp>
          <p:nvSpPr>
            <p:cNvPr id="13" name="Rectangle 2">
              <a:extLst>
                <a:ext uri="{FF2B5EF4-FFF2-40B4-BE49-F238E27FC236}">
                  <a16:creationId xmlns:a16="http://schemas.microsoft.com/office/drawing/2014/main" id="{7BC264FB-46C7-4095-9789-88AE8EEE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9453CF8A-AFBF-4F7B-976E-34E49574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24E973-0753-4565-B7DF-01D225459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59D5EF2-5F47-486E-98E4-E1D6A421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D58D7DB-D38F-48CB-B73D-9556F37E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4D7EDFA-8DAB-4339-A8AB-851280A1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4F3EE0F-7B38-4989-9311-60D9F2180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AB2AE19-2A16-4760-8196-328E12B0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A713287-972B-4CB9-A3E2-A8EECBFA8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0A11147-5462-464B-AA8A-437311584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689B308F-09CB-4EFB-A1E1-09AE1DDCD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3B69A54-E8C5-4B6F-B650-15C49F353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6F46409-A4A3-4D60-B1EE-A45900C03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688051A-40F1-43BA-8727-23827B15D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F20DCD7-1D4A-4ED2-9883-C07271F10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25E4879-1283-40D5-BB48-3E06AC059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9F4B8115-2949-42EC-A16F-1CDE955EB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FA61B4E-7C2E-4900-AA0F-80EE6E958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98364665-AC0C-4B4D-B268-C32C228F2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DCB63DBC-5E6D-45E1-BDF9-ED435ABC7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E31B4272-504D-4637-9288-300EFF8704B8}"/>
              </a:ext>
            </a:extLst>
          </p:cNvPr>
          <p:cNvSpPr>
            <a:spLocks noGrp="1"/>
          </p:cNvSpPr>
          <p:nvPr>
            <p:ph type="body" idx="1"/>
          </p:nvPr>
        </p:nvSpPr>
        <p:spPr>
          <a:xfrm>
            <a:off x="597407" y="3225339"/>
            <a:ext cx="11000233" cy="2981152"/>
          </a:xfrm>
        </p:spPr>
        <p:txBody>
          <a:bodyPr vert="horz" lIns="91440" tIns="45720" rIns="91440" bIns="45720" rtlCol="0" anchor="t">
            <a:normAutofit/>
          </a:bodyPr>
          <a:lstStyle/>
          <a:p>
            <a:pPr marR="0" lvl="0"/>
            <a:r>
              <a:rPr lang="en-US" sz="2400" b="1" i="0" u="none" strike="noStrike" baseline="0" dirty="0"/>
              <a:t>A more convenient solution is to use the C++ </a:t>
            </a:r>
            <a:r>
              <a:rPr lang="en-US" sz="2400" b="1" i="1" u="none" strike="noStrike" baseline="0" dirty="0" err="1"/>
              <a:t>dynamic_cast</a:t>
            </a:r>
            <a:r>
              <a:rPr lang="en-US" sz="2400" b="1" i="1" u="none" strike="noStrike" baseline="0" dirty="0"/>
              <a:t> </a:t>
            </a:r>
            <a:r>
              <a:rPr lang="en-US" sz="2400" b="1" i="0" u="none" strike="noStrike" baseline="0" dirty="0"/>
              <a:t>template function.</a:t>
            </a:r>
          </a:p>
          <a:p>
            <a:pPr marR="0" lvl="1"/>
            <a:r>
              <a:rPr lang="en-US" b="0" i="0" u="none" strike="noStrike" baseline="0" dirty="0"/>
              <a:t>This "attempt to cast" function returns the desired pointer if successful and a </a:t>
            </a:r>
            <a:r>
              <a:rPr lang="en-US" b="1" i="0" u="none" strike="noStrike" baseline="0" dirty="0"/>
              <a:t>null</a:t>
            </a:r>
            <a:r>
              <a:rPr lang="en-US" b="0" i="0" u="none" strike="noStrike" baseline="0" dirty="0"/>
              <a:t> </a:t>
            </a:r>
            <a:r>
              <a:rPr lang="en-US" b="1" i="0" u="none" strike="noStrike" baseline="0" dirty="0"/>
              <a:t>pointer</a:t>
            </a:r>
            <a:r>
              <a:rPr lang="en-US" b="0" i="0" u="none" strike="noStrike" baseline="0" dirty="0"/>
              <a:t> if unsuccessful.</a:t>
            </a:r>
          </a:p>
          <a:p>
            <a:pPr marR="0" lvl="1"/>
            <a:r>
              <a:rPr lang="en-US" b="0" i="0" u="none" strike="noStrike" baseline="0" dirty="0"/>
              <a:t>To use </a:t>
            </a:r>
            <a:r>
              <a:rPr lang="en-US" b="1" i="0" u="none" strike="noStrike" baseline="0" dirty="0" err="1"/>
              <a:t>dynamic_cast</a:t>
            </a:r>
            <a:r>
              <a:rPr lang="en-US" b="0" i="0" u="none" strike="noStrike" baseline="0" dirty="0"/>
              <a:t> you should have enabled RTTI in the compiler.</a:t>
            </a:r>
          </a:p>
          <a:p>
            <a:pPr marR="0" lvl="1"/>
            <a:endParaRPr lang="en-US" b="0" i="0" u="none" strike="noStrike" baseline="0" dirty="0"/>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CCE5F18-C89C-63B5-CAA8-9E14A86BFA96}"/>
              </a:ext>
            </a:extLst>
          </p:cNvPr>
          <p:cNvSpPr/>
          <p:nvPr/>
        </p:nvSpPr>
        <p:spPr>
          <a:xfrm>
            <a:off x="1117896" y="4755614"/>
            <a:ext cx="7695178" cy="1549527"/>
          </a:xfrm>
          <a:prstGeom prst="rect">
            <a:avLst/>
          </a:prstGeom>
          <a:ln>
            <a:solidFill>
              <a:schemeClr val="tx1"/>
            </a:solidFill>
          </a:ln>
        </p:spPr>
        <p:txBody>
          <a:bodyPr wrap="square">
            <a:spAutoFit/>
          </a:bodyPr>
          <a:lstStyle/>
          <a:p>
            <a:pPr>
              <a:lnSpc>
                <a:spcPct val="105000"/>
              </a:lnSpc>
              <a:spcAft>
                <a:spcPts val="800"/>
              </a:spcAf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Employee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pEmp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GetEmployee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empId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HourlyEmployee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pHourly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dynamic_cast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HourlyEmployee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pEmp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lnSpc>
                <a:spcPct val="105000"/>
              </a:lnSpc>
              <a:spcAft>
                <a:spcPts val="800"/>
              </a:spcAf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pHourly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nullptr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auto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hoursWorked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pHourly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GetHoursWorked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 .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p>
        </p:txBody>
      </p:sp>
    </p:spTree>
    <p:extLst>
      <p:ext uri="{BB962C8B-B14F-4D97-AF65-F5344CB8AC3E}">
        <p14:creationId xmlns:p14="http://schemas.microsoft.com/office/powerpoint/2010/main" val="436251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3217</TotalTime>
  <Words>1150</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Runtime Type Information (RTTI)</vt:lpstr>
      <vt:lpstr>Objectives</vt:lpstr>
      <vt:lpstr>Runtime Type and Polymorphism   </vt:lpstr>
      <vt:lpstr>Runtime Type Example</vt:lpstr>
      <vt:lpstr>type_info Class</vt:lpstr>
      <vt:lpstr>typeid Operator</vt:lpstr>
      <vt:lpstr>Safe Pointer Conversions</vt:lpstr>
      <vt:lpstr>Safe Pointer Conversions (continued)</vt:lpstr>
      <vt:lpstr>Dynamic Cast</vt:lpstr>
      <vt:lpstr>C++ Style Casts</vt:lpstr>
      <vt:lpstr>Static Cast</vt:lpstr>
      <vt:lpstr>Reinterpret Cast</vt:lpstr>
      <vt:lpstr>Const Cast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Andrew Scoppa</dc:creator>
  <cp:lastModifiedBy>Andrew Scoppa</cp:lastModifiedBy>
  <cp:revision>23</cp:revision>
  <dcterms:created xsi:type="dcterms:W3CDTF">2019-10-06T20:06:02Z</dcterms:created>
  <dcterms:modified xsi:type="dcterms:W3CDTF">2023-06-23T13:38:55Z</dcterms:modified>
</cp:coreProperties>
</file>