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95" r:id="rId5"/>
    <p:sldId id="296" r:id="rId6"/>
    <p:sldId id="297" r:id="rId7"/>
    <p:sldId id="305" r:id="rId8"/>
    <p:sldId id="298" r:id="rId9"/>
    <p:sldId id="307" r:id="rId10"/>
    <p:sldId id="309" r:id="rId11"/>
    <p:sldId id="306" r:id="rId12"/>
    <p:sldId id="300" r:id="rId13"/>
    <p:sldId id="310" r:id="rId14"/>
    <p:sldId id="299" r:id="rId15"/>
    <p:sldId id="292" r:id="rId16"/>
    <p:sldId id="303" r:id="rId17"/>
    <p:sldId id="294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02" y="96"/>
      </p:cViewPr>
      <p:guideLst>
        <p:guide orient="horz" pos="2160"/>
        <p:guide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D0AC-A65B-4138-AEAB-54B609E25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CAA88-13DA-4A42-AC47-A7FF8E52A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08CD-4AAF-4F67-AF02-8D563568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A491-ADFF-42DF-AB41-3C419B16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8D62-1E99-4A03-AE41-FF12EB7C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5B46-0CB4-440D-B656-55899763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F6C1F-4828-43F7-883D-0ACFAA8B9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3CBF-8B64-4593-B576-F3149064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0FCB-A6F6-496C-89F5-7345B54D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7125-9EE7-440A-87A4-A397788E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BD350-865A-490F-A2F8-E76B7E1B6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790F0-0072-4DDC-A3C8-21D60A354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1C90-538B-4A88-8DAD-2E458C2E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46A2-6A27-438E-8F18-110574FB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3F5A-9B61-4092-8EE0-4633FF9D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4568-23A8-4525-8029-6D3705CF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F5F2A-0BBE-4B3A-9C55-000F91C6A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6ABE-B908-486B-8A34-4196B621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F260-88C9-4330-954C-FA8191C4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CC75-4C2D-44F7-839E-86105959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E7F0-5EC7-4526-8326-E5CB7796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0D8B-5937-4440-9B08-E5C8D5C24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9567-ECDE-4B18-A425-A8220AD2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6167-D321-4553-9BE7-0018BEFA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B499-0E22-4D27-9174-3A35975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3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3850-8574-4D11-8040-F6546D6A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4A413-C934-4593-80BA-3B3B1F68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4AA5-D19C-4261-9707-D6C7825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2C10-5707-4801-8FB5-88B653DD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C29D-02EC-416F-A35C-D87F5E09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E68D-04A7-4808-9026-CC702693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C71B-EFA1-473A-945B-6ACBE6378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F21C0-875F-4BD1-9840-010BA412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EF4D-9416-4751-9538-35CCBEF3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0F35-5AC5-4565-9B99-69418FC6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1AB2-709E-49B5-8860-FE295D1A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D123-A6BA-4BB1-9188-B65454AF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43981-9EC0-4319-BFA8-9CE1248A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32A9-9664-43CD-B2DD-46AA2BC5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26737-F73C-487C-9699-B861C3B6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FA272-F714-4147-A8D5-3D10F5107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6ED70-4D8F-4B63-A607-C81F94D4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A2A88-713E-452F-AD5F-403D0045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F4597-058B-4C03-8F22-C12B98B5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BB61-084D-4E94-A237-D39E2E15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3C5EC-C8EF-4A95-B24A-6060EAB5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F8802-74FB-40F5-AB6F-FD780A00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1F1CD-458F-4FFB-83C6-1E908734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AE6BA-4595-4BB3-8DB2-F62E6C61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2553-2B5A-41C6-9507-3A0C5170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6D2A6-132F-46AE-80EA-40FD6145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4974-7E5D-43BA-A65C-598D9483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2355-F23F-439B-881A-FFC33139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F673-A26C-424B-8A2F-210DBECF6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3B849-B018-4731-A265-E6715525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DCEE0-2E3D-4242-9A77-47421C76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06D48-0B75-45E8-A49A-C38A8116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790-825F-4869-BA13-99A8CDD7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7E370-947E-4477-B962-A8DF1C34F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5DFC2-A07A-4475-B48F-42BD73900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94A42-7942-40A9-B042-7BA79B6A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D4C2B-19BB-4592-9614-D40D74AF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A640D-48C1-49D6-ACAF-6A924C2F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FFB98-E830-448A-B371-1B2A7295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BDB40-1AC0-4D99-9933-9F09EEF9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226D-D193-4985-A7AE-7A83E418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897D2-E8CB-4E14-8F32-08A7592EB46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4D47-AD43-4958-96A6-2A294505A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433B-0EF6-4A9C-B42D-C384762D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17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4338F-48A3-4BDA-AC4B-54F6070E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/>
            <a:r>
              <a:rPr lang="en-US" sz="7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Rvalues</a:t>
            </a:r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b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Move Semantics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E4D5-409F-405C-94B8-4C2F772F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17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2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s</a:t>
            </a:r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td::</a:t>
            </a:r>
            <a:r>
              <a:rPr lang="en-US" sz="5200" b="1" dirty="0"/>
              <a:t>m</a:t>
            </a:r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0920515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std::move() is a cast that produces an </a:t>
            </a:r>
            <a:r>
              <a:rPr lang="en-US" sz="1600" dirty="0" err="1"/>
              <a:t>rvalue</a:t>
            </a:r>
            <a:r>
              <a:rPr lang="en-US" sz="1600" dirty="0"/>
              <a:t>-reference to an object</a:t>
            </a:r>
            <a:r>
              <a:rPr lang="en-US" sz="16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  <a:p>
            <a:r>
              <a:rPr lang="en-US" sz="1600" dirty="0"/>
              <a:t>Using std::move allows you to swap the resources instead of copying them.</a:t>
            </a:r>
          </a:p>
          <a:p>
            <a:pPr marL="457200" lvl="1" indent="0">
              <a:buNone/>
            </a:pPr>
            <a:endParaRPr lang="en-US" sz="1000" b="1" dirty="0"/>
          </a:p>
          <a:p>
            <a:pPr marL="457200" lvl="1" indent="0">
              <a:buNone/>
            </a:pPr>
            <a:r>
              <a:rPr lang="en-US" sz="1000" b="1" dirty="0"/>
              <a:t>template &lt;</a:t>
            </a:r>
            <a:r>
              <a:rPr lang="en-US" sz="1000" b="1" dirty="0" err="1"/>
              <a:t>typename</a:t>
            </a:r>
            <a:r>
              <a:rPr lang="en-US" sz="1000" b="1" dirty="0"/>
              <a:t> T&gt;</a:t>
            </a:r>
          </a:p>
          <a:p>
            <a:pPr marL="457200" lvl="1" indent="0">
              <a:buNone/>
            </a:pPr>
            <a:r>
              <a:rPr lang="en-US" sz="1000" b="1" dirty="0"/>
              <a:t>swap(T&amp; a, T&amp; b) {</a:t>
            </a:r>
          </a:p>
          <a:p>
            <a:pPr marL="457200" lvl="1" indent="0">
              <a:buNone/>
            </a:pPr>
            <a:r>
              <a:rPr lang="en-US" sz="1000" b="1" dirty="0"/>
              <a:t>    T </a:t>
            </a:r>
            <a:r>
              <a:rPr lang="en-US" sz="1000" b="1" dirty="0" err="1"/>
              <a:t>tmp</a:t>
            </a:r>
            <a:r>
              <a:rPr lang="en-US" sz="1000" b="1" dirty="0"/>
              <a:t>(std::move(a));    //  move constructor</a:t>
            </a:r>
          </a:p>
          <a:p>
            <a:pPr marL="457200" lvl="1" indent="0">
              <a:buNone/>
            </a:pPr>
            <a:r>
              <a:rPr lang="en-US" sz="1000" b="1" dirty="0"/>
              <a:t>    a = std::move(b);           //  move assignment</a:t>
            </a:r>
          </a:p>
          <a:p>
            <a:pPr marL="457200" lvl="1" indent="0">
              <a:buNone/>
            </a:pPr>
            <a:r>
              <a:rPr lang="en-US" sz="1000" b="1" dirty="0"/>
              <a:t>    b = std::move(</a:t>
            </a:r>
            <a:r>
              <a:rPr lang="en-US" sz="1000" b="1" dirty="0" err="1"/>
              <a:t>tmp</a:t>
            </a:r>
            <a:r>
              <a:rPr lang="en-US" sz="1000" b="1" dirty="0"/>
              <a:t>);     // move assignment</a:t>
            </a:r>
          </a:p>
          <a:p>
            <a:pPr marL="457200" lvl="1" indent="0">
              <a:buNone/>
            </a:pPr>
            <a:r>
              <a:rPr lang="en-US" sz="1000" b="1" dirty="0"/>
              <a:t>}</a:t>
            </a:r>
            <a:endParaRPr lang="en-US" sz="10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move assignment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945465-F5A6-5E7B-4B3E-8A11193A371A}"/>
              </a:ext>
            </a:extLst>
          </p:cNvPr>
          <p:cNvSpPr/>
          <p:nvPr/>
        </p:nvSpPr>
        <p:spPr>
          <a:xfrm>
            <a:off x="7029688" y="4124488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7015AD-5DA5-9069-367D-7ACE723B8D1E}"/>
              </a:ext>
            </a:extLst>
          </p:cNvPr>
          <p:cNvSpPr/>
          <p:nvPr/>
        </p:nvSpPr>
        <p:spPr>
          <a:xfrm>
            <a:off x="9315687" y="4162697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7F2E95-1A33-9A33-259C-B1E2B5EAA759}"/>
              </a:ext>
            </a:extLst>
          </p:cNvPr>
          <p:cNvCxnSpPr>
            <a:cxnSpLocks/>
          </p:cNvCxnSpPr>
          <p:nvPr/>
        </p:nvCxnSpPr>
        <p:spPr>
          <a:xfrm flipV="1">
            <a:off x="7471647" y="3429000"/>
            <a:ext cx="1942319" cy="9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FDE716-0B76-5BA1-210F-02C2E2D2C56A}"/>
              </a:ext>
            </a:extLst>
          </p:cNvPr>
          <p:cNvCxnSpPr>
            <a:cxnSpLocks/>
          </p:cNvCxnSpPr>
          <p:nvPr/>
        </p:nvCxnSpPr>
        <p:spPr>
          <a:xfrm>
            <a:off x="9779112" y="4423954"/>
            <a:ext cx="760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3282F4F-7ECF-32DF-1768-B23CA2069FA7}"/>
              </a:ext>
            </a:extLst>
          </p:cNvPr>
          <p:cNvSpPr txBox="1"/>
          <p:nvPr/>
        </p:nvSpPr>
        <p:spPr>
          <a:xfrm>
            <a:off x="7550959" y="3053530"/>
            <a:ext cx="194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takes ownership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641DCE-5503-E116-F643-7BFD6C2BEA74}"/>
              </a:ext>
            </a:extLst>
          </p:cNvPr>
          <p:cNvSpPr txBox="1"/>
          <p:nvPr/>
        </p:nvSpPr>
        <p:spPr>
          <a:xfrm>
            <a:off x="6688694" y="42392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9160CF-74D9-E2BA-27F5-B34C045DBABD}"/>
              </a:ext>
            </a:extLst>
          </p:cNvPr>
          <p:cNvSpPr txBox="1"/>
          <p:nvPr/>
        </p:nvSpPr>
        <p:spPr>
          <a:xfrm>
            <a:off x="9011296" y="4208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FB35A-E73C-4827-1277-1E4EAA456ACD}"/>
              </a:ext>
            </a:extLst>
          </p:cNvPr>
          <p:cNvSpPr txBox="1"/>
          <p:nvPr/>
        </p:nvSpPr>
        <p:spPr>
          <a:xfrm>
            <a:off x="7705373" y="4849475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a =  std::move(b)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4EE48E4-8E05-3488-8472-737F4F13EC28}"/>
              </a:ext>
            </a:extLst>
          </p:cNvPr>
          <p:cNvCxnSpPr>
            <a:cxnSpLocks/>
          </p:cNvCxnSpPr>
          <p:nvPr/>
        </p:nvCxnSpPr>
        <p:spPr>
          <a:xfrm flipV="1">
            <a:off x="8506314" y="5236531"/>
            <a:ext cx="0" cy="4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751D09-B00B-4E3F-90C9-506AED947DE2}"/>
              </a:ext>
            </a:extLst>
          </p:cNvPr>
          <p:cNvSpPr txBox="1"/>
          <p:nvPr/>
        </p:nvSpPr>
        <p:spPr>
          <a:xfrm>
            <a:off x="6983968" y="5709188"/>
            <a:ext cx="385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Overloaded move assignment operator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6C94C5-B5B9-ADB0-D886-174F471E06CD}"/>
              </a:ext>
            </a:extLst>
          </p:cNvPr>
          <p:cNvSpPr txBox="1"/>
          <p:nvPr/>
        </p:nvSpPr>
        <p:spPr>
          <a:xfrm>
            <a:off x="10546183" y="420107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421-2244-E634-539B-1A397B43CBF5}"/>
              </a:ext>
            </a:extLst>
          </p:cNvPr>
          <p:cNvSpPr/>
          <p:nvPr/>
        </p:nvSpPr>
        <p:spPr>
          <a:xfrm>
            <a:off x="1456508" y="3250692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59019-2153-E514-8E33-A5853E83AE36}"/>
              </a:ext>
            </a:extLst>
          </p:cNvPr>
          <p:cNvSpPr/>
          <p:nvPr/>
        </p:nvSpPr>
        <p:spPr>
          <a:xfrm>
            <a:off x="1245326" y="4232366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AAE06-E6E5-B23B-8E48-EEC8C70BCED1}"/>
              </a:ext>
            </a:extLst>
          </p:cNvPr>
          <p:cNvSpPr/>
          <p:nvPr/>
        </p:nvSpPr>
        <p:spPr>
          <a:xfrm>
            <a:off x="3531325" y="4270575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BD4317-9B1E-205F-0C95-06ADA05F0C97}"/>
              </a:ext>
            </a:extLst>
          </p:cNvPr>
          <p:cNvCxnSpPr>
            <a:cxnSpLocks/>
          </p:cNvCxnSpPr>
          <p:nvPr/>
        </p:nvCxnSpPr>
        <p:spPr>
          <a:xfrm flipV="1">
            <a:off x="1687285" y="3733035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25D6CF-4B9C-D9D2-13A3-371E7C3A6674}"/>
              </a:ext>
            </a:extLst>
          </p:cNvPr>
          <p:cNvCxnSpPr>
            <a:cxnSpLocks/>
          </p:cNvCxnSpPr>
          <p:nvPr/>
        </p:nvCxnSpPr>
        <p:spPr>
          <a:xfrm flipV="1">
            <a:off x="4019005" y="3733035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7DABAD-85CD-5A4E-0CED-BACDB4F896B3}"/>
              </a:ext>
            </a:extLst>
          </p:cNvPr>
          <p:cNvSpPr txBox="1"/>
          <p:nvPr/>
        </p:nvSpPr>
        <p:spPr>
          <a:xfrm>
            <a:off x="904332" y="43471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875FE0-B72C-3B18-71DC-7212483B42A5}"/>
              </a:ext>
            </a:extLst>
          </p:cNvPr>
          <p:cNvSpPr txBox="1"/>
          <p:nvPr/>
        </p:nvSpPr>
        <p:spPr>
          <a:xfrm>
            <a:off x="3226934" y="4315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18AA4F-571A-12A2-7144-AA15C5F90BE1}"/>
              </a:ext>
            </a:extLst>
          </p:cNvPr>
          <p:cNvSpPr txBox="1"/>
          <p:nvPr/>
        </p:nvSpPr>
        <p:spPr>
          <a:xfrm>
            <a:off x="2319428" y="5027988"/>
            <a:ext cx="90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FA0931-2A41-AEDD-0479-6F70F67877D1}"/>
              </a:ext>
            </a:extLst>
          </p:cNvPr>
          <p:cNvSpPr txBox="1"/>
          <p:nvPr/>
        </p:nvSpPr>
        <p:spPr>
          <a:xfrm>
            <a:off x="322589" y="32063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F53EC3-B3A6-72F3-7CE9-971C50C40215}"/>
              </a:ext>
            </a:extLst>
          </p:cNvPr>
          <p:cNvSpPr/>
          <p:nvPr/>
        </p:nvSpPr>
        <p:spPr>
          <a:xfrm>
            <a:off x="3788228" y="3263629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96DE24-5DB9-AA78-A91F-9499F7C36F53}"/>
              </a:ext>
            </a:extLst>
          </p:cNvPr>
          <p:cNvSpPr/>
          <p:nvPr/>
        </p:nvSpPr>
        <p:spPr>
          <a:xfrm>
            <a:off x="1151708" y="3072241"/>
            <a:ext cx="3524787" cy="699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F97B6F7-7F0C-2C1B-FD02-B9D7F7A1877D}"/>
              </a:ext>
            </a:extLst>
          </p:cNvPr>
          <p:cNvSpPr/>
          <p:nvPr/>
        </p:nvSpPr>
        <p:spPr>
          <a:xfrm>
            <a:off x="9433102" y="3072384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69CF1B-65BE-449A-2AAC-0CF2C6D077B9}"/>
              </a:ext>
            </a:extLst>
          </p:cNvPr>
          <p:cNvCxnSpPr>
            <a:cxnSpLocks/>
          </p:cNvCxnSpPr>
          <p:nvPr/>
        </p:nvCxnSpPr>
        <p:spPr>
          <a:xfrm flipH="1">
            <a:off x="7705373" y="4423954"/>
            <a:ext cx="116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6814BE-2D15-1D80-1BA2-C345906488BB}"/>
              </a:ext>
            </a:extLst>
          </p:cNvPr>
          <p:cNvSpPr txBox="1"/>
          <p:nvPr/>
        </p:nvSpPr>
        <p:spPr>
          <a:xfrm>
            <a:off x="8719536" y="3779778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data ‘zeroed’</a:t>
            </a:r>
          </a:p>
        </p:txBody>
      </p:sp>
    </p:spTree>
    <p:extLst>
      <p:ext uri="{BB962C8B-B14F-4D97-AF65-F5344CB8AC3E}">
        <p14:creationId xmlns:p14="http://schemas.microsoft.com/office/powerpoint/2010/main" val="376697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Move assignment </a:t>
            </a:r>
            <a:r>
              <a:rPr lang="en-US" sz="5200" b="1" dirty="0"/>
              <a:t>o</a:t>
            </a:r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 dirty="0"/>
              <a:t>Move assignment operators typically "steal" the resources held by the argument (e.g. pointers to dynamically-allocated objects)</a:t>
            </a:r>
          </a:p>
          <a:p>
            <a:pPr marR="0" lvl="0"/>
            <a:r>
              <a:rPr lang="en-US" sz="1600" b="1" i="0" u="none" strike="noStrike" baseline="0" dirty="0"/>
              <a:t>The compiler will implicitly declare a move assignment operator if all the following are true:</a:t>
            </a:r>
          </a:p>
          <a:p>
            <a:pPr lvl="1"/>
            <a:r>
              <a:rPr lang="en-US" sz="1200" b="1" i="0" u="none" strike="noStrike" baseline="0" dirty="0"/>
              <a:t>there are no user-declared copy constructors</a:t>
            </a:r>
          </a:p>
          <a:p>
            <a:pPr lvl="1"/>
            <a:r>
              <a:rPr lang="en-US" sz="1200" b="1" i="0" u="none" strike="noStrike" baseline="0" dirty="0"/>
              <a:t>there are no user-declared move constructors</a:t>
            </a:r>
          </a:p>
          <a:p>
            <a:pPr lvl="1"/>
            <a:r>
              <a:rPr lang="en-US" sz="1200" b="1" i="0" u="none" strike="noStrike" baseline="0" dirty="0"/>
              <a:t>there are no user-declared copy assignment operators</a:t>
            </a:r>
          </a:p>
          <a:p>
            <a:pPr lvl="1"/>
            <a:r>
              <a:rPr lang="en-US" sz="1200" b="1" i="0" u="none" strike="noStrike" baseline="0" dirty="0"/>
              <a:t>there is no user-declared destructor</a:t>
            </a:r>
            <a:endParaRPr lang="en-US" sz="8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8ADA8A-9A7A-DBB2-E283-0585A2D05CC6}"/>
              </a:ext>
            </a:extLst>
          </p:cNvPr>
          <p:cNvSpPr txBox="1">
            <a:spLocks/>
          </p:cNvSpPr>
          <p:nvPr/>
        </p:nvSpPr>
        <p:spPr>
          <a:xfrm>
            <a:off x="6283570" y="3225339"/>
            <a:ext cx="5311024" cy="2981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Data&amp; operator=(Data&amp;&amp; </a:t>
            </a:r>
            <a:r>
              <a:rPr lang="en-US" sz="1200" b="1" dirty="0" err="1"/>
              <a:t>rhs</a:t>
            </a:r>
            <a:r>
              <a:rPr lang="en-US" sz="1200" b="1" dirty="0"/>
              <a:t>) {      // argument is not const</a:t>
            </a:r>
          </a:p>
          <a:p>
            <a:pPr marL="0" indent="0">
              <a:buNone/>
            </a:pPr>
            <a:r>
              <a:rPr lang="en-US" sz="1200" b="1" dirty="0"/>
              <a:t>      if (this == &amp;</a:t>
            </a:r>
            <a:r>
              <a:rPr lang="en-US" sz="1200" b="1" dirty="0" err="1"/>
              <a:t>rhs</a:t>
            </a:r>
            <a:r>
              <a:rPr lang="en-US" sz="1200" b="1" dirty="0"/>
              <a:t>)  return *this;     // don’t destroy yourself!</a:t>
            </a:r>
          </a:p>
          <a:p>
            <a:pPr marL="0" indent="0">
              <a:buNone/>
            </a:pPr>
            <a:r>
              <a:rPr lang="en-US" sz="1200" b="1" dirty="0"/>
              <a:t>      delete _data;                                 // release what we hold</a:t>
            </a:r>
          </a:p>
          <a:p>
            <a:pPr marL="0" indent="0">
              <a:buNone/>
            </a:pPr>
            <a:r>
              <a:rPr lang="en-US" sz="1200" b="1" dirty="0"/>
              <a:t>      // scavenge </a:t>
            </a:r>
            <a:r>
              <a:rPr lang="en-US" sz="1200" b="1" dirty="0" err="1"/>
              <a:t>rhs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_data = </a:t>
            </a:r>
            <a:r>
              <a:rPr lang="en-US" sz="1200" b="1" dirty="0" err="1"/>
              <a:t>rhs</a:t>
            </a:r>
            <a:r>
              <a:rPr lang="en-US" sz="1200" b="1" dirty="0"/>
              <a:t>._data;</a:t>
            </a:r>
          </a:p>
          <a:p>
            <a:pPr marL="0" indent="0">
              <a:buNone/>
            </a:pPr>
            <a:r>
              <a:rPr lang="en-US" sz="1200" b="1" dirty="0"/>
              <a:t>      </a:t>
            </a:r>
            <a:r>
              <a:rPr lang="en-US" sz="1200" b="1" dirty="0" err="1"/>
              <a:t>rhs</a:t>
            </a:r>
            <a:r>
              <a:rPr lang="en-US" sz="1200" b="1" dirty="0"/>
              <a:t>._data = </a:t>
            </a:r>
            <a:r>
              <a:rPr lang="en-US" sz="1200" b="1" dirty="0" err="1"/>
              <a:t>nullptr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      return *this;                                   // return this </a:t>
            </a:r>
            <a:r>
              <a:rPr lang="en-US" sz="1200" b="1" dirty="0" err="1"/>
              <a:t>insatnce</a:t>
            </a:r>
            <a:r>
              <a:rPr lang="en-US" sz="1200" b="1" dirty="0"/>
              <a:t> by ref</a:t>
            </a:r>
          </a:p>
          <a:p>
            <a:pPr marL="0" indent="0">
              <a:buNone/>
            </a:pPr>
            <a:r>
              <a:rPr lang="en-US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64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Move construction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945465-F5A6-5E7B-4B3E-8A11193A371A}"/>
              </a:ext>
            </a:extLst>
          </p:cNvPr>
          <p:cNvSpPr/>
          <p:nvPr/>
        </p:nvSpPr>
        <p:spPr>
          <a:xfrm>
            <a:off x="7029688" y="4124488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7015AD-5DA5-9069-367D-7ACE723B8D1E}"/>
              </a:ext>
            </a:extLst>
          </p:cNvPr>
          <p:cNvSpPr/>
          <p:nvPr/>
        </p:nvSpPr>
        <p:spPr>
          <a:xfrm>
            <a:off x="9315687" y="4162697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7F2E95-1A33-9A33-259C-B1E2B5EAA759}"/>
              </a:ext>
            </a:extLst>
          </p:cNvPr>
          <p:cNvCxnSpPr>
            <a:cxnSpLocks/>
          </p:cNvCxnSpPr>
          <p:nvPr/>
        </p:nvCxnSpPr>
        <p:spPr>
          <a:xfrm flipV="1">
            <a:off x="7471647" y="3429000"/>
            <a:ext cx="1942319" cy="9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FDE716-0B76-5BA1-210F-02C2E2D2C56A}"/>
              </a:ext>
            </a:extLst>
          </p:cNvPr>
          <p:cNvCxnSpPr>
            <a:cxnSpLocks/>
          </p:cNvCxnSpPr>
          <p:nvPr/>
        </p:nvCxnSpPr>
        <p:spPr>
          <a:xfrm>
            <a:off x="9779112" y="4423954"/>
            <a:ext cx="760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3282F4F-7ECF-32DF-1768-B23CA2069FA7}"/>
              </a:ext>
            </a:extLst>
          </p:cNvPr>
          <p:cNvSpPr txBox="1"/>
          <p:nvPr/>
        </p:nvSpPr>
        <p:spPr>
          <a:xfrm>
            <a:off x="7550959" y="3053530"/>
            <a:ext cx="194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takes ownership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641DCE-5503-E116-F643-7BFD6C2BEA74}"/>
              </a:ext>
            </a:extLst>
          </p:cNvPr>
          <p:cNvSpPr txBox="1"/>
          <p:nvPr/>
        </p:nvSpPr>
        <p:spPr>
          <a:xfrm>
            <a:off x="6688694" y="42392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9160CF-74D9-E2BA-27F5-B34C045DBABD}"/>
              </a:ext>
            </a:extLst>
          </p:cNvPr>
          <p:cNvSpPr txBox="1"/>
          <p:nvPr/>
        </p:nvSpPr>
        <p:spPr>
          <a:xfrm>
            <a:off x="9011296" y="4208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FB35A-E73C-4827-1277-1E4EAA456ACD}"/>
              </a:ext>
            </a:extLst>
          </p:cNvPr>
          <p:cNvSpPr txBox="1"/>
          <p:nvPr/>
        </p:nvSpPr>
        <p:spPr>
          <a:xfrm>
            <a:off x="7705373" y="4849475"/>
            <a:ext cx="246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 T  b( std::move(a))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4EE48E4-8E05-3488-8472-737F4F13EC28}"/>
              </a:ext>
            </a:extLst>
          </p:cNvPr>
          <p:cNvCxnSpPr>
            <a:cxnSpLocks/>
          </p:cNvCxnSpPr>
          <p:nvPr/>
        </p:nvCxnSpPr>
        <p:spPr>
          <a:xfrm flipV="1">
            <a:off x="8532440" y="5236531"/>
            <a:ext cx="0" cy="4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751D09-B00B-4E3F-90C9-506AED947DE2}"/>
              </a:ext>
            </a:extLst>
          </p:cNvPr>
          <p:cNvSpPr txBox="1"/>
          <p:nvPr/>
        </p:nvSpPr>
        <p:spPr>
          <a:xfrm>
            <a:off x="7471647" y="5701980"/>
            <a:ext cx="375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construct b from a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6C94C5-B5B9-ADB0-D886-174F471E06CD}"/>
              </a:ext>
            </a:extLst>
          </p:cNvPr>
          <p:cNvSpPr txBox="1"/>
          <p:nvPr/>
        </p:nvSpPr>
        <p:spPr>
          <a:xfrm>
            <a:off x="10546183" y="420107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421-2244-E634-539B-1A397B43CBF5}"/>
              </a:ext>
            </a:extLst>
          </p:cNvPr>
          <p:cNvSpPr/>
          <p:nvPr/>
        </p:nvSpPr>
        <p:spPr>
          <a:xfrm>
            <a:off x="2966547" y="3289226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59019-2153-E514-8E33-A5853E83AE36}"/>
              </a:ext>
            </a:extLst>
          </p:cNvPr>
          <p:cNvSpPr/>
          <p:nvPr/>
        </p:nvSpPr>
        <p:spPr>
          <a:xfrm>
            <a:off x="2755365" y="4270900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BD4317-9B1E-205F-0C95-06ADA05F0C97}"/>
              </a:ext>
            </a:extLst>
          </p:cNvPr>
          <p:cNvCxnSpPr>
            <a:cxnSpLocks/>
          </p:cNvCxnSpPr>
          <p:nvPr/>
        </p:nvCxnSpPr>
        <p:spPr>
          <a:xfrm flipV="1">
            <a:off x="3197324" y="3771569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7DABAD-85CD-5A4E-0CED-BACDB4F896B3}"/>
              </a:ext>
            </a:extLst>
          </p:cNvPr>
          <p:cNvSpPr txBox="1"/>
          <p:nvPr/>
        </p:nvSpPr>
        <p:spPr>
          <a:xfrm>
            <a:off x="2414371" y="43857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FA0931-2A41-AEDD-0479-6F70F67877D1}"/>
              </a:ext>
            </a:extLst>
          </p:cNvPr>
          <p:cNvSpPr txBox="1"/>
          <p:nvPr/>
        </p:nvSpPr>
        <p:spPr>
          <a:xfrm>
            <a:off x="1832628" y="324487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96DE24-5DB9-AA78-A91F-9499F7C36F53}"/>
              </a:ext>
            </a:extLst>
          </p:cNvPr>
          <p:cNvSpPr/>
          <p:nvPr/>
        </p:nvSpPr>
        <p:spPr>
          <a:xfrm>
            <a:off x="2661748" y="3110775"/>
            <a:ext cx="1068978" cy="699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F97B6F7-7F0C-2C1B-FD02-B9D7F7A1877D}"/>
              </a:ext>
            </a:extLst>
          </p:cNvPr>
          <p:cNvSpPr/>
          <p:nvPr/>
        </p:nvSpPr>
        <p:spPr>
          <a:xfrm>
            <a:off x="9433102" y="3072384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69CF1B-65BE-449A-2AAC-0CF2C6D077B9}"/>
              </a:ext>
            </a:extLst>
          </p:cNvPr>
          <p:cNvCxnSpPr>
            <a:cxnSpLocks/>
          </p:cNvCxnSpPr>
          <p:nvPr/>
        </p:nvCxnSpPr>
        <p:spPr>
          <a:xfrm flipH="1">
            <a:off x="7705373" y="4423954"/>
            <a:ext cx="116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6814BE-2D15-1D80-1BA2-C345906488BB}"/>
              </a:ext>
            </a:extLst>
          </p:cNvPr>
          <p:cNvSpPr txBox="1"/>
          <p:nvPr/>
        </p:nvSpPr>
        <p:spPr>
          <a:xfrm>
            <a:off x="8719536" y="3779778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data ‘zeroed’</a:t>
            </a:r>
          </a:p>
        </p:txBody>
      </p:sp>
    </p:spTree>
    <p:extLst>
      <p:ext uri="{BB962C8B-B14F-4D97-AF65-F5344CB8AC3E}">
        <p14:creationId xmlns:p14="http://schemas.microsoft.com/office/powerpoint/2010/main" val="215845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Move constructor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The purpose of a move constructor purpose is to transfer ownership of the managed resource from the source into the current object.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The move constructor is typically called when an object is initialized (by direct-initialization or copy-initialization) from an </a:t>
            </a:r>
            <a:r>
              <a:rPr lang="en-US" sz="1600" b="1" dirty="0" err="1"/>
              <a:t>rvalue</a:t>
            </a:r>
            <a:r>
              <a:rPr lang="en-US" sz="1600" b="1" dirty="0"/>
              <a:t> </a:t>
            </a:r>
          </a:p>
          <a:p>
            <a:pPr marR="0" lvl="0"/>
            <a:r>
              <a:rPr lang="en-US" sz="1600" b="1" i="0" u="none" strike="noStrike" baseline="0" dirty="0"/>
              <a:t>The compiler will implicitly declare a move constructor if all of the following are true:</a:t>
            </a:r>
          </a:p>
          <a:p>
            <a:pPr lvl="1"/>
            <a:r>
              <a:rPr lang="en-US" sz="1200" b="1" i="0" u="none" strike="noStrike" baseline="0" dirty="0"/>
              <a:t>there are no user-declared copy constructors;</a:t>
            </a:r>
          </a:p>
          <a:p>
            <a:pPr lvl="1"/>
            <a:r>
              <a:rPr lang="en-US" sz="1200" b="1" i="0" u="none" strike="noStrike" baseline="0" dirty="0"/>
              <a:t>there are no user-declared copy assignment operators;</a:t>
            </a:r>
          </a:p>
          <a:p>
            <a:pPr lvl="1"/>
            <a:r>
              <a:rPr lang="en-US" sz="1200" b="1" i="0" u="none" strike="noStrike" baseline="0" dirty="0"/>
              <a:t>there are no user-declared move assignment operators;</a:t>
            </a:r>
          </a:p>
          <a:p>
            <a:pPr lvl="1"/>
            <a:r>
              <a:rPr lang="en-US" sz="1200" b="1" i="0" u="none" strike="noStrike" baseline="0" dirty="0"/>
              <a:t>there is no user-declared destructor.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8ADA8A-9A7A-DBB2-E283-0585A2D05CC6}"/>
              </a:ext>
            </a:extLst>
          </p:cNvPr>
          <p:cNvSpPr txBox="1">
            <a:spLocks/>
          </p:cNvSpPr>
          <p:nvPr/>
        </p:nvSpPr>
        <p:spPr>
          <a:xfrm>
            <a:off x="6283570" y="3225337"/>
            <a:ext cx="5311024" cy="29811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/*</a:t>
            </a:r>
          </a:p>
          <a:p>
            <a:pPr marL="0" indent="0">
              <a:buNone/>
            </a:pPr>
            <a:r>
              <a:rPr lang="en-US" sz="1100" b="1" dirty="0"/>
              <a:t>You can eliminate redundant code by writing the move constructor to call the move assignment operator as shown in the example.</a:t>
            </a:r>
          </a:p>
          <a:p>
            <a:pPr marL="0" indent="0">
              <a:buNone/>
            </a:pPr>
            <a:r>
              <a:rPr lang="en-US" sz="1100" b="1" dirty="0"/>
              <a:t>*/</a:t>
            </a:r>
          </a:p>
          <a:p>
            <a:pPr marL="0" indent="0">
              <a:buNone/>
            </a:pPr>
            <a:r>
              <a:rPr lang="en-US" sz="1100" b="1" dirty="0"/>
              <a:t>Data(Data&amp;&amp; </a:t>
            </a:r>
            <a:r>
              <a:rPr lang="en-US" sz="1100" b="1" dirty="0" err="1"/>
              <a:t>rhs</a:t>
            </a:r>
            <a:r>
              <a:rPr lang="en-US" sz="1100" b="1" dirty="0"/>
              <a:t>) {</a:t>
            </a:r>
            <a:br>
              <a:rPr lang="en-US" sz="1100" b="1" dirty="0"/>
            </a:br>
            <a:br>
              <a:rPr lang="en-US" sz="1100" b="1" dirty="0"/>
            </a:br>
            <a:r>
              <a:rPr lang="en-US" sz="1100" b="1" dirty="0"/>
              <a:t>    *this = std::move(</a:t>
            </a:r>
            <a:r>
              <a:rPr lang="en-US" sz="1100" b="1" dirty="0" err="1"/>
              <a:t>rhs</a:t>
            </a:r>
            <a:r>
              <a:rPr lang="en-US" sz="1100" b="1" dirty="0"/>
              <a:t>);</a:t>
            </a:r>
            <a:br>
              <a:rPr lang="en-US" sz="1100" b="1" dirty="0"/>
            </a:br>
            <a:r>
              <a:rPr lang="en-US" sz="11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66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613EA-0666-4B94-A5B1-360EA8A3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Rule of F</a:t>
            </a:r>
            <a:r>
              <a:rPr lang="en-US" b="1" dirty="0"/>
              <a:t>ive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DB89-FCA1-4F82-875F-498998D4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rule of three specifies that if a class implements any of the following functions, it should implement all of them:</a:t>
            </a:r>
          </a:p>
          <a:p>
            <a:pPr lvl="1"/>
            <a:r>
              <a:rPr lang="en-US" sz="2000" b="1" i="0" u="none" strike="noStrike" baseline="0" dirty="0"/>
              <a:t>copy constructor</a:t>
            </a:r>
          </a:p>
          <a:p>
            <a:pPr lvl="1"/>
            <a:r>
              <a:rPr lang="en-US" sz="2000" b="1" i="0" u="none" strike="noStrike" baseline="0" dirty="0"/>
              <a:t>copy assignment operator</a:t>
            </a:r>
          </a:p>
          <a:p>
            <a:pPr lvl="1"/>
            <a:r>
              <a:rPr lang="en-US" sz="2000" b="1" i="0" u="none" strike="noStrike" baseline="0" dirty="0"/>
              <a:t>destructor</a:t>
            </a:r>
            <a:endParaRPr lang="en-US" sz="2400" b="1" i="0" u="none" strike="noStrike" baseline="0" dirty="0"/>
          </a:p>
          <a:p>
            <a:pPr marR="0" lvl="0"/>
            <a:r>
              <a:rPr lang="en-US" sz="2400" b="1" i="0" u="none" strike="noStrike" baseline="0" dirty="0"/>
              <a:t>The rule of five identifies that it usually appropriate to also provide the following functions to allow for optimized copies from temporary objects:</a:t>
            </a:r>
          </a:p>
          <a:p>
            <a:pPr lvl="1"/>
            <a:r>
              <a:rPr lang="en-US" sz="2000" b="1" i="0" u="none" strike="noStrike" baseline="0" dirty="0"/>
              <a:t>move constructor</a:t>
            </a:r>
          </a:p>
          <a:p>
            <a:pPr lvl="1"/>
            <a:r>
              <a:rPr lang="en-US" sz="2000" b="1" i="0" u="none" strike="noStrike" baseline="0" dirty="0"/>
              <a:t>move assignment operator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Perfect Forwarding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036944"/>
            <a:ext cx="5311024" cy="3031599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latin typeface="+mj-lt"/>
                <a:cs typeface="Nirmala UI Semilight" panose="020B0402040204020203" pitchFamily="34" charset="0"/>
              </a:rPr>
              <a:t>Like move semantics, perfect forwarding reduces overhead associated with a function call. Often, a function call is essentially a delegate to another function. </a:t>
            </a:r>
          </a:p>
          <a:p>
            <a:r>
              <a:rPr lang="en-US" sz="2000" b="1" dirty="0">
                <a:latin typeface="+mj-lt"/>
                <a:cs typeface="Nirmala UI Semilight" panose="020B0402040204020203" pitchFamily="34" charset="0"/>
              </a:rPr>
              <a:t>Calling </a:t>
            </a:r>
            <a:r>
              <a:rPr lang="en-US" sz="2000" b="1" dirty="0" err="1">
                <a:latin typeface="+mj-lt"/>
                <a:cs typeface="Nirmala UI Semilight" panose="020B0402040204020203" pitchFamily="34" charset="0"/>
              </a:rPr>
              <a:t>FuncB</a:t>
            </a:r>
            <a:r>
              <a:rPr lang="en-US" sz="2000" b="1" dirty="0">
                <a:latin typeface="+mj-lt"/>
                <a:cs typeface="Nirmala UI Semilight" panose="020B0402040204020203" pitchFamily="34" charset="0"/>
              </a:rPr>
              <a:t> is essentially a call to </a:t>
            </a:r>
            <a:r>
              <a:rPr lang="en-US" sz="2000" b="1" dirty="0" err="1">
                <a:latin typeface="+mj-lt"/>
                <a:cs typeface="Nirmala UI Semilight" panose="020B0402040204020203" pitchFamily="34" charset="0"/>
              </a:rPr>
              <a:t>FuncA</a:t>
            </a:r>
            <a:r>
              <a:rPr lang="en-US" sz="2000" b="1" dirty="0">
                <a:latin typeface="+mj-lt"/>
                <a:cs typeface="Nirmala UI Semilight" panose="020B0402040204020203" pitchFamily="34" charset="0"/>
              </a:rPr>
              <a:t>.  However, there is additional overhead of two pass by value calls instead of one pass by value call. If obj is a heavy object, the additional overhead could be considerable.</a:t>
            </a:r>
          </a:p>
          <a:p>
            <a:r>
              <a:rPr lang="en-US" sz="2000" b="1" dirty="0">
                <a:latin typeface="+mj-lt"/>
                <a:cs typeface="Nirmala UI Semilight" panose="020B0402040204020203" pitchFamily="34" charset="0"/>
              </a:rPr>
              <a:t>Here three copy by value constructors are called.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7DBE8-5076-826F-CA93-D49C1566DC3D}"/>
              </a:ext>
            </a:extLst>
          </p:cNvPr>
          <p:cNvSpPr txBox="1"/>
          <p:nvPr/>
        </p:nvSpPr>
        <p:spPr>
          <a:xfrm>
            <a:off x="6190617" y="3036945"/>
            <a:ext cx="5716149" cy="3031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class </a:t>
            </a:r>
            <a:r>
              <a:rPr lang="en-US" sz="1200" b="1" dirty="0" err="1"/>
              <a:t>ClassA</a:t>
            </a:r>
            <a:r>
              <a:rPr lang="en-US" sz="1200" b="1" dirty="0"/>
              <a:t> {</a:t>
            </a:r>
          </a:p>
          <a:p>
            <a:r>
              <a:rPr lang="en-US" sz="1200" b="1" dirty="0"/>
              <a:t>public:</a:t>
            </a:r>
          </a:p>
          <a:p>
            <a:r>
              <a:rPr lang="en-US" sz="1200" b="1" dirty="0"/>
              <a:t>    Foo() { </a:t>
            </a:r>
            <a:r>
              <a:rPr lang="en-US" sz="1200" b="1" dirty="0" err="1"/>
              <a:t>cout</a:t>
            </a:r>
            <a:r>
              <a:rPr lang="en-US" sz="1200" b="1" dirty="0"/>
              <a:t> &lt;&lt; "Regular </a:t>
            </a:r>
            <a:r>
              <a:rPr lang="en-US" sz="1200" b="1" dirty="0" err="1"/>
              <a:t>ctor</a:t>
            </a:r>
            <a:r>
              <a:rPr lang="en-US" sz="1200" b="1" dirty="0"/>
              <a:t>" &lt;&lt; </a:t>
            </a:r>
            <a:r>
              <a:rPr lang="en-US" sz="1200" b="1" dirty="0" err="1"/>
              <a:t>endl</a:t>
            </a:r>
            <a:r>
              <a:rPr lang="en-US" sz="1200" b="1" dirty="0"/>
              <a:t>; }</a:t>
            </a:r>
          </a:p>
          <a:p>
            <a:r>
              <a:rPr lang="en-US" sz="1200" b="1" dirty="0"/>
              <a:t>    Foo(const </a:t>
            </a:r>
            <a:r>
              <a:rPr lang="en-US" sz="1200" b="1" dirty="0" err="1"/>
              <a:t>ClassA</a:t>
            </a:r>
            <a:r>
              <a:rPr lang="en-US" sz="1200" b="1" dirty="0"/>
              <a:t> &amp; obj)  { </a:t>
            </a:r>
            <a:r>
              <a:rPr lang="en-US" sz="1200" b="1" dirty="0" err="1"/>
              <a:t>cout</a:t>
            </a:r>
            <a:r>
              <a:rPr lang="en-US" sz="1200" b="1" dirty="0"/>
              <a:t> &lt;&lt; "Regular </a:t>
            </a:r>
            <a:r>
              <a:rPr lang="en-US" sz="1200" b="1" dirty="0" err="1"/>
              <a:t>ctor</a:t>
            </a:r>
            <a:r>
              <a:rPr lang="en-US" sz="1200" b="1" dirty="0"/>
              <a:t>" &lt;&lt; </a:t>
            </a:r>
            <a:r>
              <a:rPr lang="en-US" sz="1200" b="1" dirty="0" err="1"/>
              <a:t>endl</a:t>
            </a:r>
            <a:r>
              <a:rPr lang="en-US" sz="1200" b="1" dirty="0"/>
              <a:t>; }</a:t>
            </a:r>
          </a:p>
          <a:p>
            <a:r>
              <a:rPr lang="en-US" sz="1200" b="1" dirty="0"/>
              <a:t>};</a:t>
            </a:r>
          </a:p>
          <a:p>
            <a:endParaRPr lang="en-US" sz="1200" b="1" dirty="0"/>
          </a:p>
          <a:p>
            <a:r>
              <a:rPr lang="en-US" sz="1200" b="1" dirty="0"/>
              <a:t>void </a:t>
            </a:r>
            <a:r>
              <a:rPr lang="en-US" sz="1200" b="1" dirty="0" err="1"/>
              <a:t>FuncA</a:t>
            </a:r>
            <a:r>
              <a:rPr lang="en-US" sz="1200" b="1" dirty="0"/>
              <a:t>(</a:t>
            </a:r>
            <a:r>
              <a:rPr lang="en-US" sz="1200" b="1" dirty="0" err="1"/>
              <a:t>ClassA</a:t>
            </a:r>
            <a:r>
              <a:rPr lang="en-US" sz="1200" b="1" dirty="0"/>
              <a:t> obj) { }</a:t>
            </a:r>
          </a:p>
          <a:p>
            <a:r>
              <a:rPr lang="en-US" sz="1200" b="1" dirty="0"/>
              <a:t>void </a:t>
            </a:r>
            <a:r>
              <a:rPr lang="en-US" sz="1200" b="1" dirty="0" err="1"/>
              <a:t>FuncB</a:t>
            </a:r>
            <a:r>
              <a:rPr lang="en-US" sz="1200" b="1" dirty="0"/>
              <a:t>(</a:t>
            </a:r>
            <a:r>
              <a:rPr lang="en-US" sz="1200" b="1" dirty="0" err="1"/>
              <a:t>ClassA</a:t>
            </a:r>
            <a:r>
              <a:rPr lang="en-US" sz="1200" b="1" dirty="0"/>
              <a:t> obj) { </a:t>
            </a:r>
            <a:r>
              <a:rPr lang="en-US" sz="1200" b="1" dirty="0" err="1"/>
              <a:t>FuncA</a:t>
            </a:r>
            <a:r>
              <a:rPr lang="en-US" sz="1200" b="1" dirty="0"/>
              <a:t>(obj); </a:t>
            </a:r>
          </a:p>
          <a:p>
            <a:endParaRPr lang="en-US" sz="1200" b="1" dirty="0"/>
          </a:p>
          <a:p>
            <a:r>
              <a:rPr lang="en-US" sz="1200" b="1" dirty="0"/>
              <a:t>int main() 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ClassA</a:t>
            </a:r>
            <a:r>
              <a:rPr lang="en-US" sz="1200" b="1" dirty="0"/>
              <a:t> obj;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FuncB</a:t>
            </a:r>
            <a:r>
              <a:rPr lang="en-US" sz="1200" b="1" dirty="0"/>
              <a:t>(obj);</a:t>
            </a:r>
          </a:p>
          <a:p>
            <a:endParaRPr lang="en-US" sz="1200" b="1" dirty="0"/>
          </a:p>
          <a:p>
            <a:r>
              <a:rPr lang="en-US" sz="1200" b="1" dirty="0"/>
              <a:t>    return 0;</a:t>
            </a:r>
          </a:p>
          <a:p>
            <a:r>
              <a:rPr lang="en-US" sz="1200" b="1" dirty="0"/>
              <a:t>}</a:t>
            </a:r>
            <a:endParaRPr lang="en-US" sz="12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8713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A07A1-567A-4F3A-A648-434000BA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dirty="0"/>
              <a:t>s</a:t>
            </a:r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td::forward()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43B5-8667-4D97-8A55-3622F69B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0837120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Perfect forwarding removes the potential additional overhead of functions that are thin wrappers for delegating to another function.</a:t>
            </a:r>
          </a:p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Perfect forwarding is accomplished with a combination of move semantics and std::forward to forward parameters through a thin wrapper.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27C44-7ACF-9F5F-07D6-FA1CF738D106}"/>
              </a:ext>
            </a:extLst>
          </p:cNvPr>
          <p:cNvSpPr txBox="1"/>
          <p:nvPr/>
        </p:nvSpPr>
        <p:spPr>
          <a:xfrm>
            <a:off x="1497875" y="4238897"/>
            <a:ext cx="61395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template&lt;</a:t>
            </a:r>
            <a:r>
              <a:rPr lang="en-US" sz="1200" b="1" dirty="0" err="1"/>
              <a:t>typename</a:t>
            </a:r>
            <a:r>
              <a:rPr lang="en-US" sz="1200" b="1" dirty="0"/>
              <a:t> T&gt;</a:t>
            </a:r>
          </a:p>
          <a:p>
            <a:r>
              <a:rPr lang="en-US" sz="1200" b="1" dirty="0"/>
              <a:t>void </a:t>
            </a:r>
            <a:r>
              <a:rPr lang="en-US" sz="1200" b="1" dirty="0" err="1"/>
              <a:t>Func</a:t>
            </a:r>
            <a:r>
              <a:rPr lang="en-US" sz="1200" b="1" dirty="0"/>
              <a:t>(T b) {</a:t>
            </a:r>
            <a:br>
              <a:rPr lang="en-US" sz="1200" b="1" dirty="0"/>
            </a:br>
            <a:r>
              <a:rPr lang="en-US" sz="1200" b="1" dirty="0"/>
              <a:t>    std::</a:t>
            </a:r>
            <a:r>
              <a:rPr lang="en-US" sz="1200" b="1" dirty="0" err="1"/>
              <a:t>cout</a:t>
            </a:r>
            <a:r>
              <a:rPr lang="en-US" sz="1200" b="1" dirty="0"/>
              <a:t> &lt;&lt; "</a:t>
            </a:r>
            <a:r>
              <a:rPr lang="en-US" sz="1200" b="1" dirty="0" err="1"/>
              <a:t>Func</a:t>
            </a:r>
            <a:r>
              <a:rPr lang="en-US" sz="1200" b="1" dirty="0"/>
              <a:t> " &lt;&lt; </a:t>
            </a:r>
            <a:r>
              <a:rPr lang="en-US" sz="1200" b="1" dirty="0" err="1"/>
              <a:t>b.data</a:t>
            </a:r>
            <a:r>
              <a:rPr lang="en-US" sz="1200" b="1" dirty="0"/>
              <a:t>() &lt;&lt; std::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template&lt;</a:t>
            </a:r>
            <a:r>
              <a:rPr lang="en-US" sz="1200" b="1" dirty="0" err="1"/>
              <a:t>typename</a:t>
            </a:r>
            <a:r>
              <a:rPr lang="en-US" sz="1200" b="1" dirty="0"/>
              <a:t> T&gt;</a:t>
            </a:r>
          </a:p>
          <a:p>
            <a:r>
              <a:rPr lang="en-US" sz="1200" b="1" dirty="0"/>
              <a:t>void Wrapper(T&amp;&amp; b) 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Func</a:t>
            </a:r>
            <a:r>
              <a:rPr lang="en-US" sz="1200" b="1" dirty="0"/>
              <a:t>&lt;T&gt;(std::forward&lt;T&gt;(b));  // Forward as </a:t>
            </a:r>
            <a:r>
              <a:rPr lang="en-US" sz="1200" b="1" dirty="0" err="1"/>
              <a:t>lvalue</a:t>
            </a:r>
            <a:r>
              <a:rPr lang="en-US" sz="1200" b="1" dirty="0"/>
              <a:t> or as </a:t>
            </a:r>
            <a:r>
              <a:rPr lang="en-US" sz="1200" b="1" dirty="0" err="1"/>
              <a:t>rvalue</a:t>
            </a:r>
            <a:r>
              <a:rPr lang="en-US" sz="1200" b="1" dirty="0"/>
              <a:t>, depending on T</a:t>
            </a:r>
          </a:p>
          <a:p>
            <a:r>
              <a:rPr lang="en-US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364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A07A1-567A-4F3A-A648-434000BA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43B5-8667-4D97-8A55-3622F69B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 C++11, in addition to copy constructors, objects can have move constructors.</a:t>
            </a:r>
          </a:p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And in addition to copy assignment operators, they have move assignment operators.</a:t>
            </a:r>
          </a:p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move constructor is used instead of the copy constructor, if the object has type "</a:t>
            </a:r>
            <a:r>
              <a:rPr lang="en-US" sz="2000" b="1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rvalue</a:t>
            </a:r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-reference" (Type &amp;&amp;).</a:t>
            </a:r>
          </a:p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std::move() is a cast that produces an </a:t>
            </a:r>
            <a:r>
              <a:rPr lang="en-US" sz="2000" b="1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rvalue</a:t>
            </a:r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-reference to an object, to enable moving from it.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703F-BE6F-4FB3-9E8C-FCAF2552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FD80-EE3C-4496-A599-620838F7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Describe the difference between </a:t>
            </a:r>
            <a:r>
              <a:rPr lang="en-US" sz="2400" b="1" i="0" u="none" strike="noStrike" baseline="0" dirty="0" err="1"/>
              <a:t>LValues</a:t>
            </a:r>
            <a:r>
              <a:rPr lang="en-US" sz="2400" b="1" i="0" u="none" strike="noStrike" baseline="0" dirty="0"/>
              <a:t> and </a:t>
            </a:r>
            <a:r>
              <a:rPr lang="en-US" sz="2400" b="1" i="0" u="none" strike="noStrike" baseline="0" dirty="0" err="1"/>
              <a:t>RValues</a:t>
            </a:r>
            <a:r>
              <a:rPr lang="en-US" sz="2400" b="1" i="0" u="none" strike="noStrike" baseline="0" dirty="0"/>
              <a:t>.</a:t>
            </a:r>
          </a:p>
          <a:p>
            <a:pPr marR="0" lvl="0"/>
            <a:r>
              <a:rPr lang="en-US" sz="2400" b="1" i="0" u="none" strike="noStrike" baseline="0" dirty="0"/>
              <a:t>Use </a:t>
            </a:r>
            <a:r>
              <a:rPr lang="en-US" sz="2400" b="1" i="0" u="none" strike="noStrike" baseline="0" dirty="0" err="1"/>
              <a:t>RValue</a:t>
            </a:r>
            <a:r>
              <a:rPr lang="en-US" sz="2400" b="1" i="0" u="none" strike="noStrike" baseline="0" dirty="0"/>
              <a:t> reference operator.</a:t>
            </a:r>
          </a:p>
          <a:p>
            <a:pPr marR="0" lvl="0"/>
            <a:r>
              <a:rPr lang="en-US" sz="2400" b="1" i="0" u="none" strike="noStrike" baseline="0" dirty="0"/>
              <a:t>Compare overload methods based on reference types.</a:t>
            </a:r>
          </a:p>
          <a:p>
            <a:pPr marR="0" lvl="0"/>
            <a:r>
              <a:rPr lang="en-US" sz="2400" b="1" i="0" u="none" strike="noStrike" baseline="0" dirty="0"/>
              <a:t>Describe move semantics and its usefulness.</a:t>
            </a:r>
          </a:p>
          <a:p>
            <a:pPr lvl="0"/>
            <a:r>
              <a:rPr lang="en-US" sz="2400" b="1" i="0" u="none" strike="noStrike" baseline="0" dirty="0"/>
              <a:t>Gain experience through code walk-throughs.</a:t>
            </a:r>
          </a:p>
          <a:p>
            <a:pPr lvl="1"/>
            <a:r>
              <a:rPr lang="en-US" b="0" i="0" u="none" strike="noStrike" baseline="0" dirty="0"/>
              <a:t>The example programs are in the </a:t>
            </a:r>
            <a:r>
              <a:rPr lang="en-US" b="0" i="0" u="sng" strike="noStrike" baseline="0" dirty="0">
                <a:hlinkClick r:id="rId2" action="ppaction://hlinkfile"/>
              </a:rPr>
              <a:t>chapter directory</a:t>
            </a:r>
            <a:r>
              <a:rPr lang="en-US" b="0" i="0" u="sng" strike="noStrike" baseline="0" dirty="0">
                <a:hlinkClick r:id="rId3"/>
              </a:rPr>
              <a:t>.</a:t>
            </a:r>
          </a:p>
        </p:txBody>
      </p:sp>
      <p:sp>
        <p:nvSpPr>
          <p:cNvPr id="59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LValue</a:t>
            </a:r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versus </a:t>
            </a:r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RValue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can appear on the left of an assignment.</a:t>
            </a:r>
          </a:p>
          <a:p>
            <a:pPr marR="0" lvl="0"/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can evaluate to an addressable value</a:t>
            </a:r>
          </a:p>
          <a:p>
            <a:pPr marR="0" lvl="0"/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 can only appear on the right side of an assignment.</a:t>
            </a:r>
          </a:p>
          <a:p>
            <a:pPr marR="0" lvl="0"/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 cannot be evaluated to an explicit 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4D92FB2-EE49-96C0-99FD-4A35F2EF5871}"/>
              </a:ext>
            </a:extLst>
          </p:cNvPr>
          <p:cNvSpPr txBox="1">
            <a:spLocks/>
          </p:cNvSpPr>
          <p:nvPr/>
        </p:nvSpPr>
        <p:spPr>
          <a:xfrm>
            <a:off x="6006351" y="3225339"/>
            <a:ext cx="5998544" cy="2981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1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int </a:t>
            </a:r>
            <a:r>
              <a:rPr lang="en-US" sz="1400" b="1" dirty="0" err="1"/>
              <a:t>FuncA</a:t>
            </a:r>
            <a:r>
              <a:rPr lang="en-US" sz="1400" b="1" dirty="0"/>
              <a:t>(){</a:t>
            </a:r>
          </a:p>
          <a:p>
            <a:pPr marL="0" indent="0">
              <a:buNone/>
            </a:pPr>
            <a:r>
              <a:rPr lang="en-US" sz="1400" b="1" dirty="0"/>
              <a:t>    return 5;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int &amp;</a:t>
            </a:r>
            <a:r>
              <a:rPr lang="en-US" sz="1400" b="1" dirty="0" err="1"/>
              <a:t>FuncB</a:t>
            </a:r>
            <a:r>
              <a:rPr lang="en-US" sz="1400" b="1" dirty="0"/>
              <a:t>() {</a:t>
            </a:r>
          </a:p>
          <a:p>
            <a:pPr marL="0" indent="0">
              <a:buNone/>
            </a:pPr>
            <a:r>
              <a:rPr lang="en-US" sz="1400" b="1" dirty="0"/>
              <a:t>    static int b=10;</a:t>
            </a:r>
          </a:p>
          <a:p>
            <a:pPr marL="0" indent="0">
              <a:buNone/>
            </a:pPr>
            <a:r>
              <a:rPr lang="en-US" sz="1400" b="1" dirty="0"/>
              <a:t>    return b;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void main() {</a:t>
            </a:r>
          </a:p>
          <a:p>
            <a:pPr marL="0" indent="0">
              <a:buNone/>
            </a:pPr>
            <a:r>
              <a:rPr lang="en-US" sz="1400" b="1" dirty="0"/>
              <a:t>    int a = 100;            // a is </a:t>
            </a:r>
            <a:r>
              <a:rPr lang="en-US" sz="1400" b="1" dirty="0" err="1"/>
              <a:t>lvalue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100 = a; 	 // 100 is a </a:t>
            </a:r>
            <a:r>
              <a:rPr lang="en-US" sz="1400" b="1" dirty="0" err="1"/>
              <a:t>rvalue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int c = </a:t>
            </a:r>
            <a:r>
              <a:rPr lang="en-US" sz="1400" b="1" dirty="0" err="1"/>
              <a:t>FuncA</a:t>
            </a:r>
            <a:r>
              <a:rPr lang="en-US" sz="1400" b="1" dirty="0"/>
              <a:t>();     // </a:t>
            </a:r>
            <a:r>
              <a:rPr lang="en-US" sz="1400" b="1" dirty="0" err="1"/>
              <a:t>FuncA</a:t>
            </a:r>
            <a:r>
              <a:rPr lang="en-US" sz="1400" b="1" dirty="0"/>
              <a:t> is </a:t>
            </a:r>
            <a:r>
              <a:rPr lang="en-US" sz="1400" b="1" dirty="0" err="1"/>
              <a:t>rvalue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FuncB</a:t>
            </a:r>
            <a:r>
              <a:rPr lang="en-US" sz="1400" b="1" dirty="0"/>
              <a:t>() = a;           //  </a:t>
            </a:r>
            <a:r>
              <a:rPr lang="en-US" sz="1400" b="1" dirty="0" err="1"/>
              <a:t>FuncB</a:t>
            </a:r>
            <a:r>
              <a:rPr lang="en-US" sz="1400" b="1" dirty="0"/>
              <a:t> is an </a:t>
            </a:r>
            <a:r>
              <a:rPr lang="en-US" sz="1400" b="1" dirty="0" err="1"/>
              <a:t>lvalue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r>
              <a:rPr lang="en-US" sz="1400" b="1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165358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Literal Constants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 dirty="0"/>
              <a:t>Literal constants are an example of </a:t>
            </a:r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.</a:t>
            </a:r>
          </a:p>
          <a:p>
            <a:pPr marR="0" lvl="0"/>
            <a:r>
              <a:rPr lang="en-US" sz="1600" b="1" i="0" u="none" strike="noStrike" baseline="0" dirty="0"/>
              <a:t>They are not addressable. </a:t>
            </a:r>
          </a:p>
          <a:p>
            <a:pPr marR="0" lvl="0"/>
            <a:r>
              <a:rPr lang="en-US" sz="1600" b="1" i="0" u="none" strike="noStrike" baseline="0" dirty="0"/>
              <a:t>Any attempt to use a </a:t>
            </a:r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 as an </a:t>
            </a:r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will cause a compiler error.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B5244-78BB-23E7-66AB-561A841DA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" t="20858" r="67550" b="53531"/>
          <a:stretch/>
        </p:blipFill>
        <p:spPr>
          <a:xfrm>
            <a:off x="6161830" y="3225339"/>
            <a:ext cx="5149727" cy="2981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568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Reference Operator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 dirty="0"/>
              <a:t>&amp; indicates an </a:t>
            </a:r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reference.  </a:t>
            </a:r>
          </a:p>
          <a:p>
            <a:pPr marR="0" lvl="0"/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reference is a constant pointer to another object. </a:t>
            </a:r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reference can only reference a </a:t>
            </a:r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.</a:t>
            </a:r>
          </a:p>
          <a:p>
            <a:pPr marR="0" lvl="0"/>
            <a:r>
              <a:rPr lang="en-US" sz="1600" b="1" i="0" u="none" strike="noStrike" baseline="0" dirty="0"/>
              <a:t>&amp;&amp; indicates an </a:t>
            </a:r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 reference for referencing </a:t>
            </a:r>
            <a:r>
              <a:rPr lang="en-US" sz="1600" b="1" i="0" u="none" strike="noStrike" baseline="0" dirty="0" err="1"/>
              <a:t>Rvalues</a:t>
            </a:r>
            <a:r>
              <a:rPr lang="en-US" sz="1600" b="1" i="0" u="none" strike="noStrike" baseline="0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8ADA8A-9A7A-DBB2-E283-0585A2D05CC6}"/>
              </a:ext>
            </a:extLst>
          </p:cNvPr>
          <p:cNvSpPr txBox="1">
            <a:spLocks/>
          </p:cNvSpPr>
          <p:nvPr/>
        </p:nvSpPr>
        <p:spPr>
          <a:xfrm>
            <a:off x="6283570" y="3225339"/>
            <a:ext cx="5311024" cy="2981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int a = 5;</a:t>
            </a:r>
          </a:p>
          <a:p>
            <a:r>
              <a:rPr lang="en-US" sz="1600" b="1" dirty="0"/>
              <a:t>int &amp;b = a;</a:t>
            </a:r>
          </a:p>
          <a:p>
            <a:r>
              <a:rPr lang="en-US" sz="1600" b="1" dirty="0"/>
              <a:t>int &amp;&amp;d = 10;</a:t>
            </a:r>
          </a:p>
        </p:txBody>
      </p:sp>
    </p:spTree>
    <p:extLst>
      <p:ext uri="{BB962C8B-B14F-4D97-AF65-F5344CB8AC3E}">
        <p14:creationId xmlns:p14="http://schemas.microsoft.com/office/powerpoint/2010/main" val="128439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Overload Reference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 dirty="0"/>
              <a:t>You can overload based on </a:t>
            </a:r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versus </a:t>
            </a:r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 reference.  </a:t>
            </a:r>
          </a:p>
          <a:p>
            <a:pPr marR="0" lvl="0"/>
            <a:r>
              <a:rPr lang="en-US" sz="1600" b="1" i="0" u="none" strike="noStrike" baseline="0" dirty="0"/>
              <a:t>Compilers selects appropriate match.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8ADA8A-9A7A-DBB2-E283-0585A2D05CC6}"/>
              </a:ext>
            </a:extLst>
          </p:cNvPr>
          <p:cNvSpPr txBox="1">
            <a:spLocks/>
          </p:cNvSpPr>
          <p:nvPr/>
        </p:nvSpPr>
        <p:spPr>
          <a:xfrm>
            <a:off x="6283570" y="3225339"/>
            <a:ext cx="5311024" cy="2981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// Which overloaded method is called in the following code?</a:t>
            </a:r>
          </a:p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Func</a:t>
            </a:r>
            <a:r>
              <a:rPr lang="en-US" sz="1600" b="1" dirty="0"/>
              <a:t>(int &amp;var) {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cout</a:t>
            </a:r>
            <a:r>
              <a:rPr lang="en-US" sz="1600" b="1" dirty="0"/>
              <a:t> &lt;&lt; "</a:t>
            </a:r>
            <a:r>
              <a:rPr lang="en-US" sz="1600" b="1" dirty="0" err="1"/>
              <a:t>Lvalue</a:t>
            </a:r>
            <a:r>
              <a:rPr lang="en-US" sz="1600" b="1" dirty="0"/>
              <a:t> reference"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Func</a:t>
            </a:r>
            <a:r>
              <a:rPr lang="en-US" sz="1600" b="1" dirty="0"/>
              <a:t>(int &amp;&amp;var) {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cout</a:t>
            </a:r>
            <a:r>
              <a:rPr lang="en-US" sz="1600" b="1" dirty="0"/>
              <a:t> &lt;&lt; "</a:t>
            </a:r>
            <a:r>
              <a:rPr lang="en-US" sz="1600" b="1" dirty="0" err="1"/>
              <a:t>Rvalue</a:t>
            </a:r>
            <a:r>
              <a:rPr lang="en-US" sz="1600" b="1" dirty="0"/>
              <a:t> reference"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r>
              <a:rPr lang="en-US" sz="1600" b="1" dirty="0"/>
              <a:t>int main() {</a:t>
            </a:r>
          </a:p>
          <a:p>
            <a:pPr marL="0" indent="0">
              <a:buNone/>
            </a:pPr>
            <a:r>
              <a:rPr lang="en-US" sz="1600" b="1" dirty="0"/>
              <a:t>    int a = 5;</a:t>
            </a:r>
          </a:p>
          <a:p>
            <a:pPr marL="0" indent="0">
              <a:buNone/>
            </a:pP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b="1" dirty="0" err="1"/>
              <a:t>Func</a:t>
            </a:r>
            <a:r>
              <a:rPr lang="en-US" sz="1600" b="1" dirty="0"/>
              <a:t>(a);   // </a:t>
            </a:r>
            <a:r>
              <a:rPr lang="en-US" sz="1600" b="1" dirty="0" err="1"/>
              <a:t>Lvalue</a:t>
            </a:r>
            <a:r>
              <a:rPr lang="en-US" sz="1600" b="1" dirty="0"/>
              <a:t> ref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Func</a:t>
            </a:r>
            <a:r>
              <a:rPr lang="en-US" sz="1600" b="1" dirty="0"/>
              <a:t>(10); // </a:t>
            </a:r>
            <a:r>
              <a:rPr lang="en-US" sz="1600" b="1" dirty="0" err="1"/>
              <a:t>Rvalue</a:t>
            </a:r>
            <a:r>
              <a:rPr lang="en-US" sz="1600" b="1" dirty="0"/>
              <a:t> ref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4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Universal Reference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dirty="0"/>
              <a:t>R</a:t>
            </a:r>
            <a:r>
              <a:rPr lang="en-US" sz="1600" b="1" i="0" u="none" strike="noStrike" baseline="0" dirty="0"/>
              <a:t>eference type within a template can be deduced at compile time.  </a:t>
            </a:r>
          </a:p>
          <a:p>
            <a:pPr marR="0" lvl="0"/>
            <a:r>
              <a:rPr lang="en-US" sz="1600" b="1" i="0" u="none" strike="noStrike" baseline="0" dirty="0"/>
              <a:t>Compilers selects appropriate match.</a:t>
            </a:r>
          </a:p>
          <a:p>
            <a:pPr marR="0" lvl="0"/>
            <a:r>
              <a:rPr lang="en-US" sz="1600" b="1" dirty="0"/>
              <a:t>Provides support for perfect forwarding (discussed later)</a:t>
            </a:r>
            <a:endParaRPr lang="en-US" sz="16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8ADA8A-9A7A-DBB2-E283-0585A2D05CC6}"/>
              </a:ext>
            </a:extLst>
          </p:cNvPr>
          <p:cNvSpPr txBox="1">
            <a:spLocks/>
          </p:cNvSpPr>
          <p:nvPr/>
        </p:nvSpPr>
        <p:spPr>
          <a:xfrm>
            <a:off x="6283570" y="3225339"/>
            <a:ext cx="5311024" cy="2981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/>
              <a:t>template</a:t>
            </a:r>
            <a:r>
              <a:rPr lang="fr-FR" sz="1600" b="1" dirty="0"/>
              <a:t> &lt;</a:t>
            </a:r>
            <a:r>
              <a:rPr lang="fr-FR" sz="1600" b="1" dirty="0" err="1"/>
              <a:t>typename</a:t>
            </a:r>
            <a:r>
              <a:rPr lang="fr-FR" sz="1600" b="1" dirty="0"/>
              <a:t> T&gt; </a:t>
            </a:r>
            <a:r>
              <a:rPr lang="fr-FR" sz="1600" b="1" dirty="0" err="1"/>
              <a:t>void</a:t>
            </a:r>
            <a:r>
              <a:rPr lang="fr-FR" sz="1600" b="1" dirty="0"/>
              <a:t> </a:t>
            </a:r>
            <a:r>
              <a:rPr lang="fr-FR" sz="1600" b="1" dirty="0" err="1"/>
              <a:t>func</a:t>
            </a:r>
            <a:r>
              <a:rPr lang="fr-FR" sz="1600" b="1" dirty="0"/>
              <a:t>(T &amp;&amp;t)</a:t>
            </a:r>
          </a:p>
          <a:p>
            <a:pPr marL="0" indent="0">
              <a:buNone/>
            </a:pPr>
            <a:r>
              <a:rPr lang="fr-FR" sz="1600" b="1" dirty="0"/>
              <a:t>{</a:t>
            </a:r>
          </a:p>
          <a:p>
            <a:pPr marL="0" indent="0">
              <a:buNone/>
            </a:pPr>
            <a:r>
              <a:rPr lang="fr-FR" sz="1600" b="1" dirty="0"/>
              <a:t>    // "T &amp;&amp;" </a:t>
            </a:r>
            <a:r>
              <a:rPr lang="fr-FR" sz="1600" b="1" dirty="0" err="1"/>
              <a:t>is</a:t>
            </a:r>
            <a:r>
              <a:rPr lang="fr-FR" sz="1600" b="1" dirty="0"/>
              <a:t> a UNIVERSAL REFERENCE</a:t>
            </a:r>
          </a:p>
          <a:p>
            <a:pPr marL="0" indent="0">
              <a:buNone/>
            </a:pPr>
            <a:r>
              <a:rPr lang="fr-FR" sz="1600" b="1" dirty="0"/>
              <a:t>    cout &lt;&lt; t &lt;&lt; 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fr-FR" sz="1600" b="1" dirty="0"/>
              <a:t>}</a:t>
            </a:r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r>
              <a:rPr lang="en-US" sz="1600" b="1" dirty="0"/>
              <a:t>int main() {</a:t>
            </a:r>
          </a:p>
          <a:p>
            <a:pPr marL="0" indent="0">
              <a:buNone/>
            </a:pPr>
            <a:r>
              <a:rPr lang="en-US" sz="1600" b="1" dirty="0"/>
              <a:t>    int a = 5;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func</a:t>
            </a:r>
            <a:r>
              <a:rPr lang="en-US" sz="1600" b="1" dirty="0"/>
              <a:t>(a);      // </a:t>
            </a:r>
            <a:r>
              <a:rPr lang="en-US" sz="1600" b="1" dirty="0" err="1"/>
              <a:t>Lvalue</a:t>
            </a:r>
            <a:r>
              <a:rPr lang="en-US" sz="1600" b="1" dirty="0"/>
              <a:t> reference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func</a:t>
            </a:r>
            <a:r>
              <a:rPr lang="en-US" sz="1600" b="1" dirty="0"/>
              <a:t>(5);      // </a:t>
            </a:r>
            <a:r>
              <a:rPr lang="en-US" sz="1600" b="1" dirty="0" err="1"/>
              <a:t>Rvalue</a:t>
            </a:r>
            <a:r>
              <a:rPr lang="en-US" sz="1600" b="1" dirty="0"/>
              <a:t> reference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11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Copy vs Move Semantics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0920515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i="0" u="none" strike="noStrike" baseline="0" dirty="0"/>
              <a:t>Copy and assignment can be expensive – especially temporary objects pointing to a lot of data</a:t>
            </a:r>
            <a:r>
              <a:rPr lang="en-US" sz="1600" b="1" dirty="0"/>
              <a:t>. This can adversely impact performance and resource utilization.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R="0" lvl="0"/>
            <a:r>
              <a:rPr lang="en-US" sz="1600" b="1" i="0" u="none" strike="noStrike" baseline="0" dirty="0"/>
              <a:t>Move semantics allows an object, under certain conditions, to take ownership of some other object's external resources.</a:t>
            </a:r>
          </a:p>
          <a:p>
            <a:pPr marR="0" lvl="0"/>
            <a:r>
              <a:rPr lang="en-US" sz="1600" b="1" i="0" u="none" strike="noStrike" baseline="0" dirty="0"/>
              <a:t>If an object does not manage at least one external resource (either directly, or indirectly through its member objects), move semantics will not offer any advantages over copy</a:t>
            </a:r>
            <a:r>
              <a:rPr lang="en-US" sz="1600" b="1" dirty="0"/>
              <a:t>.</a:t>
            </a:r>
            <a:endParaRPr lang="en-US" sz="16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DFB1F-C866-1496-3768-FCA62C09821B}"/>
              </a:ext>
            </a:extLst>
          </p:cNvPr>
          <p:cNvSpPr txBox="1"/>
          <p:nvPr/>
        </p:nvSpPr>
        <p:spPr>
          <a:xfrm>
            <a:off x="674078" y="372221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100" b="1" dirty="0"/>
              <a:t>template &lt;</a:t>
            </a:r>
            <a:r>
              <a:rPr lang="en-US" sz="1100" b="1" dirty="0" err="1"/>
              <a:t>typename</a:t>
            </a:r>
            <a:r>
              <a:rPr lang="en-US" sz="1100" b="1" dirty="0"/>
              <a:t> T&gt;</a:t>
            </a:r>
          </a:p>
          <a:p>
            <a:pPr marL="457200" lvl="1" indent="0">
              <a:buNone/>
            </a:pPr>
            <a:r>
              <a:rPr lang="en-US" sz="1100" b="1" dirty="0"/>
              <a:t>swap(T&amp; a, T&amp; b) {</a:t>
            </a:r>
          </a:p>
          <a:p>
            <a:pPr marL="457200" lvl="1" indent="0">
              <a:buNone/>
            </a:pPr>
            <a:r>
              <a:rPr lang="en-US" sz="1100" b="1" dirty="0"/>
              <a:t>    T </a:t>
            </a:r>
            <a:r>
              <a:rPr lang="en-US" sz="1100" b="1" dirty="0" err="1"/>
              <a:t>tmp</a:t>
            </a:r>
            <a:r>
              <a:rPr lang="en-US" sz="1100" b="1" dirty="0"/>
              <a:t>(a);         //  copy constructor</a:t>
            </a:r>
          </a:p>
          <a:p>
            <a:pPr marL="457200" lvl="1" indent="0">
              <a:buNone/>
            </a:pPr>
            <a:r>
              <a:rPr lang="en-US" sz="1100" b="1" dirty="0"/>
              <a:t>    a = b;                // copy assignment</a:t>
            </a:r>
          </a:p>
          <a:p>
            <a:pPr marL="457200" lvl="1" indent="0">
              <a:buNone/>
            </a:pPr>
            <a:r>
              <a:rPr lang="en-US" sz="1100" b="1" dirty="0"/>
              <a:t>    b = </a:t>
            </a:r>
            <a:r>
              <a:rPr lang="en-US" sz="1100" b="1" dirty="0" err="1"/>
              <a:t>tmp</a:t>
            </a:r>
            <a:r>
              <a:rPr lang="en-US" sz="1100" b="1" dirty="0"/>
              <a:t>;          // copy assignment</a:t>
            </a:r>
          </a:p>
          <a:p>
            <a:pPr marL="457200" lvl="1" indent="0">
              <a:buNone/>
            </a:pPr>
            <a:r>
              <a:rPr lang="en-US" sz="11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51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copy semantics review 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A2EA0C-5736-9D9F-2B89-16EF301E371C}"/>
              </a:ext>
            </a:extLst>
          </p:cNvPr>
          <p:cNvSpPr/>
          <p:nvPr/>
        </p:nvSpPr>
        <p:spPr>
          <a:xfrm>
            <a:off x="1456508" y="3250692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BD502-0009-31EE-28C2-EBED0AE4DDF1}"/>
              </a:ext>
            </a:extLst>
          </p:cNvPr>
          <p:cNvSpPr/>
          <p:nvPr/>
        </p:nvSpPr>
        <p:spPr>
          <a:xfrm>
            <a:off x="1245326" y="4232366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E81D4-3365-B2E2-63DB-F04818D86C0E}"/>
              </a:ext>
            </a:extLst>
          </p:cNvPr>
          <p:cNvSpPr/>
          <p:nvPr/>
        </p:nvSpPr>
        <p:spPr>
          <a:xfrm>
            <a:off x="3531325" y="4270575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99DAF8-702F-CBC6-6A45-3E539ED07FD5}"/>
              </a:ext>
            </a:extLst>
          </p:cNvPr>
          <p:cNvCxnSpPr>
            <a:cxnSpLocks/>
          </p:cNvCxnSpPr>
          <p:nvPr/>
        </p:nvCxnSpPr>
        <p:spPr>
          <a:xfrm flipV="1">
            <a:off x="1687285" y="3733035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AEADE3-48FA-795C-BB55-B78EB1B4587C}"/>
              </a:ext>
            </a:extLst>
          </p:cNvPr>
          <p:cNvCxnSpPr>
            <a:cxnSpLocks/>
          </p:cNvCxnSpPr>
          <p:nvPr/>
        </p:nvCxnSpPr>
        <p:spPr>
          <a:xfrm flipV="1">
            <a:off x="4019005" y="3733035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CA5EFA-7924-446B-91D8-309BA3EA40A8}"/>
              </a:ext>
            </a:extLst>
          </p:cNvPr>
          <p:cNvSpPr txBox="1"/>
          <p:nvPr/>
        </p:nvSpPr>
        <p:spPr>
          <a:xfrm>
            <a:off x="904332" y="43471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3409-688E-BEC6-1117-5F7D97FF329F}"/>
              </a:ext>
            </a:extLst>
          </p:cNvPr>
          <p:cNvSpPr txBox="1"/>
          <p:nvPr/>
        </p:nvSpPr>
        <p:spPr>
          <a:xfrm>
            <a:off x="3226934" y="4315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8BDE6C-556A-3E76-D30A-A0E29DFFBD43}"/>
              </a:ext>
            </a:extLst>
          </p:cNvPr>
          <p:cNvSpPr txBox="1"/>
          <p:nvPr/>
        </p:nvSpPr>
        <p:spPr>
          <a:xfrm>
            <a:off x="2319428" y="5027988"/>
            <a:ext cx="90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C09D9E-59D9-8D30-D7CF-80669192A44B}"/>
              </a:ext>
            </a:extLst>
          </p:cNvPr>
          <p:cNvSpPr/>
          <p:nvPr/>
        </p:nvSpPr>
        <p:spPr>
          <a:xfrm>
            <a:off x="7410510" y="4244938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6AC51B-B884-5AF5-8C30-E004859B8BEF}"/>
              </a:ext>
            </a:extLst>
          </p:cNvPr>
          <p:cNvSpPr/>
          <p:nvPr/>
        </p:nvSpPr>
        <p:spPr>
          <a:xfrm>
            <a:off x="9696509" y="4283147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FA7C26-781F-A705-3877-62E3453AC9A3}"/>
              </a:ext>
            </a:extLst>
          </p:cNvPr>
          <p:cNvCxnSpPr>
            <a:cxnSpLocks/>
          </p:cNvCxnSpPr>
          <p:nvPr/>
        </p:nvCxnSpPr>
        <p:spPr>
          <a:xfrm flipH="1">
            <a:off x="8083247" y="3441572"/>
            <a:ext cx="187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B210FA-96D5-FCA8-9EE5-50201905EA04}"/>
              </a:ext>
            </a:extLst>
          </p:cNvPr>
          <p:cNvCxnSpPr>
            <a:cxnSpLocks/>
          </p:cNvCxnSpPr>
          <p:nvPr/>
        </p:nvCxnSpPr>
        <p:spPr>
          <a:xfrm flipV="1">
            <a:off x="7852469" y="3745607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5B6F07-AF46-D0D1-5D1C-6EF2D727FA10}"/>
              </a:ext>
            </a:extLst>
          </p:cNvPr>
          <p:cNvCxnSpPr>
            <a:cxnSpLocks/>
          </p:cNvCxnSpPr>
          <p:nvPr/>
        </p:nvCxnSpPr>
        <p:spPr>
          <a:xfrm flipV="1">
            <a:off x="10184189" y="3745607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A0F01B5-E56E-99BA-5379-7E9903694E5E}"/>
              </a:ext>
            </a:extLst>
          </p:cNvPr>
          <p:cNvSpPr txBox="1"/>
          <p:nvPr/>
        </p:nvSpPr>
        <p:spPr>
          <a:xfrm>
            <a:off x="8431086" y="3839637"/>
            <a:ext cx="115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copy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CCA6DF-F3E7-A82A-6BC0-7EBF8FD6C975}"/>
              </a:ext>
            </a:extLst>
          </p:cNvPr>
          <p:cNvSpPr txBox="1"/>
          <p:nvPr/>
        </p:nvSpPr>
        <p:spPr>
          <a:xfrm>
            <a:off x="7069516" y="43597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0AF7D8-23C3-4C56-AFA7-4A48326CB8D6}"/>
              </a:ext>
            </a:extLst>
          </p:cNvPr>
          <p:cNvSpPr txBox="1"/>
          <p:nvPr/>
        </p:nvSpPr>
        <p:spPr>
          <a:xfrm>
            <a:off x="9392118" y="43284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C7071C-F978-FA99-4035-554CE4F272B5}"/>
              </a:ext>
            </a:extLst>
          </p:cNvPr>
          <p:cNvSpPr txBox="1"/>
          <p:nvPr/>
        </p:nvSpPr>
        <p:spPr>
          <a:xfrm>
            <a:off x="8374015" y="5027988"/>
            <a:ext cx="157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 =  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DE714D4-2CCE-3722-8545-621282B2021E}"/>
              </a:ext>
            </a:extLst>
          </p:cNvPr>
          <p:cNvCxnSpPr>
            <a:cxnSpLocks/>
          </p:cNvCxnSpPr>
          <p:nvPr/>
        </p:nvCxnSpPr>
        <p:spPr>
          <a:xfrm flipV="1">
            <a:off x="9163713" y="5313691"/>
            <a:ext cx="0" cy="4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AF707F9-B75F-A28A-A6D8-22328F881421}"/>
              </a:ext>
            </a:extLst>
          </p:cNvPr>
          <p:cNvSpPr txBox="1"/>
          <p:nvPr/>
        </p:nvSpPr>
        <p:spPr>
          <a:xfrm>
            <a:off x="7316892" y="5724213"/>
            <a:ext cx="38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Overloaded copy assignment operator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0EAB55-4B20-91B1-982B-1E9F7ECF02CA}"/>
              </a:ext>
            </a:extLst>
          </p:cNvPr>
          <p:cNvSpPr txBox="1"/>
          <p:nvPr/>
        </p:nvSpPr>
        <p:spPr>
          <a:xfrm>
            <a:off x="184691" y="317943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2F16487-B517-A7F1-2DD3-E164E5252769}"/>
              </a:ext>
            </a:extLst>
          </p:cNvPr>
          <p:cNvSpPr/>
          <p:nvPr/>
        </p:nvSpPr>
        <p:spPr>
          <a:xfrm>
            <a:off x="3788228" y="3263629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53AA71E-19FA-B202-997E-6999AE499239}"/>
              </a:ext>
            </a:extLst>
          </p:cNvPr>
          <p:cNvSpPr/>
          <p:nvPr/>
        </p:nvSpPr>
        <p:spPr>
          <a:xfrm>
            <a:off x="1151708" y="3072241"/>
            <a:ext cx="3524787" cy="699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7180D5-F086-1948-78D8-B902CFD16F7A}"/>
              </a:ext>
            </a:extLst>
          </p:cNvPr>
          <p:cNvSpPr/>
          <p:nvPr/>
        </p:nvSpPr>
        <p:spPr>
          <a:xfrm>
            <a:off x="7457166" y="3101801"/>
            <a:ext cx="3524787" cy="699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6643031-6BCB-BBA9-62FE-6285FBCB3726}"/>
              </a:ext>
            </a:extLst>
          </p:cNvPr>
          <p:cNvSpPr/>
          <p:nvPr/>
        </p:nvSpPr>
        <p:spPr>
          <a:xfrm>
            <a:off x="7539429" y="3272036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CBD6AA-62D6-6F2D-5CA5-EB3B7FB68D93}"/>
              </a:ext>
            </a:extLst>
          </p:cNvPr>
          <p:cNvSpPr/>
          <p:nvPr/>
        </p:nvSpPr>
        <p:spPr>
          <a:xfrm>
            <a:off x="10095356" y="3240918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EE44216-3116-47A6-668D-6311F97BA12B}"/>
              </a:ext>
            </a:extLst>
          </p:cNvPr>
          <p:cNvSpPr/>
          <p:nvPr/>
        </p:nvSpPr>
        <p:spPr>
          <a:xfrm>
            <a:off x="6592728" y="3264523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8ECF86-93B1-44A9-0288-CCED0EED27C0}"/>
              </a:ext>
            </a:extLst>
          </p:cNvPr>
          <p:cNvSpPr txBox="1"/>
          <p:nvPr/>
        </p:nvSpPr>
        <p:spPr>
          <a:xfrm>
            <a:off x="6373157" y="3586904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E7F3CE-A680-ADD5-7E34-D58DDC40B4AF}"/>
              </a:ext>
            </a:extLst>
          </p:cNvPr>
          <p:cNvCxnSpPr>
            <a:cxnSpLocks/>
          </p:cNvCxnSpPr>
          <p:nvPr/>
        </p:nvCxnSpPr>
        <p:spPr>
          <a:xfrm flipH="1">
            <a:off x="8128351" y="4550445"/>
            <a:ext cx="1181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3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5686</TotalTime>
  <Words>1413</Words>
  <Application>Microsoft Office PowerPoint</Application>
  <PresentationFormat>Widescreen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Nirmala UI Semilight</vt:lpstr>
      <vt:lpstr>Office Theme</vt:lpstr>
      <vt:lpstr>Rvalues and  Move Semantics</vt:lpstr>
      <vt:lpstr>Objectives</vt:lpstr>
      <vt:lpstr>LValue versus RValue</vt:lpstr>
      <vt:lpstr>Literal Constants</vt:lpstr>
      <vt:lpstr>Rvalue Reference Operator</vt:lpstr>
      <vt:lpstr>Overload Reference Type</vt:lpstr>
      <vt:lpstr>Universal Reference Type</vt:lpstr>
      <vt:lpstr>Copy vs Move Semantics</vt:lpstr>
      <vt:lpstr>copy semantics review </vt:lpstr>
      <vt:lpstr>std::move</vt:lpstr>
      <vt:lpstr>move assignment</vt:lpstr>
      <vt:lpstr>Move assignment operator</vt:lpstr>
      <vt:lpstr>Move construction</vt:lpstr>
      <vt:lpstr>Move constructor</vt:lpstr>
      <vt:lpstr>The Rule of Five</vt:lpstr>
      <vt:lpstr>Perfect Forwarding</vt:lpstr>
      <vt:lpstr>std::forward()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Andrew Scoppa</dc:creator>
  <cp:lastModifiedBy>Andrew Scoppa</cp:lastModifiedBy>
  <cp:revision>52</cp:revision>
  <dcterms:created xsi:type="dcterms:W3CDTF">2019-10-06T20:06:02Z</dcterms:created>
  <dcterms:modified xsi:type="dcterms:W3CDTF">2023-07-15T14:03:13Z</dcterms:modified>
</cp:coreProperties>
</file>