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7aa1a702c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37aa1a702cb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7aa1a702c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37aa1a702cb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7aa1a702cb_0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37aa1a702cb_0_10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7aa1a702cb_0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37aa1a702cb_0_10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7aa1a702cb_0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37aa1a702cb_0_10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Алгоритми та структури даних</a:t>
            </a:r>
            <a:endParaRPr/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Програма</a:t>
            </a:r>
            <a:r>
              <a:rPr lang="en-US"/>
              <a:t>: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лекцій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/>
              <a:t>11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практич</a:t>
            </a:r>
            <a:r>
              <a:rPr lang="en-US"/>
              <a:t>них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/>
              <a:t>Екзамен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8890000" y="6350000"/>
            <a:ext cx="1270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3"/>
          <p:cNvSpPr txBox="1"/>
          <p:nvPr>
            <p:ph type="title"/>
          </p:nvPr>
        </p:nvSpPr>
        <p:spPr>
          <a:xfrm>
            <a:off x="5147400" y="5321275"/>
            <a:ext cx="494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-US" sz="2000"/>
              <a:t>Шпак Андрій Григорович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Вказівники та new/delete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int x = 7;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int* p = &amp;x;   // зберігає адресу змінної x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int&amp; r = x;    // псевдонім x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*p = 10;       // змінює x → 10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r  = 20;       // змінює x → 20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int* heap = new int(123);   // виділення в heap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std::cout &lt;&lt; *heap;         // 123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delete heap;                // звільнення пам’яті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8890000" y="6350000"/>
            <a:ext cx="1270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Класи + friend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class InspectorFull; // оголошуємо наперед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class Box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int value;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explicit Box(int v) : value(v)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friend class InspectorFull; // робимо ВЕСЬ клас другом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class InspectorFull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void printValue(const Box&amp; b)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cout &lt;&lt; "Friend class sees value = " &lt;&lt; b.value &lt;&lt; endl;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8890000" y="6350000"/>
            <a:ext cx="126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friend function</a:t>
            </a:r>
            <a:endParaRPr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class InspectorFull; // оголошуємо наперед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class Box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int value;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explicit Box(int v) : value(v)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friend class InspectorFull; // робимо ВЕСЬ клас другом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class InspectorFull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void printValue(const Box&amp; b)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cout &lt;&lt; "Friend class sees value = " &lt;&lt; b.value &lt;&lt; endl;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8890000" y="6350000"/>
            <a:ext cx="126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176" name="Google Shape;176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xplicit </a:t>
            </a:r>
            <a:endParaRPr/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192525" y="1275950"/>
            <a:ext cx="8633400" cy="53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</a:pPr>
            <a:r>
              <a:rPr lang="en-US" sz="108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108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</a:pPr>
            <a:r>
              <a:rPr lang="en-US" sz="1080"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sz="108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8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</a:pPr>
            <a:r>
              <a:rPr lang="en-US" sz="1080">
                <a:latin typeface="Courier New"/>
                <a:ea typeface="Courier New"/>
                <a:cs typeface="Courier New"/>
                <a:sym typeface="Courier New"/>
              </a:rPr>
              <a:t>class Box {</a:t>
            </a:r>
            <a:endParaRPr sz="108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</a:pPr>
            <a:r>
              <a:rPr lang="en-US" sz="1080">
                <a:latin typeface="Courier New"/>
                <a:ea typeface="Courier New"/>
                <a:cs typeface="Courier New"/>
                <a:sym typeface="Courier New"/>
              </a:rPr>
              <a:t>    int value;</a:t>
            </a:r>
            <a:endParaRPr sz="108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</a:pPr>
            <a:r>
              <a:rPr lang="en-US" sz="108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08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</a:pPr>
            <a:r>
              <a:rPr lang="en-US" sz="1080">
                <a:latin typeface="Courier New"/>
                <a:ea typeface="Courier New"/>
                <a:cs typeface="Courier New"/>
                <a:sym typeface="Courier New"/>
              </a:rPr>
              <a:t>    explicit Box(int v) : value(v) {} </a:t>
            </a:r>
            <a:endParaRPr sz="108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</a:pPr>
            <a:r>
              <a:rPr lang="en-US" sz="1080">
                <a:latin typeface="Courier New"/>
                <a:ea typeface="Courier New"/>
                <a:cs typeface="Courier New"/>
                <a:sym typeface="Courier New"/>
              </a:rPr>
              <a:t>    // explicit: забороняє неявні перетворення</a:t>
            </a:r>
            <a:endParaRPr sz="108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</a:pPr>
            <a:r>
              <a:rPr lang="en-US" sz="1080">
                <a:latin typeface="Courier New"/>
                <a:ea typeface="Courier New"/>
                <a:cs typeface="Courier New"/>
                <a:sym typeface="Courier New"/>
              </a:rPr>
              <a:t>    // Напр., Box b = 5;  не скомпілюється</a:t>
            </a:r>
            <a:endParaRPr sz="108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</a:pPr>
            <a:r>
              <a:rPr lang="en-US" sz="1080">
                <a:latin typeface="Courier New"/>
                <a:ea typeface="Courier New"/>
                <a:cs typeface="Courier New"/>
                <a:sym typeface="Courier New"/>
              </a:rPr>
              <a:t>    // Box b(5);  правильний виклик конструктора</a:t>
            </a:r>
            <a:endParaRPr sz="108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8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</a:pPr>
            <a:r>
              <a:rPr lang="en-US" sz="1080">
                <a:latin typeface="Courier New"/>
                <a:ea typeface="Courier New"/>
                <a:cs typeface="Courier New"/>
                <a:sym typeface="Courier New"/>
              </a:rPr>
              <a:t>    int getValue() const { return value; }</a:t>
            </a:r>
            <a:endParaRPr sz="108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</a:pPr>
            <a:r>
              <a:rPr lang="en-US" sz="108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8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8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</a:pPr>
            <a:r>
              <a:rPr lang="en-US" sz="1080">
                <a:latin typeface="Courier New"/>
                <a:ea typeface="Courier New"/>
                <a:cs typeface="Courier New"/>
                <a:sym typeface="Courier New"/>
              </a:rPr>
              <a:t>// Якщо прибрати explicit:</a:t>
            </a:r>
            <a:endParaRPr sz="108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</a:pPr>
            <a:r>
              <a:rPr lang="en-US" sz="1080">
                <a:latin typeface="Courier New"/>
                <a:ea typeface="Courier New"/>
                <a:cs typeface="Courier New"/>
                <a:sym typeface="Courier New"/>
              </a:rPr>
              <a:t>class BoxNoExplicit {</a:t>
            </a:r>
            <a:endParaRPr sz="108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</a:pPr>
            <a:r>
              <a:rPr lang="en-US" sz="1080">
                <a:latin typeface="Courier New"/>
                <a:ea typeface="Courier New"/>
                <a:cs typeface="Courier New"/>
                <a:sym typeface="Courier New"/>
              </a:rPr>
              <a:t>    int value;</a:t>
            </a:r>
            <a:endParaRPr sz="108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</a:pPr>
            <a:r>
              <a:rPr lang="en-US" sz="108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08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</a:pPr>
            <a:r>
              <a:rPr lang="en-US" sz="1080">
                <a:latin typeface="Courier New"/>
                <a:ea typeface="Courier New"/>
                <a:cs typeface="Courier New"/>
                <a:sym typeface="Courier New"/>
              </a:rPr>
              <a:t>    BoxNoExplicit(int v) : value(v) {} </a:t>
            </a:r>
            <a:endParaRPr sz="108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</a:pPr>
            <a:r>
              <a:rPr lang="en-US" sz="1080">
                <a:latin typeface="Courier New"/>
                <a:ea typeface="Courier New"/>
                <a:cs typeface="Courier New"/>
                <a:sym typeface="Courier New"/>
              </a:rPr>
              <a:t>    int getValue() const { return value; }</a:t>
            </a:r>
            <a:endParaRPr sz="108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</a:pPr>
            <a:r>
              <a:rPr lang="en-US" sz="108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8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8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</a:pPr>
            <a:r>
              <a:rPr lang="en-US" sz="108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08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</a:pPr>
            <a:r>
              <a:rPr lang="en-US" sz="1080">
                <a:latin typeface="Courier New"/>
                <a:ea typeface="Courier New"/>
                <a:cs typeface="Courier New"/>
                <a:sym typeface="Courier New"/>
              </a:rPr>
              <a:t>    // explicit версія</a:t>
            </a:r>
            <a:endParaRPr sz="108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</a:pPr>
            <a:r>
              <a:rPr lang="en-US" sz="1080">
                <a:latin typeface="Courier New"/>
                <a:ea typeface="Courier New"/>
                <a:cs typeface="Courier New"/>
                <a:sym typeface="Courier New"/>
              </a:rPr>
              <a:t>    Box b1(10);                //  ок</a:t>
            </a:r>
            <a:endParaRPr sz="108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</a:pPr>
            <a:r>
              <a:rPr lang="en-US" sz="1080">
                <a:latin typeface="Courier New"/>
                <a:ea typeface="Courier New"/>
                <a:cs typeface="Courier New"/>
                <a:sym typeface="Courier New"/>
              </a:rPr>
              <a:t>    // Box b2 = 20;            //  не можна, бо explicit</a:t>
            </a:r>
            <a:endParaRPr sz="108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</a:pPr>
            <a:r>
              <a:rPr lang="en-US" sz="108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8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</a:pPr>
            <a:r>
              <a:rPr lang="en-US" sz="1080">
                <a:latin typeface="Courier New"/>
                <a:ea typeface="Courier New"/>
                <a:cs typeface="Courier New"/>
                <a:sym typeface="Courier New"/>
              </a:rPr>
              <a:t>    // без explicit</a:t>
            </a:r>
            <a:endParaRPr sz="108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</a:pPr>
            <a:r>
              <a:rPr lang="en-US" sz="1080">
                <a:latin typeface="Courier New"/>
                <a:ea typeface="Courier New"/>
                <a:cs typeface="Courier New"/>
                <a:sym typeface="Courier New"/>
              </a:rPr>
              <a:t>    BoxNoExplicit n1 = 20;     //  автоматично конвертується int → BoxNoExplicit</a:t>
            </a:r>
            <a:endParaRPr sz="108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</a:pPr>
            <a:r>
              <a:rPr lang="en-US" sz="1080">
                <a:latin typeface="Courier New"/>
                <a:ea typeface="Courier New"/>
                <a:cs typeface="Courier New"/>
                <a:sym typeface="Courier New"/>
              </a:rPr>
              <a:t>    cout &lt;&lt; n1.getValue();     // 20</a:t>
            </a:r>
            <a:endParaRPr sz="108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</a:pPr>
            <a:r>
              <a:rPr lang="en-US" sz="108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8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8890000" y="6350000"/>
            <a:ext cx="1269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static-члени класу</a:t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class Counter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static int count;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Counter()  { ++count;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~Counter() { --count;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static int get() { return count; }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int Counter::count =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8890000" y="6350000"/>
            <a:ext cx="1269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Перевантаження операторів</a:t>
            </a:r>
            <a:endParaRPr/>
          </a:p>
        </p:txBody>
      </p:sp>
      <p:sp>
        <p:nvSpPr>
          <p:cNvPr id="198" name="Google Shape;198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500">
                <a:latin typeface="Courier New"/>
                <a:ea typeface="Courier New"/>
                <a:cs typeface="Courier New"/>
                <a:sym typeface="Courier New"/>
              </a:rPr>
              <a:t>class Vec2 {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500">
                <a:latin typeface="Courier New"/>
                <a:ea typeface="Courier New"/>
                <a:cs typeface="Courier New"/>
                <a:sym typeface="Courier New"/>
              </a:rPr>
              <a:t>    int x, y;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5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500">
                <a:latin typeface="Courier New"/>
                <a:ea typeface="Courier New"/>
                <a:cs typeface="Courier New"/>
                <a:sym typeface="Courier New"/>
              </a:rPr>
              <a:t>    Vec2(int x,int y): x(x), y(y) {}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500">
                <a:latin typeface="Courier New"/>
                <a:ea typeface="Courier New"/>
                <a:cs typeface="Courier New"/>
                <a:sym typeface="Courier New"/>
              </a:rPr>
              <a:t>    Vec2 operator+(const Vec2&amp; o) const { 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500">
                <a:latin typeface="Courier New"/>
                <a:ea typeface="Courier New"/>
                <a:cs typeface="Courier New"/>
                <a:sym typeface="Courier New"/>
              </a:rPr>
              <a:t>return Vec2(x + o.x, y + o.y); 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5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8890000" y="6350000"/>
            <a:ext cx="1269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Generic функції</a:t>
            </a:r>
            <a:endParaRPr/>
          </a:p>
        </p:txBody>
      </p:sp>
      <p:sp>
        <p:nvSpPr>
          <p:cNvPr id="206" name="Google Shape;206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template&lt;typename T&gt;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T add(T a, T b) {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return a + b;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std::cout &lt;&lt; add(2,3);     // int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std::cout &lt;&lt; add(2.5,1.5); // double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Google Shape;207;p28"/>
          <p:cNvSpPr txBox="1"/>
          <p:nvPr/>
        </p:nvSpPr>
        <p:spPr>
          <a:xfrm>
            <a:off x="8890000" y="6350000"/>
            <a:ext cx="1269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Exceptions</a:t>
            </a:r>
            <a:endParaRPr/>
          </a:p>
        </p:txBody>
      </p:sp>
      <p:sp>
        <p:nvSpPr>
          <p:cNvPr id="214" name="Google Shape;214;p29"/>
          <p:cNvSpPr txBox="1"/>
          <p:nvPr>
            <p:ph idx="1" type="body"/>
          </p:nvPr>
        </p:nvSpPr>
        <p:spPr>
          <a:xfrm>
            <a:off x="243300" y="1185550"/>
            <a:ext cx="8443500" cy="56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#include &lt;stdexcept&gt; // 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тут оголошені винятки (runtime_error і т.д.)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double divide(double a, double b)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if (b == 0)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  throw runtime_error("Division by zero!");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return a / b;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try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  cout &lt;&lt; divide(10, 2) &lt;&lt; endl;   // 5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  cout &lt;&lt; divide(10, 0) &lt;&lt; endl;   // згенерує виняток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catch (const runtime_error&amp; e)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  cout &lt;&lt; "Помилка: " &lt;&lt; e.what() &lt;&lt; endl;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8890000" y="6350000"/>
            <a:ext cx="1269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Generic DynamicArray</a:t>
            </a:r>
            <a:endParaRPr/>
          </a:p>
        </p:txBody>
      </p:sp>
      <p:sp>
        <p:nvSpPr>
          <p:cNvPr id="222" name="Google Shape;222;p30"/>
          <p:cNvSpPr txBox="1"/>
          <p:nvPr>
            <p:ph idx="1" type="body"/>
          </p:nvPr>
        </p:nvSpPr>
        <p:spPr>
          <a:xfrm>
            <a:off x="243200" y="1307150"/>
            <a:ext cx="8443500" cy="53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// Шаблонний клас DynamicArray — своя реалізація std::vector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template&lt;typename T&gt;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class DynamicArray {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    T* data;   // вказівник на динамічний масив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    int cap;   // ємність (capacity) — скільки елементів виділено в пам'яті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    int sz;    // поточний розмір (size) — скільки реально збережено елементів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    // Конструктор: створюємо масив із початковою ємністю 2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    DynamicArray(): data(new T[2]), cap(2), sz(0) {}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    // Деструктор: звільняємо пам'ять при знищенні об'єкта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    ~DynamicArray() { delete[] data; }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    // Додаємо елемент у кінець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    void push_back(const T&amp; val) {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        // Якщо місця більше немає → збільшуємо масив у 2 рази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        if (sz == cap) {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            cap *= 2;                  // нова ємність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            T* nd = new T[cap];        // виділяємо новий масив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            for (int i=0; i&lt;sz; i++)   // копіюємо старі елементи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                nd[i] = data[i];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            delete[] data;             // видаляємо старий масив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            data = nd;                 // перенаправляємо вказівник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        data[sz++] = val;              // додаємо новий елемент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    // Доступ до елемента по індексу (без перевірки меж!)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    T operator[](int i) const { return data[i]; }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    // Поточний розмір масиву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    int size() const { return sz; }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8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8890000" y="6350000"/>
            <a:ext cx="1269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Принципи ООП</a:t>
            </a:r>
            <a:endParaRPr/>
          </a:p>
        </p:txBody>
      </p:sp>
      <p:sp>
        <p:nvSpPr>
          <p:cNvPr id="230" name="Google Shape;230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Інкапсуляція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Наслідування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Поліморфізм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Абстракція</a:t>
            </a:r>
            <a:endParaRPr/>
          </a:p>
        </p:txBody>
      </p:sp>
      <p:sp>
        <p:nvSpPr>
          <p:cNvPr id="231" name="Google Shape;231;p31"/>
          <p:cNvSpPr txBox="1"/>
          <p:nvPr/>
        </p:nvSpPr>
        <p:spPr>
          <a:xfrm>
            <a:off x="8890000" y="6350000"/>
            <a:ext cx="1269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457200" y="71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Вступ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57200" y="1214100"/>
            <a:ext cx="8229600" cy="54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/>
              <a:t>Де застосовується C++:</a:t>
            </a:r>
            <a:endParaRPr sz="2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/>
              <a:t>    •    ОС: Windows kernel, Linux kernel, драйвери, вбудовані системи.</a:t>
            </a:r>
            <a:endParaRPr sz="2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/>
              <a:t>    •    Ігри: Unreal Engine, рушії AAA-ігор, VR/AR.</a:t>
            </a:r>
            <a:endParaRPr sz="2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/>
              <a:t>    •    Фінанси: High-Frequency Trading (HFT), біржеві системи.</a:t>
            </a:r>
            <a:endParaRPr sz="2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/>
              <a:t>    •    Алгоритми та змагання: Codeforces, ACM ICPC, LeetCode.</a:t>
            </a:r>
            <a:endParaRPr sz="2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/>
              <a:t>    •    Наука/інженерія: CAD, 3D-графіка.</a:t>
            </a:r>
            <a:endParaRPr sz="24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Версії C++:</a:t>
            </a:r>
            <a:endParaRPr sz="2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C++98, C++03, C++11, C++17, C++20, C++23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Фокус: класичний C++ (C++11/17)</a:t>
            </a:r>
            <a:endParaRPr sz="2400"/>
          </a:p>
        </p:txBody>
      </p:sp>
      <p:sp>
        <p:nvSpPr>
          <p:cNvPr id="95" name="Google Shape;95;p14"/>
          <p:cNvSpPr txBox="1"/>
          <p:nvPr/>
        </p:nvSpPr>
        <p:spPr>
          <a:xfrm>
            <a:off x="8890000" y="6350000"/>
            <a:ext cx="1270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Інкапсуляція</a:t>
            </a:r>
            <a:endParaRPr/>
          </a:p>
        </p:txBody>
      </p:sp>
      <p:sp>
        <p:nvSpPr>
          <p:cNvPr id="238" name="Google Shape;238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// Клас BankAccount ілюструє принцип інкапсуляції в ООП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class BankAccount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double balance;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// 🔒 приватне поле: не можна змінити баланс напряму ззовні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// доступ тільки через методи класу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// Конструктор з одним параметром, який ініціалізує баланс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// explicit ➝ забороняє неявні перетворення (BankAccount acc = 100; ❌)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explicit BankAccount(double initial) : balance(initial)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// Метод для внесення коштів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void deposit(double amount) {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balance += amount;   // додаємо до балансу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// Метод для читання балансу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double getBalance() const {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return balance;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// const ➝ гарантує, що цей метод не змінює стан об'єкта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32"/>
          <p:cNvSpPr txBox="1"/>
          <p:nvPr/>
        </p:nvSpPr>
        <p:spPr>
          <a:xfrm>
            <a:off x="8890000" y="6350000"/>
            <a:ext cx="1269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Наслідування</a:t>
            </a:r>
            <a:endParaRPr/>
          </a:p>
        </p:txBody>
      </p:sp>
      <p:sp>
        <p:nvSpPr>
          <p:cNvPr id="246" name="Google Shape;246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// Базовий клас (parent / base)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class Animal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void eat() const { cout &lt;&lt; "Eating...\n"; }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// const після методу ➝ гарантія, що метод не змінює об'єкт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// Похідний клас (child / derived)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class Dog : public Animal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void bark() const { cout &lt;&lt; "Woof!\n";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Dog d;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d.eat();   // успадкований метод від Animal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d.bark();  // власний метод Dog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33"/>
          <p:cNvSpPr txBox="1"/>
          <p:nvPr/>
        </p:nvSpPr>
        <p:spPr>
          <a:xfrm>
            <a:off x="8890000" y="6350000"/>
            <a:ext cx="1269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Множинне наслідування</a:t>
            </a:r>
            <a:endParaRPr/>
          </a:p>
        </p:txBody>
      </p:sp>
      <p:sp>
        <p:nvSpPr>
          <p:cNvPr id="254" name="Google Shape;254;p3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class Animal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void eat() const { cout &lt;&lt; "Eating...\n";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class Pet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void play() const { cout &lt;&lt; "Playing...\n";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// Dog тепер успадковує від ДВОХ класів: Animal і Pet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class Dog : public Animal, public Pet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void bark() const { cout &lt;&lt; "Woof!\n";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Dog d;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d.eat();   // з Animal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d.play();  // з Pet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d.bark();  // власний метод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p34"/>
          <p:cNvSpPr txBox="1"/>
          <p:nvPr/>
        </p:nvSpPr>
        <p:spPr>
          <a:xfrm>
            <a:off x="8890000" y="6350000"/>
            <a:ext cx="1269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Поліморфізм</a:t>
            </a:r>
            <a:endParaRPr/>
          </a:p>
        </p:txBody>
      </p:sp>
      <p:sp>
        <p:nvSpPr>
          <p:cNvPr id="262" name="Google Shape;262;p35"/>
          <p:cNvSpPr txBox="1"/>
          <p:nvPr>
            <p:ph idx="1" type="body"/>
          </p:nvPr>
        </p:nvSpPr>
        <p:spPr>
          <a:xfrm>
            <a:off x="141850" y="1266625"/>
            <a:ext cx="8544900" cy="55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87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87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870"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sz="87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87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870">
                <a:latin typeface="Courier New"/>
                <a:ea typeface="Courier New"/>
                <a:cs typeface="Courier New"/>
                <a:sym typeface="Courier New"/>
              </a:rPr>
              <a:t>// Базовий клас (інтерфейс для всіх фігур)</a:t>
            </a:r>
            <a:endParaRPr sz="87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870">
                <a:latin typeface="Courier New"/>
                <a:ea typeface="Courier New"/>
                <a:cs typeface="Courier New"/>
                <a:sym typeface="Courier New"/>
              </a:rPr>
              <a:t>class Shape {</a:t>
            </a:r>
            <a:endParaRPr sz="87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87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87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870">
                <a:latin typeface="Courier New"/>
                <a:ea typeface="Courier New"/>
                <a:cs typeface="Courier New"/>
                <a:sym typeface="Courier New"/>
              </a:rPr>
              <a:t>    // virtual ➝ метод віртуальний, тобто виклик визначається ПІД ЧАС ВИКОНАННЯ</a:t>
            </a:r>
            <a:endParaRPr sz="87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870">
                <a:latin typeface="Courier New"/>
                <a:ea typeface="Courier New"/>
                <a:cs typeface="Courier New"/>
                <a:sym typeface="Courier New"/>
              </a:rPr>
              <a:t>    // Якщо викликати draw() через Shape*, програма перевірить,</a:t>
            </a:r>
            <a:endParaRPr sz="87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870">
                <a:latin typeface="Courier New"/>
                <a:ea typeface="Courier New"/>
                <a:cs typeface="Courier New"/>
                <a:sym typeface="Courier New"/>
              </a:rPr>
              <a:t>    // чи є в похідному класі перевизначена версія.</a:t>
            </a:r>
            <a:endParaRPr sz="87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870">
                <a:latin typeface="Courier New"/>
                <a:ea typeface="Courier New"/>
                <a:cs typeface="Courier New"/>
                <a:sym typeface="Courier New"/>
              </a:rPr>
              <a:t>    virtual void draw() const { </a:t>
            </a:r>
            <a:endParaRPr sz="87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870">
                <a:latin typeface="Courier New"/>
                <a:ea typeface="Courier New"/>
                <a:cs typeface="Courier New"/>
                <a:sym typeface="Courier New"/>
              </a:rPr>
              <a:t>        cout &lt;&lt; "Shape\n"; </a:t>
            </a:r>
            <a:endParaRPr sz="87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87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87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87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870">
                <a:latin typeface="Courier New"/>
                <a:ea typeface="Courier New"/>
                <a:cs typeface="Courier New"/>
                <a:sym typeface="Courier New"/>
              </a:rPr>
              <a:t>    // Віртуальний деструктор:</a:t>
            </a:r>
            <a:endParaRPr sz="87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870">
                <a:latin typeface="Courier New"/>
                <a:ea typeface="Courier New"/>
                <a:cs typeface="Courier New"/>
                <a:sym typeface="Courier New"/>
              </a:rPr>
              <a:t>    // коли видаляємо об'єкт через вказівник на базовий клас,</a:t>
            </a:r>
            <a:endParaRPr sz="87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870">
                <a:latin typeface="Courier New"/>
                <a:ea typeface="Courier New"/>
                <a:cs typeface="Courier New"/>
                <a:sym typeface="Courier New"/>
              </a:rPr>
              <a:t>    // буде викликаний деструктор і похідного класу (важливо для уникнення memory leak).</a:t>
            </a:r>
            <a:endParaRPr sz="87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870">
                <a:latin typeface="Courier New"/>
                <a:ea typeface="Courier New"/>
                <a:cs typeface="Courier New"/>
                <a:sym typeface="Courier New"/>
              </a:rPr>
              <a:t>    virtual ~Shape() = default;</a:t>
            </a:r>
            <a:endParaRPr sz="87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87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87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87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870">
                <a:latin typeface="Courier New"/>
                <a:ea typeface="Courier New"/>
                <a:cs typeface="Courier New"/>
                <a:sym typeface="Courier New"/>
              </a:rPr>
              <a:t>// Похідний клас</a:t>
            </a:r>
            <a:endParaRPr sz="87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870">
                <a:latin typeface="Courier New"/>
                <a:ea typeface="Courier New"/>
                <a:cs typeface="Courier New"/>
                <a:sym typeface="Courier New"/>
              </a:rPr>
              <a:t>class Circle : public Shape {</a:t>
            </a:r>
            <a:endParaRPr sz="87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87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87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870">
                <a:latin typeface="Courier New"/>
                <a:ea typeface="Courier New"/>
                <a:cs typeface="Courier New"/>
                <a:sym typeface="Courier New"/>
              </a:rPr>
              <a:t>    // override ➝ явно вказує, що цей метод перевизначає базовий virtual-метод.</a:t>
            </a:r>
            <a:endParaRPr sz="87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870">
                <a:latin typeface="Courier New"/>
                <a:ea typeface="Courier New"/>
                <a:cs typeface="Courier New"/>
                <a:sym typeface="Courier New"/>
              </a:rPr>
              <a:t>    // Якщо підпис методу не співпадає, буде помилка компіляції.</a:t>
            </a:r>
            <a:endParaRPr sz="87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870">
                <a:latin typeface="Courier New"/>
                <a:ea typeface="Courier New"/>
                <a:cs typeface="Courier New"/>
                <a:sym typeface="Courier New"/>
              </a:rPr>
              <a:t>    void draw() const override { </a:t>
            </a:r>
            <a:endParaRPr sz="87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870">
                <a:latin typeface="Courier New"/>
                <a:ea typeface="Courier New"/>
                <a:cs typeface="Courier New"/>
                <a:sym typeface="Courier New"/>
              </a:rPr>
              <a:t>        cout &lt;&lt; "Circle\n"; </a:t>
            </a:r>
            <a:endParaRPr sz="87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87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87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87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87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87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87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87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870">
                <a:latin typeface="Courier New"/>
                <a:ea typeface="Courier New"/>
                <a:cs typeface="Courier New"/>
                <a:sym typeface="Courier New"/>
              </a:rPr>
              <a:t>    Shape* s1 = new Shape();</a:t>
            </a:r>
            <a:endParaRPr sz="87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870">
                <a:latin typeface="Courier New"/>
                <a:ea typeface="Courier New"/>
                <a:cs typeface="Courier New"/>
                <a:sym typeface="Courier New"/>
              </a:rPr>
              <a:t>    Shape* s2 = new Circle();</a:t>
            </a:r>
            <a:endParaRPr sz="87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87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870">
                <a:latin typeface="Courier New"/>
                <a:ea typeface="Courier New"/>
                <a:cs typeface="Courier New"/>
                <a:sym typeface="Courier New"/>
              </a:rPr>
              <a:t>    s1-&gt;draw(); // викличе Shape::draw() → "Shape"</a:t>
            </a:r>
            <a:endParaRPr sz="87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870">
                <a:latin typeface="Courier New"/>
                <a:ea typeface="Courier New"/>
                <a:cs typeface="Courier New"/>
                <a:sym typeface="Courier New"/>
              </a:rPr>
              <a:t>    s2-&gt;draw(); // викличе Circle::draw() → "Circle"</a:t>
            </a:r>
            <a:endParaRPr sz="87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87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870">
                <a:latin typeface="Courier New"/>
                <a:ea typeface="Courier New"/>
                <a:cs typeface="Courier New"/>
                <a:sym typeface="Courier New"/>
              </a:rPr>
              <a:t>    delete s1;</a:t>
            </a:r>
            <a:endParaRPr sz="87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870">
                <a:latin typeface="Courier New"/>
                <a:ea typeface="Courier New"/>
                <a:cs typeface="Courier New"/>
                <a:sym typeface="Courier New"/>
              </a:rPr>
              <a:t>    delete s2; // завдяки virtual ~Shape() спочатку викликається ~Circle(), потім ~Shape()</a:t>
            </a:r>
            <a:endParaRPr sz="87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605"/>
              <a:buNone/>
            </a:pPr>
            <a:r>
              <a:rPr lang="en-US" sz="87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7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35"/>
          <p:cNvSpPr txBox="1"/>
          <p:nvPr/>
        </p:nvSpPr>
        <p:spPr>
          <a:xfrm>
            <a:off x="8890000" y="6350000"/>
            <a:ext cx="1269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Абстракція</a:t>
            </a:r>
            <a:endParaRPr/>
          </a:p>
        </p:txBody>
      </p:sp>
      <p:sp>
        <p:nvSpPr>
          <p:cNvPr id="270" name="Google Shape;270;p36"/>
          <p:cNvSpPr txBox="1"/>
          <p:nvPr>
            <p:ph idx="1" type="body"/>
          </p:nvPr>
        </p:nvSpPr>
        <p:spPr>
          <a:xfrm>
            <a:off x="396400" y="1316475"/>
            <a:ext cx="8229600" cy="54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975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9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975"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sz="9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9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975">
                <a:latin typeface="Courier New"/>
                <a:ea typeface="Courier New"/>
                <a:cs typeface="Courier New"/>
                <a:sym typeface="Courier New"/>
              </a:rPr>
              <a:t>// Абстрактний клас (інтерфейс для всіх фігур)</a:t>
            </a:r>
            <a:endParaRPr sz="9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975">
                <a:latin typeface="Courier New"/>
                <a:ea typeface="Courier New"/>
                <a:cs typeface="Courier New"/>
                <a:sym typeface="Courier New"/>
              </a:rPr>
              <a:t>class IShape {</a:t>
            </a:r>
            <a:endParaRPr sz="9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975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9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975">
                <a:latin typeface="Courier New"/>
                <a:ea typeface="Courier New"/>
                <a:cs typeface="Courier New"/>
                <a:sym typeface="Courier New"/>
              </a:rPr>
              <a:t>    // 🔑 Чисто віртуальний метод:</a:t>
            </a:r>
            <a:endParaRPr sz="9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975">
                <a:latin typeface="Courier New"/>
                <a:ea typeface="Courier New"/>
                <a:cs typeface="Courier New"/>
                <a:sym typeface="Courier New"/>
              </a:rPr>
              <a:t>    // = 0 означає, що реалізації тут немає,</a:t>
            </a:r>
            <a:endParaRPr sz="9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975">
                <a:latin typeface="Courier New"/>
                <a:ea typeface="Courier New"/>
                <a:cs typeface="Courier New"/>
                <a:sym typeface="Courier New"/>
              </a:rPr>
              <a:t>    // і будь-який похідний клас зобов'язаний перевизначити draw().</a:t>
            </a:r>
            <a:endParaRPr sz="9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975">
                <a:latin typeface="Courier New"/>
                <a:ea typeface="Courier New"/>
                <a:cs typeface="Courier New"/>
                <a:sym typeface="Courier New"/>
              </a:rPr>
              <a:t>    virtual void draw() const = 0;</a:t>
            </a:r>
            <a:endParaRPr sz="9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9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975">
                <a:latin typeface="Courier New"/>
                <a:ea typeface="Courier New"/>
                <a:cs typeface="Courier New"/>
                <a:sym typeface="Courier New"/>
              </a:rPr>
              <a:t>    // Віртуальний деструктор:</a:t>
            </a:r>
            <a:endParaRPr sz="9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975">
                <a:latin typeface="Courier New"/>
                <a:ea typeface="Courier New"/>
                <a:cs typeface="Courier New"/>
                <a:sym typeface="Courier New"/>
              </a:rPr>
              <a:t>    // потрібен, щоб при видаленні об'єкта через IShape* викликався</a:t>
            </a:r>
            <a:endParaRPr sz="9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975">
                <a:latin typeface="Courier New"/>
                <a:ea typeface="Courier New"/>
                <a:cs typeface="Courier New"/>
                <a:sym typeface="Courier New"/>
              </a:rPr>
              <a:t>    // правильний деструктор похідного класу.</a:t>
            </a:r>
            <a:endParaRPr sz="9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975">
                <a:latin typeface="Courier New"/>
                <a:ea typeface="Courier New"/>
                <a:cs typeface="Courier New"/>
                <a:sym typeface="Courier New"/>
              </a:rPr>
              <a:t>    virtual ~IShape() = default;</a:t>
            </a:r>
            <a:endParaRPr sz="9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975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9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9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975">
                <a:latin typeface="Courier New"/>
                <a:ea typeface="Courier New"/>
                <a:cs typeface="Courier New"/>
                <a:sym typeface="Courier New"/>
              </a:rPr>
              <a:t>// Конкретний клас Square реалізує інтерфейс IShape</a:t>
            </a:r>
            <a:endParaRPr sz="9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975">
                <a:latin typeface="Courier New"/>
                <a:ea typeface="Courier New"/>
                <a:cs typeface="Courier New"/>
                <a:sym typeface="Courier New"/>
              </a:rPr>
              <a:t>class Square : public IShape {</a:t>
            </a:r>
            <a:endParaRPr sz="9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975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9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975">
                <a:latin typeface="Courier New"/>
                <a:ea typeface="Courier New"/>
                <a:cs typeface="Courier New"/>
                <a:sym typeface="Courier New"/>
              </a:rPr>
              <a:t>    // override ➝ вказує, що ми перевизначаємо метод draw() з базового класу</a:t>
            </a:r>
            <a:endParaRPr sz="9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975">
                <a:latin typeface="Courier New"/>
                <a:ea typeface="Courier New"/>
                <a:cs typeface="Courier New"/>
                <a:sym typeface="Courier New"/>
              </a:rPr>
              <a:t>    void draw() const override { </a:t>
            </a:r>
            <a:endParaRPr sz="9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975">
                <a:latin typeface="Courier New"/>
                <a:ea typeface="Courier New"/>
                <a:cs typeface="Courier New"/>
                <a:sym typeface="Courier New"/>
              </a:rPr>
              <a:t>        cout &lt;&lt; "Square\n"; </a:t>
            </a:r>
            <a:endParaRPr sz="9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975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9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975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9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9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975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9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975">
                <a:latin typeface="Courier New"/>
                <a:ea typeface="Courier New"/>
                <a:cs typeface="Courier New"/>
                <a:sym typeface="Courier New"/>
              </a:rPr>
              <a:t>    // IShape shape; // помилка: абстрактний клас неможливо створити напряму</a:t>
            </a:r>
            <a:endParaRPr sz="9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9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975">
                <a:latin typeface="Courier New"/>
                <a:ea typeface="Courier New"/>
                <a:cs typeface="Courier New"/>
                <a:sym typeface="Courier New"/>
              </a:rPr>
              <a:t>    IShape* s = new Square(); // можемо створювати об'єкти похідних класів</a:t>
            </a:r>
            <a:endParaRPr sz="9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975">
                <a:latin typeface="Courier New"/>
                <a:ea typeface="Courier New"/>
                <a:cs typeface="Courier New"/>
                <a:sym typeface="Courier New"/>
              </a:rPr>
              <a:t>    s-&gt;draw(); // викликає Square::draw() → "Square"</a:t>
            </a:r>
            <a:endParaRPr sz="9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9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975">
                <a:latin typeface="Courier New"/>
                <a:ea typeface="Courier New"/>
                <a:cs typeface="Courier New"/>
                <a:sym typeface="Courier New"/>
              </a:rPr>
              <a:t>    delete s; // завдяки virtual ~IShape() звільняється правильно</a:t>
            </a:r>
            <a:endParaRPr sz="97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688"/>
              <a:buNone/>
            </a:pPr>
            <a:r>
              <a:rPr lang="en-US" sz="975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75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Google Shape;271;p36"/>
          <p:cNvSpPr txBox="1"/>
          <p:nvPr/>
        </p:nvSpPr>
        <p:spPr>
          <a:xfrm>
            <a:off x="8890000" y="6350000"/>
            <a:ext cx="1269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Що таке алгоритм</a:t>
            </a:r>
            <a:endParaRPr/>
          </a:p>
        </p:txBody>
      </p:sp>
      <p:sp>
        <p:nvSpPr>
          <p:cNvPr id="278" name="Google Shape;278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Алгоритм — послідовність кроків для розв’язання задачі.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Властивості: скінченність, визначеність, результативність, масовість, вхідні/вихідні дані.</a:t>
            </a:r>
            <a:endParaRPr/>
          </a:p>
        </p:txBody>
      </p:sp>
      <p:sp>
        <p:nvSpPr>
          <p:cNvPr id="279" name="Google Shape;279;p37"/>
          <p:cNvSpPr txBox="1"/>
          <p:nvPr/>
        </p:nvSpPr>
        <p:spPr>
          <a:xfrm>
            <a:off x="8890000" y="6350000"/>
            <a:ext cx="1269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Навіщо аналіз алгоритмів</a:t>
            </a:r>
            <a:endParaRPr/>
          </a:p>
        </p:txBody>
      </p:sp>
      <p:sp>
        <p:nvSpPr>
          <p:cNvPr id="286" name="Google Shape;286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Два алгоритми можуть давати той самий результат, але час виконання може відрізнятись у тисячі разів.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Приклад: лінійний пошук O(n) vs бінарний O(log n).</a:t>
            </a:r>
            <a:endParaRPr/>
          </a:p>
        </p:txBody>
      </p:sp>
      <p:sp>
        <p:nvSpPr>
          <p:cNvPr id="287" name="Google Shape;287;p38"/>
          <p:cNvSpPr txBox="1"/>
          <p:nvPr/>
        </p:nvSpPr>
        <p:spPr>
          <a:xfrm>
            <a:off x="8890000" y="6350000"/>
            <a:ext cx="1269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Big-O нотація</a:t>
            </a:r>
            <a:endParaRPr/>
          </a:p>
        </p:txBody>
      </p:sp>
      <p:sp>
        <p:nvSpPr>
          <p:cNvPr id="294" name="Google Shape;294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O(1) — константний час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O(n) — лінійний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O(log n) — логарифмічний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O(n^2) — квадратичний</a:t>
            </a:r>
            <a:endParaRPr/>
          </a:p>
        </p:txBody>
      </p:sp>
      <p:sp>
        <p:nvSpPr>
          <p:cNvPr id="295" name="Google Shape;295;p39"/>
          <p:cNvSpPr txBox="1"/>
          <p:nvPr/>
        </p:nvSpPr>
        <p:spPr>
          <a:xfrm>
            <a:off x="8890000" y="6350000"/>
            <a:ext cx="1269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O(n): сума елементів</a:t>
            </a:r>
            <a:endParaRPr/>
          </a:p>
        </p:txBody>
      </p:sp>
      <p:sp>
        <p:nvSpPr>
          <p:cNvPr id="302" name="Google Shape;302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 sum(int arr[],int n){</a:t>
            </a:r>
            <a:endParaRPr sz="50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int s=0;</a:t>
            </a:r>
            <a:endParaRPr sz="50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for(int i=0;i&lt;n;i++) s+=arr[i];</a:t>
            </a:r>
            <a:endParaRPr sz="50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return s;</a:t>
            </a:r>
            <a:endParaRPr sz="50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5000"/>
          </a:p>
        </p:txBody>
      </p:sp>
      <p:sp>
        <p:nvSpPr>
          <p:cNvPr id="303" name="Google Shape;303;p40"/>
          <p:cNvSpPr txBox="1"/>
          <p:nvPr/>
        </p:nvSpPr>
        <p:spPr>
          <a:xfrm>
            <a:off x="8890000" y="6350000"/>
            <a:ext cx="1269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O(n): лінійний пошук</a:t>
            </a:r>
            <a:endParaRPr/>
          </a:p>
        </p:txBody>
      </p:sp>
      <p:sp>
        <p:nvSpPr>
          <p:cNvPr id="310" name="Google Shape;310;p41"/>
          <p:cNvSpPr txBox="1"/>
          <p:nvPr>
            <p:ph idx="1" type="body"/>
          </p:nvPr>
        </p:nvSpPr>
        <p:spPr>
          <a:xfrm>
            <a:off x="60800" y="1623950"/>
            <a:ext cx="89982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int linearSearch(int arr[], int n, int target) {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    for (int i=0; i&lt;n; i++) {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        if (arr[i] == target) return i;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    return -1;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41"/>
          <p:cNvSpPr txBox="1"/>
          <p:nvPr/>
        </p:nvSpPr>
        <p:spPr>
          <a:xfrm>
            <a:off x="8890000" y="6350000"/>
            <a:ext cx="126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Мінімальна програма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227950" y="1600200"/>
            <a:ext cx="88329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#include &lt;iostream&gt; //стандартна бібліотека вводу/виводу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std::cout &lt;&lt; "Hello, world!\n";  // вивід у консоль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return 0;          // код успішного завершення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8890000" y="6350000"/>
            <a:ext cx="1269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O(n): пошук мінімуму</a:t>
            </a:r>
            <a:endParaRPr/>
          </a:p>
        </p:txBody>
      </p:sp>
      <p:sp>
        <p:nvSpPr>
          <p:cNvPr id="318" name="Google Shape;318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int findMin(int arr[], int n) {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    int minVal = arr[0];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    for (int i=1; i&lt;n; i++) {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        if (arr[i] &lt; minVal) minVal = arr[i];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    return minVal;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p42"/>
          <p:cNvSpPr txBox="1"/>
          <p:nvPr/>
        </p:nvSpPr>
        <p:spPr>
          <a:xfrm>
            <a:off x="8890000" y="6350000"/>
            <a:ext cx="1269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O(n): підрахунок парних</a:t>
            </a:r>
            <a:endParaRPr/>
          </a:p>
        </p:txBody>
      </p:sp>
      <p:sp>
        <p:nvSpPr>
          <p:cNvPr id="326" name="Google Shape;326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latin typeface="Courier New"/>
                <a:ea typeface="Courier New"/>
                <a:cs typeface="Courier New"/>
                <a:sym typeface="Courier New"/>
              </a:rPr>
              <a:t>int countEven(int arr[],int n){</a:t>
            </a:r>
            <a:endParaRPr sz="49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3100">
                <a:latin typeface="Courier New"/>
                <a:ea typeface="Courier New"/>
                <a:cs typeface="Courier New"/>
                <a:sym typeface="Courier New"/>
              </a:rPr>
              <a:t> int cnt=0;</a:t>
            </a:r>
            <a:endParaRPr sz="49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3100">
                <a:latin typeface="Courier New"/>
                <a:ea typeface="Courier New"/>
                <a:cs typeface="Courier New"/>
                <a:sym typeface="Courier New"/>
              </a:rPr>
              <a:t> for(int i=0;i&lt;n;i++){</a:t>
            </a:r>
            <a:endParaRPr sz="49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3100">
                <a:latin typeface="Courier New"/>
                <a:ea typeface="Courier New"/>
                <a:cs typeface="Courier New"/>
                <a:sym typeface="Courier New"/>
              </a:rPr>
              <a:t>  if(arr[i]%2==0) cnt++;</a:t>
            </a:r>
            <a:endParaRPr sz="49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310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49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3100">
                <a:latin typeface="Courier New"/>
                <a:ea typeface="Courier New"/>
                <a:cs typeface="Courier New"/>
                <a:sym typeface="Courier New"/>
              </a:rPr>
              <a:t> return cnt;</a:t>
            </a:r>
            <a:endParaRPr sz="49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3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4900"/>
          </a:p>
        </p:txBody>
      </p:sp>
      <p:sp>
        <p:nvSpPr>
          <p:cNvPr id="327" name="Google Shape;327;p43"/>
          <p:cNvSpPr txBox="1"/>
          <p:nvPr/>
        </p:nvSpPr>
        <p:spPr>
          <a:xfrm>
            <a:off x="8890000" y="6350000"/>
            <a:ext cx="126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O(n): чи є елемент &gt; 100</a:t>
            </a:r>
            <a:endParaRPr/>
          </a:p>
        </p:txBody>
      </p:sp>
      <p:sp>
        <p:nvSpPr>
          <p:cNvPr id="334" name="Google Shape;334;p4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500">
                <a:latin typeface="Courier New"/>
                <a:ea typeface="Courier New"/>
                <a:cs typeface="Courier New"/>
                <a:sym typeface="Courier New"/>
              </a:rPr>
              <a:t>bool hasGreaterThan100(int arr[], int n) {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500">
                <a:latin typeface="Courier New"/>
                <a:ea typeface="Courier New"/>
                <a:cs typeface="Courier New"/>
                <a:sym typeface="Courier New"/>
              </a:rPr>
              <a:t>    for (int i=0; i&lt;n; i++) {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500">
                <a:latin typeface="Courier New"/>
                <a:ea typeface="Courier New"/>
                <a:cs typeface="Courier New"/>
                <a:sym typeface="Courier New"/>
              </a:rPr>
              <a:t>        if (arr[i] &gt; 100) return true;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5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500">
                <a:latin typeface="Courier New"/>
                <a:ea typeface="Courier New"/>
                <a:cs typeface="Courier New"/>
                <a:sym typeface="Courier New"/>
              </a:rPr>
              <a:t>    return false;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Google Shape;335;p44"/>
          <p:cNvSpPr txBox="1"/>
          <p:nvPr/>
        </p:nvSpPr>
        <p:spPr>
          <a:xfrm>
            <a:off x="8890000" y="6350000"/>
            <a:ext cx="126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5"/>
          <p:cNvSpPr txBox="1"/>
          <p:nvPr>
            <p:ph type="title"/>
          </p:nvPr>
        </p:nvSpPr>
        <p:spPr>
          <a:xfrm>
            <a:off x="457200" y="-1925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O(log n): </a:t>
            </a:r>
            <a:r>
              <a:rPr lang="en-US"/>
              <a:t>Binary Search</a:t>
            </a:r>
            <a:endParaRPr/>
          </a:p>
        </p:txBody>
      </p:sp>
      <p:sp>
        <p:nvSpPr>
          <p:cNvPr id="342" name="Google Shape;342;p45"/>
          <p:cNvSpPr txBox="1"/>
          <p:nvPr>
            <p:ph idx="1" type="body"/>
          </p:nvPr>
        </p:nvSpPr>
        <p:spPr>
          <a:xfrm>
            <a:off x="0" y="1019350"/>
            <a:ext cx="8998200" cy="57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int binarySearch(int arr[], int n, int target) {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  int left = 0, right = n - 1;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  while (left &lt;= right) {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      int mid = left + (right - left) / 2;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      if (arr[mid] == target) return mid;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      if (arr[mid] &lt; target) left = mid + 1;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      else right = mid - 1;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  return -1;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Масив: [1, 3, 5, 7, 9, 11, 13, 15]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Шукаємо 9: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1) середина = 7 → 9 &gt; 7 → беремо праву половину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  [9, 11, 13, 15]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2) середина = 13 → 9 &lt; 13 → беремо ліву половину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  [9, 11]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3) середина = 9 → знайдено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" name="Google Shape;343;p45"/>
          <p:cNvSpPr txBox="1"/>
          <p:nvPr/>
        </p:nvSpPr>
        <p:spPr>
          <a:xfrm>
            <a:off x="8890000" y="6350000"/>
            <a:ext cx="126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Порівняння O(n) vs O(log n)</a:t>
            </a:r>
            <a:endParaRPr/>
          </a:p>
        </p:txBody>
      </p:sp>
      <p:sp>
        <p:nvSpPr>
          <p:cNvPr id="350" name="Google Shape;350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n=10 → різниці майже немає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n=1 000 000: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O(n)=1 млн перевірок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O(log n)=~20 перевірок</a:t>
            </a:r>
            <a:endParaRPr/>
          </a:p>
        </p:txBody>
      </p:sp>
      <p:sp>
        <p:nvSpPr>
          <p:cNvPr id="351" name="Google Shape;351;p46"/>
          <p:cNvSpPr txBox="1"/>
          <p:nvPr/>
        </p:nvSpPr>
        <p:spPr>
          <a:xfrm>
            <a:off x="8890000" y="6350000"/>
            <a:ext cx="1269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Фінал</a:t>
            </a:r>
            <a:endParaRPr/>
          </a:p>
        </p:txBody>
      </p:sp>
      <p:sp>
        <p:nvSpPr>
          <p:cNvPr id="358" name="Google Shape;358;p4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Повторили основи C++, принципи ООП, шаблони, generic DynamicArray.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Розібрали алгоритми O(n): сума, пошук, мінімум, парні, &gt;100.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Порівняли O(n) і O(log n).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Дякую за увагу! </a:t>
            </a:r>
            <a:endParaRPr/>
          </a:p>
        </p:txBody>
      </p:sp>
      <p:sp>
        <p:nvSpPr>
          <p:cNvPr id="359" name="Google Shape;359;p47"/>
          <p:cNvSpPr txBox="1"/>
          <p:nvPr/>
        </p:nvSpPr>
        <p:spPr>
          <a:xfrm>
            <a:off x="8890000" y="6350000"/>
            <a:ext cx="126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Типи даних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457200" y="1600200"/>
            <a:ext cx="8229600" cy="49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short s = 32767;                // ~2 байти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int i = -1000;                  // ~4 байти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long l = 100000;                // ~4 або 8 байт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long long ll = 9000000000LL;    // ~8 байт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unsigned int ui = 4000000000U;  // тільки &gt;=0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unsigned short us = 65000;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unsigned long long ull = 180000000000ULL;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float f = 3.14f;                // 4 байти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double d = 2.718281828;         // 8 байт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long double ld = 2.718281828459045L; // 16 байт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char c = 'A';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bool ok = true;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std::string name = "Andrii";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8890000" y="6350000"/>
            <a:ext cx="1270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Константи та constexpr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105825" y="1600200"/>
            <a:ext cx="88575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const double PI = 3.1415926535; 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// константа часу виконання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constexpr int N = 16;   // константа часу компіляції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int arr[N] = {};     // ОК, бо N constexpr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8890000" y="6350000"/>
            <a:ext cx="1270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Умови if/else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int x;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std::cin &gt;&gt; x;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if (x &gt; 0)       std::cout &lt;&lt; "Positive\n";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else if (x &lt; 0)  std::cout &lt;&lt; "Negative\n";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else             std::cout &lt;&lt; "Zero\n";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8890000" y="6350000"/>
            <a:ext cx="1270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Умови: switch (калькулятор)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457200" y="1600200"/>
            <a:ext cx="8229600" cy="4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double a, b; char op;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std::cin &gt;&gt; a &gt;&gt; op &gt;&gt; b;  // приклад вводу: 3 + 5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switch (op) {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    case '+': std::cout &lt;&lt; (a + b); break;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    case '-': std::cout &lt;&lt; (a - b); break;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    case '*': std::cout &lt;&lt; (a * b); break;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    case '/': 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        if (b != 0) std::cout &lt;&lt; (a / b);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        else std::cout &lt;&lt; "Помилка: ділення на 0";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    default:  std::cout &lt;&lt; "Невідомий оператор";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8890000" y="6350000"/>
            <a:ext cx="1270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Цикли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107125" y="1608350"/>
            <a:ext cx="86283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for (int i = 0; i &lt; 5; ++i)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std::cout &lt;&lt; i &lt;&lt; " ";   // 0 1 2 3 4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int j = 3;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while (j &gt; 0) {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std::cout &lt;&lt; j-- &lt;&lt; " "; 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// 3 2 1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int k = 0;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do {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std::cout &lt;&lt; k++ &lt;&lt; " ";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 while (k &lt; 3);       // 0 1 2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int arr[5] = {1,2,3,4,5};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for (int v : arr) { // C++ 20 and higher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std::cout &lt;&lt; v &lt;&lt; " ";      // 1 2 3 4 5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8890000" y="6350000"/>
            <a:ext cx="1270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Функції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162825" y="1600200"/>
            <a:ext cx="85239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void byValue(int x) { x += 10; } // 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копія — оригінал НЕ змінюється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void byRef(int&amp; x) { x += 10; }  // змінює оригінал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void byPtr(int* p) { if (p) *p += 10; }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// змінює через адресу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8890000" y="6350000"/>
            <a:ext cx="1270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