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9"/>
  </p:notesMasterIdLst>
  <p:sldIdLst>
    <p:sldId id="1514" r:id="rId2"/>
    <p:sldId id="1500" r:id="rId3"/>
    <p:sldId id="1518" r:id="rId4"/>
    <p:sldId id="1517" r:id="rId5"/>
    <p:sldId id="1515" r:id="rId6"/>
    <p:sldId id="1509" r:id="rId7"/>
    <p:sldId id="1501" r:id="rId8"/>
    <p:sldId id="1510" r:id="rId9"/>
    <p:sldId id="1511" r:id="rId10"/>
    <p:sldId id="1502" r:id="rId11"/>
    <p:sldId id="1504" r:id="rId12"/>
    <p:sldId id="1505" r:id="rId13"/>
    <p:sldId id="1512" r:id="rId14"/>
    <p:sldId id="1506" r:id="rId15"/>
    <p:sldId id="1513" r:id="rId16"/>
    <p:sldId id="1507" r:id="rId17"/>
    <p:sldId id="1508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Brown" initials="RB" lastIdx="3" clrIdx="0"/>
  <p:cmAuthor id="2" name="Sara Hale" initials="S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FEF"/>
    <a:srgbClr val="70B3FF"/>
    <a:srgbClr val="3D4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2"/>
    <p:restoredTop sz="69524"/>
  </p:normalViewPr>
  <p:slideViewPr>
    <p:cSldViewPr snapToGrid="0" snapToObjects="1">
      <p:cViewPr varScale="1">
        <p:scale>
          <a:sx n="123" d="100"/>
          <a:sy n="123" d="100"/>
        </p:scale>
        <p:origin x="104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8DDE-CD08-B348-8984-86DA771519FE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497A2-819A-0645-B724-14EA5E26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8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1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6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25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5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prevent double spend?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35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4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7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8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8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97A2-819A-0645-B724-14EA5E268AF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hyperlink" Target="https://twitter.com/inside_r3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company/r3cev-llc/" TargetMode="External"/><Relationship Id="rId4" Type="http://schemas.openxmlformats.org/officeDocument/2006/relationships/hyperlink" Target="http://www.r3.com/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series_B_5.jpg" descr="BG_series_B_5.jpg">
            <a:extLst>
              <a:ext uri="{FF2B5EF4-FFF2-40B4-BE49-F238E27FC236}">
                <a16:creationId xmlns:a16="http://schemas.microsoft.com/office/drawing/2014/main" id="{3DD926F8-CBB9-5942-AAF7-C69C46F1D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67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>
            <a:extLst>
              <a:ext uri="{FF2B5EF4-FFF2-40B4-BE49-F238E27FC236}">
                <a16:creationId xmlns:a16="http://schemas.microsoft.com/office/drawing/2014/main" id="{AA5EC036-2AC7-3C44-9271-E7E2B5F4999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219449" y="2410998"/>
            <a:ext cx="4802333" cy="17430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0546A0C3-F478-2F4C-B205-500CB0BD1ADF}"/>
              </a:ext>
            </a:extLst>
          </p:cNvPr>
          <p:cNvSpPr/>
          <p:nvPr/>
        </p:nvSpPr>
        <p:spPr>
          <a:xfrm>
            <a:off x="3285968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7FB7F306-4E01-FD4A-BB68-33E9F8DFB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78" y="726865"/>
            <a:ext cx="1462193" cy="114342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">
            <a:extLst>
              <a:ext uri="{FF2B5EF4-FFF2-40B4-BE49-F238E27FC236}">
                <a16:creationId xmlns:a16="http://schemas.microsoft.com/office/drawing/2014/main" id="{FF70D7BD-8372-3F40-8C87-BF0381259D77}"/>
              </a:ext>
            </a:extLst>
          </p:cNvPr>
          <p:cNvSpPr txBox="1"/>
          <p:nvPr/>
        </p:nvSpPr>
        <p:spPr>
          <a:xfrm>
            <a:off x="142875" y="4857750"/>
            <a:ext cx="221214" cy="16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>
              <a:lnSpc>
                <a:spcPct val="90000"/>
              </a:lnSpc>
              <a:spcBef>
                <a:spcPts val="563"/>
              </a:spcBef>
              <a:defRPr sz="2400">
                <a:solidFill>
                  <a:srgbClr val="53585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fld id="{86CB4B4D-7CA3-9044-876B-883B54F8677D}" type="slidenum">
              <a:rPr sz="900"/>
              <a:pPr>
                <a:lnSpc>
                  <a:spcPct val="90000"/>
                </a:lnSpc>
                <a:spcBef>
                  <a:spcPts val="563"/>
                </a:spcBef>
                <a:defRPr sz="2400">
                  <a:solidFill>
                    <a:srgbClr val="53585F"/>
                  </a:solidFill>
                  <a:latin typeface="Poppins Light"/>
                  <a:ea typeface="Poppins Light"/>
                  <a:cs typeface="Poppins Light"/>
                  <a:sym typeface="Poppins Light"/>
                </a:defRPr>
              </a:pPr>
              <a:t>‹#›</a:t>
            </a:fld>
            <a:r>
              <a:rPr sz="900"/>
              <a:t>￼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4A16ECBA-90DC-8C49-8295-DF86049197BC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38500" y="4485110"/>
            <a:ext cx="4783282" cy="4391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125"/>
              </a:spcBef>
              <a:buSzTx/>
              <a:buNone/>
              <a:defRPr sz="1100" b="0" i="0" cap="none" spc="113">
                <a:solidFill>
                  <a:srgbClr val="FFFFFF"/>
                </a:solidFill>
                <a:latin typeface="Poppins Medium" pitchFamily="2" charset="77"/>
                <a:ea typeface="Poppins Medium" pitchFamily="2" charset="77"/>
                <a:cs typeface="Poppins Medium" pitchFamily="2" charset="77"/>
                <a:sym typeface="Poppins Medium"/>
              </a:defRPr>
            </a:lvl1pPr>
            <a:lvl2pPr marL="0" indent="85725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indent="171450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indent="257175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indent="342900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pPr lvl="0"/>
            <a:r>
              <a:rPr lang="en-US" dirty="0"/>
              <a:t>POPPINS MEDIUM 11pt – ALL CAPS FOR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DE0B103F-73C3-C448-B336-5014C3B0E83F}"/>
              </a:ext>
            </a:extLst>
          </p:cNvPr>
          <p:cNvSpPr/>
          <p:nvPr userDrawn="1"/>
        </p:nvSpPr>
        <p:spPr>
          <a:xfrm>
            <a:off x="3285968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0189EFE-888D-4743-AD7A-9213BFEFD0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5278" y="726865"/>
            <a:ext cx="1462193" cy="114342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">
            <a:extLst>
              <a:ext uri="{FF2B5EF4-FFF2-40B4-BE49-F238E27FC236}">
                <a16:creationId xmlns:a16="http://schemas.microsoft.com/office/drawing/2014/main" id="{FFA57043-75D8-824E-B5C7-6F4465D7F89B}"/>
              </a:ext>
            </a:extLst>
          </p:cNvPr>
          <p:cNvSpPr txBox="1"/>
          <p:nvPr userDrawn="1"/>
        </p:nvSpPr>
        <p:spPr>
          <a:xfrm>
            <a:off x="142875" y="4857750"/>
            <a:ext cx="221214" cy="16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>
              <a:lnSpc>
                <a:spcPct val="90000"/>
              </a:lnSpc>
              <a:spcBef>
                <a:spcPts val="563"/>
              </a:spcBef>
              <a:defRPr sz="2400">
                <a:solidFill>
                  <a:srgbClr val="53585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fld id="{86CB4B4D-7CA3-9044-876B-883B54F8677D}" type="slidenum">
              <a:rPr sz="900"/>
              <a:pPr>
                <a:lnSpc>
                  <a:spcPct val="90000"/>
                </a:lnSpc>
                <a:spcBef>
                  <a:spcPts val="563"/>
                </a:spcBef>
                <a:defRPr sz="2400">
                  <a:solidFill>
                    <a:srgbClr val="53585F"/>
                  </a:solidFill>
                  <a:latin typeface="Poppins Light"/>
                  <a:ea typeface="Poppins Light"/>
                  <a:cs typeface="Poppins Light"/>
                  <a:sym typeface="Poppins Light"/>
                </a:defRPr>
              </a:pPr>
              <a:t>‹#›</a:t>
            </a:fld>
            <a:r>
              <a:rPr sz="90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51134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series_A_29.jpg" descr="BG_series_A_29.jpg">
            <a:extLst>
              <a:ext uri="{FF2B5EF4-FFF2-40B4-BE49-F238E27FC236}">
                <a16:creationId xmlns:a16="http://schemas.microsoft.com/office/drawing/2014/main" id="{8E75AB15-F70A-7A42-B271-DF3888158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" r="26"/>
          <a:stretch>
            <a:fillRect/>
          </a:stretch>
        </p:blipFill>
        <p:spPr>
          <a:xfrm>
            <a:off x="0" y="9512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E8B7D4CD-F6BC-1647-BD6E-B481A89BFA9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A59A367-A804-5A4C-8463-98D5C067CB3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1DB73334-01C5-D849-816A-A0679970ECBF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548B0-A6DC-8940-A281-2B79F402D68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7A2F3BD-0A97-DC49-85A9-270BFA44E6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F764A148-E2F8-E046-8AB6-CDB0C099AF79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DA0599F-74FE-AF48-90F3-87343706DD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>
            <a:extLst>
              <a:ext uri="{FF2B5EF4-FFF2-40B4-BE49-F238E27FC236}">
                <a16:creationId xmlns:a16="http://schemas.microsoft.com/office/drawing/2014/main" id="{EAE66D6A-7416-7046-8022-CC509B71A4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5DCB1DEB-096A-3B40-9C54-4DA99D739A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BEF7C117-3372-FE45-8633-A818A278B53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F8B211-75E4-DC45-9A7F-4A0C617EFF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94719C1-FC28-7A46-A7A6-5599159A4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54D4B-F1DF-AB45-A1D0-F97C6847012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5350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454319" y="376511"/>
            <a:ext cx="4096650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49" y="352698"/>
            <a:ext cx="40514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786C1C3-E61F-A945-83CB-D46B92AE8D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3846627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84E95DF-7E50-6D47-A466-E827D77D14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54319" y="1239233"/>
            <a:ext cx="3846627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C3E11C-24CC-AF45-91FD-2174F6BF84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1650264"/>
            <a:ext cx="3773343" cy="3041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785466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ADC2466-4323-E748-BBF6-F43E4302CC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5654" y="1650264"/>
            <a:ext cx="3778885" cy="3041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0C2C1404-C147-4C4E-97BC-8EED26DC6F46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463531" y="1208455"/>
            <a:ext cx="3791008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</p:spTree>
    <p:extLst>
      <p:ext uri="{BB962C8B-B14F-4D97-AF65-F5344CB8AC3E}">
        <p14:creationId xmlns:p14="http://schemas.microsoft.com/office/powerpoint/2010/main" val="137544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C3E11C-24CC-AF45-91FD-2174F6BF84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1650264"/>
            <a:ext cx="3403383" cy="3041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415506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7295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C3E11C-24CC-AF45-91FD-2174F6BF84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1239233"/>
            <a:ext cx="4108090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A5155F4D-D3E6-3543-8AAD-3858A1378ED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Subtitle is Poppins light, dark grey 21pt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4781550" y="1208455"/>
            <a:ext cx="3415506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Subtitle in body is </a:t>
            </a:r>
            <a:r>
              <a:rPr lang="en-US" dirty="0" err="1"/>
              <a:t>poppins</a:t>
            </a:r>
            <a:r>
              <a:rPr lang="en-US" dirty="0"/>
              <a:t> bold, red all caps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Title text is Poppins Medium, red 23pt</a:t>
            </a:r>
            <a:endParaRPr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3868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7C456C9-8CFE-4345-AC64-737B5BC906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28963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BE6A31-03AF-7B40-80C0-7082635487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275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DB2B891F-0C63-EB42-80D8-9E16592773C2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6C6D8C7-A003-FC4C-B495-19733893AD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A02D45B-2E0F-AA42-8FC4-116CE1A4F119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9EEC230-2964-4542-A438-F748EDD3DF7D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967413" y="1248115"/>
            <a:ext cx="2961183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A4BE4-898D-3C43-8891-1A75CC4682A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F43D312A-B445-6848-9A2D-F766F524CE0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AC6D06D-54D1-904B-9F64-1D1E065BA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CB9FB198-033A-B949-9E23-4637D810D38C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6637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6766D24-09BB-1843-8C16-E8ECFCFEC5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28963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1A73778-8F95-9F4D-A730-5BC9FA7098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9275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821D9AB-A68F-5441-B1BB-FD3292E3C35F}"/>
              </a:ext>
            </a:extLst>
          </p:cNvPr>
          <p:cNvSpPr/>
          <p:nvPr/>
        </p:nvSpPr>
        <p:spPr>
          <a:xfrm>
            <a:off x="6148437" y="1560554"/>
            <a:ext cx="2067868" cy="0"/>
          </a:xfrm>
          <a:prstGeom prst="line">
            <a:avLst/>
          </a:prstGeom>
          <a:ln w="762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940E763-B797-DF4D-9B08-19ADF4630341}"/>
              </a:ext>
            </a:extLst>
          </p:cNvPr>
          <p:cNvSpPr/>
          <p:nvPr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Double click to add quote">
            <a:extLst>
              <a:ext uri="{FF2B5EF4-FFF2-40B4-BE49-F238E27FC236}">
                <a16:creationId xmlns:a16="http://schemas.microsoft.com/office/drawing/2014/main" id="{A55FD4FF-A5F6-3547-AC64-5B7577DEDD3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157913" y="1641023"/>
            <a:ext cx="2048916" cy="16321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200" b="0" i="0">
                <a:solidFill>
                  <a:srgbClr val="53585F"/>
                </a:solidFill>
                <a:latin typeface="Poppins Light" pitchFamily="2" charset="77"/>
                <a:ea typeface="+mn-ea"/>
                <a:cs typeface="Poppins Light" pitchFamily="2" charset="77"/>
                <a:sym typeface="Poppins ExtraLight"/>
              </a:defRPr>
            </a:lvl1pPr>
          </a:lstStyle>
          <a:p>
            <a:pPr lvl="0"/>
            <a:r>
              <a:rPr lang="en-US" dirty="0"/>
              <a:t>Insert quote or key facts here – Poppins light italic 12pt, dark grey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F17513B7-95D9-D14F-9508-AA802AB20006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572" y="3340052"/>
            <a:ext cx="2067868" cy="19787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spcBef>
                <a:spcPts val="563"/>
              </a:spcBef>
              <a:buSzTx/>
              <a:buNone/>
              <a:defRPr sz="638" spc="64">
                <a:solidFill>
                  <a:srgbClr val="53585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A7A1D7D1-3D88-A647-804A-C59C4E3F2E86}"/>
              </a:ext>
            </a:extLst>
          </p:cNvPr>
          <p:cNvSpPr/>
          <p:nvPr userDrawn="1"/>
        </p:nvSpPr>
        <p:spPr>
          <a:xfrm>
            <a:off x="6148437" y="1560554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220F6043-0437-AF47-B1E4-8F8573BCB099}"/>
              </a:ext>
            </a:extLst>
          </p:cNvPr>
          <p:cNvSpPr/>
          <p:nvPr userDrawn="1"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71465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6766D24-09BB-1843-8C16-E8ECFCFEC5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75454" y="1662545"/>
            <a:ext cx="2756945" cy="3021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1A73778-8F95-9F4D-A730-5BC9FA7098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44329" y="1662545"/>
            <a:ext cx="2609562" cy="3021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544329" y="376511"/>
            <a:ext cx="6405649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372879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3262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F9CF06A-17E1-7D40-A2CC-EC8DCE8EB6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86100" y="1239233"/>
            <a:ext cx="5464869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1C1458B1-B718-B945-867D-0CA7DAD96E96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7853434-6E62-854F-AD79-256D981A10E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3DB5897B-83E6-5447-A1EA-D7B8955C3581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77E751E5-29A9-8C45-A7D9-F3072BF6854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666DC-131B-9744-ACC3-50CDE3A4070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F33F7D3-81E6-8845-BFA0-371B2D8738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61603-FCBE-0A45-AE73-BB13CEE99EF3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5197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series_B_3.jpg" descr="BG_series_B_3.jpg">
            <a:extLst>
              <a:ext uri="{FF2B5EF4-FFF2-40B4-BE49-F238E27FC236}">
                <a16:creationId xmlns:a16="http://schemas.microsoft.com/office/drawing/2014/main" id="{61319D53-8767-8540-8B03-4933EBFDE0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5FD277B-9962-8340-9015-2BE2AFF8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>
            <a:extLst>
              <a:ext uri="{FF2B5EF4-FFF2-40B4-BE49-F238E27FC236}">
                <a16:creationId xmlns:a16="http://schemas.microsoft.com/office/drawing/2014/main" id="{1232D0B7-6F62-A845-B2D9-4B35AE6B2BC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057775" y="2410998"/>
            <a:ext cx="3724420" cy="17430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029CF999-1FE0-8F40-BE37-FFA8D9DB956C}"/>
              </a:ext>
            </a:extLst>
          </p:cNvPr>
          <p:cNvSpPr/>
          <p:nvPr/>
        </p:nvSpPr>
        <p:spPr>
          <a:xfrm>
            <a:off x="5124293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6FB7835D-DA58-F14F-B892-E3650F36497D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6825" y="4485110"/>
            <a:ext cx="3629170" cy="439118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125"/>
              </a:spcBef>
              <a:buSzTx/>
              <a:buNone/>
              <a:defRPr sz="1125" cap="none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indent="85725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indent="171450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indent="257175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indent="342900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pPr lvl="0"/>
            <a:r>
              <a:rPr lang="en-US" dirty="0"/>
              <a:t>POPPINS MEDIUM 11pt – ALL CAPS FOR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16A8F91-9C28-8246-9E3D-83728FE7F4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5594B9E7-A0C4-3542-8E27-22F8A79D7F2B}"/>
              </a:ext>
            </a:extLst>
          </p:cNvPr>
          <p:cNvSpPr/>
          <p:nvPr userDrawn="1"/>
        </p:nvSpPr>
        <p:spPr>
          <a:xfrm>
            <a:off x="5124293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90021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61B9E339-F5C6-9F4C-A2D5-F1C2B52A1EF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3496478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DC7B9C30-DB60-4B4E-9ECC-A12390F5C9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F022F017-B336-A448-8754-300C09C9A32A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3BB0B6-49E4-5043-A55F-36C9D68F395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ouble-click to edit subtitle">
            <a:extLst>
              <a:ext uri="{FF2B5EF4-FFF2-40B4-BE49-F238E27FC236}">
                <a16:creationId xmlns:a16="http://schemas.microsoft.com/office/drawing/2014/main" id="{C06616EE-EA82-D048-96C3-DC94E88FE03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856836" y="383922"/>
            <a:ext cx="4320889" cy="42005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solidFill>
                  <a:srgbClr val="D8232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7AAB470-5E92-A34D-88D7-CDFF07423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1C2DD66A-806D-DB4A-93BD-D864E23CB733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CFC5AA5-25E8-6544-9D8D-A34A4D9DB2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4199" y="1239233"/>
            <a:ext cx="4320890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7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G_series_A_30.jpg" descr="BG_series_A_30.jpg">
            <a:extLst>
              <a:ext uri="{FF2B5EF4-FFF2-40B4-BE49-F238E27FC236}">
                <a16:creationId xmlns:a16="http://schemas.microsoft.com/office/drawing/2014/main" id="{82D92797-0044-354C-B55F-8E76C78428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" r="26"/>
          <a:stretch>
            <a:fillRect/>
          </a:stretch>
        </p:blipFill>
        <p:spPr>
          <a:xfrm>
            <a:off x="4762" y="1270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7F07D877-2EC4-5F4B-8EC6-BF0ABA51E2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3496478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B3ECBEF-7403-D94E-AA39-0FE14C4947E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F1963915-8D35-9B48-ACC4-4686F104D8F9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C2CD22-97C8-9546-98C0-B3A09CB01E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ouble-click to edit subtitle">
            <a:extLst>
              <a:ext uri="{FF2B5EF4-FFF2-40B4-BE49-F238E27FC236}">
                <a16:creationId xmlns:a16="http://schemas.microsoft.com/office/drawing/2014/main" id="{E426ABEB-A227-D64B-A186-091003DD120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856836" y="383922"/>
            <a:ext cx="4320889" cy="42005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solidFill>
                  <a:srgbClr val="D8232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09F425F-0F85-9A41-A5E7-A9FFB60FC3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3A954253-4C2C-7045-BD38-255D1795094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C62DD3D-6C6A-4B4D-98A9-6055E801D0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4199" y="1239233"/>
            <a:ext cx="4320890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67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BB8602-D5B7-C141-AF6D-06EE1665265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73488" y="358775"/>
            <a:ext cx="4622800" cy="436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E13309-6E46-5447-A819-F034130DBC7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Image page options">
            <a:extLst>
              <a:ext uri="{FF2B5EF4-FFF2-40B4-BE49-F238E27FC236}">
                <a16:creationId xmlns:a16="http://schemas.microsoft.com/office/drawing/2014/main" id="{DA8536CA-80B4-3346-8275-8FDD69AA30C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58623" y="359157"/>
            <a:ext cx="3442980" cy="42005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1731C30-B047-BD4E-971B-ED0CC2869F8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969F03E5-45F5-A74F-AB92-82226C1FC1ED}"/>
              </a:ext>
            </a:extLst>
          </p:cNvPr>
          <p:cNvSpPr/>
          <p:nvPr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Double-click to edit">
            <a:extLst>
              <a:ext uri="{FF2B5EF4-FFF2-40B4-BE49-F238E27FC236}">
                <a16:creationId xmlns:a16="http://schemas.microsoft.com/office/drawing/2014/main" id="{03F58235-5B9C-5A4E-9497-2999928C4AD0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716467" y="3892995"/>
            <a:ext cx="1647510" cy="34624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563"/>
              </a:spcBef>
              <a:buSzTx/>
              <a:buNone/>
              <a:defRPr sz="825" i="0">
                <a:solidFill>
                  <a:srgbClr val="53585F"/>
                </a:solidFill>
              </a:defRPr>
            </a:lvl1pPr>
          </a:lstStyle>
          <a:p>
            <a:pPr lvl="0"/>
            <a:r>
              <a:rPr lang="en-US" dirty="0"/>
              <a:t>Insert caption for image or graph here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CFC92DC-7194-8947-B98E-C9AF209BDFCA}"/>
              </a:ext>
            </a:extLst>
          </p:cNvPr>
          <p:cNvSpPr/>
          <p:nvPr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36C1BED2-FC37-2E4D-8CF8-5ECC628D8222}"/>
              </a:ext>
            </a:extLst>
          </p:cNvPr>
          <p:cNvSpPr/>
          <p:nvPr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5089A61C-1B1C-5948-B3F1-FB8C5BD9B1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5310FE8B-FEDA-7C4F-B987-721A02EE21ED}"/>
              </a:ext>
            </a:extLst>
          </p:cNvPr>
          <p:cNvSpPr/>
          <p:nvPr userDrawn="1"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45E010FA-6C26-5B4E-9F6E-1BAF97E0DB4B}"/>
              </a:ext>
            </a:extLst>
          </p:cNvPr>
          <p:cNvSpPr/>
          <p:nvPr userDrawn="1"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2D1AD5D4-1CF4-6349-8499-8A27CFAAF9A0}"/>
              </a:ext>
            </a:extLst>
          </p:cNvPr>
          <p:cNvSpPr/>
          <p:nvPr userDrawn="1"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21482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series_C_3.jpg" descr="BG_series_C_3.jpg">
            <a:extLst>
              <a:ext uri="{FF2B5EF4-FFF2-40B4-BE49-F238E27FC236}">
                <a16:creationId xmlns:a16="http://schemas.microsoft.com/office/drawing/2014/main" id="{CF471A11-0FF0-6B46-BC97-0BD77B7C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>
            <a:extLst>
              <a:ext uri="{FF2B5EF4-FFF2-40B4-BE49-F238E27FC236}">
                <a16:creationId xmlns:a16="http://schemas.microsoft.com/office/drawing/2014/main" id="{57830E45-E1AE-4A4D-B0F8-C7455911C35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714750" y="1880304"/>
            <a:ext cx="3724420" cy="1295661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0530A-95C7-9544-9186-D3C74F1D4453}"/>
              </a:ext>
            </a:extLst>
          </p:cNvPr>
          <p:cNvSpPr/>
          <p:nvPr/>
        </p:nvSpPr>
        <p:spPr>
          <a:xfrm>
            <a:off x="2216105" y="3276392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E97EFA-67FD-2647-A0CB-D34D9D6C10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1558" y="1898992"/>
            <a:ext cx="1863192" cy="1244600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rgbClr val="000000"/>
                </a:solidFill>
                <a:latin typeface="Poppins Thin" pitchFamily="2" charset="77"/>
                <a:cs typeface="Poppins Thin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2088AC4-2D9F-DB4A-B29B-88F3E9E46E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0198" y="1802869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rgbClr val="000000"/>
                </a:solidFill>
                <a:latin typeface="Poppins Black" pitchFamily="2" charset="77"/>
                <a:cs typeface="Poppins Black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622F5BCB-C626-2948-B438-6A31F3F43C57}"/>
              </a:ext>
            </a:extLst>
          </p:cNvPr>
          <p:cNvSpPr/>
          <p:nvPr userDrawn="1"/>
        </p:nvSpPr>
        <p:spPr>
          <a:xfrm>
            <a:off x="2216105" y="3276392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54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_series_B_4.jpg" descr="BG_series_B_4.jpg">
            <a:extLst>
              <a:ext uri="{FF2B5EF4-FFF2-40B4-BE49-F238E27FC236}">
                <a16:creationId xmlns:a16="http://schemas.microsoft.com/office/drawing/2014/main" id="{05393E68-A18E-C144-84E0-5D226FE1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FF149-0312-DA44-B345-AC197AD30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8836" y="285143"/>
            <a:ext cx="1895242" cy="1135063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chemeClr val="tx1"/>
                </a:solidFill>
                <a:latin typeface="Poppins Thin" pitchFamily="2" charset="77"/>
                <a:cs typeface="Poppins Thin" pitchFamily="2" charset="7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itle Text">
            <a:extLst>
              <a:ext uri="{FF2B5EF4-FFF2-40B4-BE49-F238E27FC236}">
                <a16:creationId xmlns:a16="http://schemas.microsoft.com/office/drawing/2014/main" id="{4DCA3963-6B94-794B-BB7E-DA44A10E18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19200" y="2489510"/>
            <a:ext cx="3571323" cy="1390911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B5215209-7EB2-C542-AEAB-B17805271E3E}"/>
              </a:ext>
            </a:extLst>
          </p:cNvPr>
          <p:cNvSpPr/>
          <p:nvPr/>
        </p:nvSpPr>
        <p:spPr>
          <a:xfrm>
            <a:off x="7374897" y="1644650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4461725B-A784-5F4E-8C10-D4F455621A93}"/>
              </a:ext>
            </a:extLst>
          </p:cNvPr>
          <p:cNvSpPr/>
          <p:nvPr/>
        </p:nvSpPr>
        <p:spPr>
          <a:xfrm>
            <a:off x="2798606" y="1520825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C375DB3-503A-A349-90B4-E7DE68204509}"/>
              </a:ext>
            </a:extLst>
          </p:cNvPr>
          <p:cNvSpPr/>
          <p:nvPr/>
        </p:nvSpPr>
        <p:spPr>
          <a:xfrm>
            <a:off x="2798606" y="3853823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4004D78D-2553-124B-BCF7-E955F183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545" y="4517415"/>
            <a:ext cx="555533" cy="43441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C526FD6-7DB2-DB4D-B940-26028994F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0574" y="227073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chemeClr val="tx1"/>
                </a:solidFill>
                <a:latin typeface="Poppins Black" pitchFamily="2" charset="77"/>
                <a:cs typeface="Poppins Black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6B92AABD-31F6-DE41-B145-11C6A7E0BFFF}"/>
              </a:ext>
            </a:extLst>
          </p:cNvPr>
          <p:cNvSpPr/>
          <p:nvPr userDrawn="1"/>
        </p:nvSpPr>
        <p:spPr>
          <a:xfrm>
            <a:off x="7374897" y="1644650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E5E304EA-0CC0-9341-8BFD-9BDA09E812D3}"/>
              </a:ext>
            </a:extLst>
          </p:cNvPr>
          <p:cNvSpPr/>
          <p:nvPr userDrawn="1"/>
        </p:nvSpPr>
        <p:spPr>
          <a:xfrm>
            <a:off x="2798606" y="1520825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47C4CA9-9405-8842-B415-26EBF05188A0}"/>
              </a:ext>
            </a:extLst>
          </p:cNvPr>
          <p:cNvSpPr/>
          <p:nvPr userDrawn="1"/>
        </p:nvSpPr>
        <p:spPr>
          <a:xfrm>
            <a:off x="2798606" y="3853823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F9DAA639-B8E4-0D4D-A68E-E3AE3F3F7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8545" y="4517415"/>
            <a:ext cx="555533" cy="4344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71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_series_B_10.jpg" descr="BG_series_B_10.jpg">
            <a:extLst>
              <a:ext uri="{FF2B5EF4-FFF2-40B4-BE49-F238E27FC236}">
                <a16:creationId xmlns:a16="http://schemas.microsoft.com/office/drawing/2014/main" id="{71976082-2945-AC49-8808-835A43D3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19BFAE5D-CECB-BD42-B376-3A8B25C54C3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28346" y="2508560"/>
            <a:ext cx="3354420" cy="1821370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3B9F60D0-2AB0-4E49-AE5F-CBD80DD1CD19}"/>
              </a:ext>
            </a:extLst>
          </p:cNvPr>
          <p:cNvSpPr/>
          <p:nvPr/>
        </p:nvSpPr>
        <p:spPr>
          <a:xfrm>
            <a:off x="1041355" y="2111375"/>
            <a:ext cx="112775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9BC63E-55DF-1643-BB62-55A94D2098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309" y="686722"/>
            <a:ext cx="2036617" cy="1135063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chemeClr val="bg1"/>
                </a:solidFill>
                <a:latin typeface="Poppins Thin" pitchFamily="2" charset="77"/>
                <a:cs typeface="Poppins Thin" pitchFamily="2" charset="7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A5084D-4936-1D42-8604-976CF198A9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4613" y="658551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chemeClr val="bg1"/>
                </a:solidFill>
                <a:latin typeface="Poppins Black" pitchFamily="2" charset="77"/>
                <a:cs typeface="Poppins Black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74084AA-B500-1E4D-A4D7-99A45C1C5C1C}"/>
              </a:ext>
            </a:extLst>
          </p:cNvPr>
          <p:cNvSpPr/>
          <p:nvPr userDrawn="1"/>
        </p:nvSpPr>
        <p:spPr>
          <a:xfrm>
            <a:off x="1041355" y="2111375"/>
            <a:ext cx="112775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004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216C0-F238-7740-A713-0548A5582E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5FD277B-9962-8340-9015-2BE2AFF8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16A8F91-9C28-8246-9E3D-83728FE7F4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5594B9E7-A0C4-3542-8E27-22F8A79D7F2B}"/>
              </a:ext>
            </a:extLst>
          </p:cNvPr>
          <p:cNvSpPr/>
          <p:nvPr userDrawn="1"/>
        </p:nvSpPr>
        <p:spPr>
          <a:xfrm>
            <a:off x="788543" y="3301932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373F804C-104F-AD4E-8759-BEDEA109D15A}"/>
              </a:ext>
            </a:extLst>
          </p:cNvPr>
          <p:cNvSpPr txBox="1"/>
          <p:nvPr userDrawn="1"/>
        </p:nvSpPr>
        <p:spPr>
          <a:xfrm>
            <a:off x="722025" y="3474720"/>
            <a:ext cx="372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r3.com</a:t>
            </a:r>
            <a:endParaRPr lang="en-US" sz="120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1D02-C62E-8044-A4EC-F21ED787C20A}"/>
              </a:ext>
            </a:extLst>
          </p:cNvPr>
          <p:cNvSpPr txBox="1"/>
          <p:nvPr userDrawn="1"/>
        </p:nvSpPr>
        <p:spPr>
          <a:xfrm>
            <a:off x="660199" y="2615375"/>
            <a:ext cx="359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0" i="0">
                <a:solidFill>
                  <a:schemeClr val="bg1"/>
                </a:solidFill>
                <a:latin typeface="Poppins ExtraLight" pitchFamily="2" charset="77"/>
                <a:cs typeface="Poppins ExtraLight" pitchFamily="2" charset="77"/>
              </a:rPr>
              <a:t>Thank you</a:t>
            </a:r>
          </a:p>
        </p:txBody>
      </p:sp>
      <p:pic>
        <p:nvPicPr>
          <p:cNvPr id="14" name="Picture 13">
            <a:hlinkClick r:id="rId5"/>
            <a:extLst>
              <a:ext uri="{FF2B5EF4-FFF2-40B4-BE49-F238E27FC236}">
                <a16:creationId xmlns:a16="http://schemas.microsoft.com/office/drawing/2014/main" id="{EECF6975-04DA-C145-AEF9-16C6BC71128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17" y="3831434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7"/>
            <a:extLst>
              <a:ext uri="{FF2B5EF4-FFF2-40B4-BE49-F238E27FC236}">
                <a16:creationId xmlns:a16="http://schemas.microsoft.com/office/drawing/2014/main" id="{F871BEE4-794E-4B4C-9F19-D2B98A05CE2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457" y="3831434"/>
            <a:ext cx="540000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EF94E9-CC95-564B-BA28-B089349482A7}"/>
              </a:ext>
            </a:extLst>
          </p:cNvPr>
          <p:cNvSpPr/>
          <p:nvPr userDrawn="1"/>
        </p:nvSpPr>
        <p:spPr>
          <a:xfrm>
            <a:off x="3606521" y="3847519"/>
            <a:ext cx="18113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New York</a:t>
            </a:r>
          </a:p>
          <a:p>
            <a: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 West 42nd Street, 8th Floor</a:t>
            </a:r>
            <a:b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</a:br>
            <a: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New York, NY 10036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36FB0B-3868-6644-B83D-141782E0EFEF}"/>
              </a:ext>
            </a:extLst>
          </p:cNvPr>
          <p:cNvSpPr/>
          <p:nvPr userDrawn="1"/>
        </p:nvSpPr>
        <p:spPr>
          <a:xfrm>
            <a:off x="5528231" y="3847519"/>
            <a:ext cx="13291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London</a:t>
            </a:r>
          </a:p>
          <a:p>
            <a: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 London Wall Place,</a:t>
            </a:r>
            <a:b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</a:br>
            <a: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London, EC2Y 5AU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31116-E8E4-9844-9213-B4B1960DB9A4}"/>
              </a:ext>
            </a:extLst>
          </p:cNvPr>
          <p:cNvSpPr/>
          <p:nvPr userDrawn="1"/>
        </p:nvSpPr>
        <p:spPr>
          <a:xfrm>
            <a:off x="6967803" y="3847519"/>
            <a:ext cx="16774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Singapore</a:t>
            </a:r>
          </a:p>
          <a:p>
            <a: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80 Robinson Road, #09-04</a:t>
            </a:r>
            <a:b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</a:br>
            <a:r>
              <a:rPr lang="en-GB" sz="9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Singapore, 068898 </a:t>
            </a:r>
          </a:p>
        </p:txBody>
      </p:sp>
    </p:spTree>
    <p:extLst>
      <p:ext uri="{BB962C8B-B14F-4D97-AF65-F5344CB8AC3E}">
        <p14:creationId xmlns:p14="http://schemas.microsoft.com/office/powerpoint/2010/main" val="16822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EB88BC32-1CF3-5040-96AE-D6E42783F6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31621D4-6D3D-134E-BA10-BD41C6ADE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5A62BFAD-789A-4E45-8861-49EFE646A66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F23CF2-3A54-614F-8015-22E7E5357F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F53FC13A-5F0A-274F-8780-C53686CFB2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>
            <a:extLst>
              <a:ext uri="{FF2B5EF4-FFF2-40B4-BE49-F238E27FC236}">
                <a16:creationId xmlns:a16="http://schemas.microsoft.com/office/drawing/2014/main" id="{54317492-17B5-B24C-BA54-5C52014D0A1C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786C1C3-E61F-A945-83CB-D46B92AE8D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series_A_31.jpg" descr="BG_series_A_31.jpg">
            <a:extLst>
              <a:ext uri="{FF2B5EF4-FFF2-40B4-BE49-F238E27FC236}">
                <a16:creationId xmlns:a16="http://schemas.microsoft.com/office/drawing/2014/main" id="{330C0941-480B-8A4D-BC97-3B7380D61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" r="26"/>
          <a:stretch>
            <a:fillRect/>
          </a:stretch>
        </p:blipFill>
        <p:spPr>
          <a:xfrm>
            <a:off x="2381" y="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EAE66D6A-7416-7046-8022-CC509B71A4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5DCB1DEB-096A-3B40-9C54-4DA99D739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BEF7C117-3372-FE45-8633-A818A278B53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F8B211-75E4-DC45-9A7F-4A0C617EFF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94719C1-FC28-7A46-A7A6-5599159A4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54D4B-F1DF-AB45-A1D0-F97C6847012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71625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32C69B2B-6D36-F249-A77F-66AD2C06F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1" r:id="rId6"/>
    <p:sldLayoutId id="2147483689" r:id="rId7"/>
    <p:sldLayoutId id="2147483688" r:id="rId8"/>
    <p:sldLayoutId id="2147483691" r:id="rId9"/>
    <p:sldLayoutId id="2147483690" r:id="rId10"/>
    <p:sldLayoutId id="2147483697" r:id="rId11"/>
    <p:sldLayoutId id="2147483699" r:id="rId12"/>
    <p:sldLayoutId id="2147483700" r:id="rId13"/>
    <p:sldLayoutId id="2147483698" r:id="rId14"/>
    <p:sldLayoutId id="2147483684" r:id="rId15"/>
    <p:sldLayoutId id="2147483685" r:id="rId16"/>
    <p:sldLayoutId id="2147483686" r:id="rId17"/>
    <p:sldLayoutId id="2147483696" r:id="rId18"/>
    <p:sldLayoutId id="2147483687" r:id="rId19"/>
    <p:sldLayoutId id="2147483692" r:id="rId20"/>
    <p:sldLayoutId id="2147483693" r:id="rId21"/>
    <p:sldLayoutId id="2147483694" r:id="rId22"/>
    <p:sldLayoutId id="2147483695" r:id="rId2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Poppins ExtraLight" pitchFamily="2" charset="77"/>
          <a:ea typeface="+mj-ea"/>
          <a:cs typeface="Poppins ExtraLight" pitchFamily="2" charset="77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10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05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00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95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90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F7890-BA66-D740-AE47-84B31DD5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352699"/>
            <a:ext cx="8776646" cy="530170"/>
          </a:xfrm>
        </p:spPr>
        <p:txBody>
          <a:bodyPr>
            <a:noAutofit/>
          </a:bodyPr>
          <a:lstStyle/>
          <a:p>
            <a:r>
              <a:rPr lang="en-US" sz="2000" dirty="0"/>
              <a:t>Pre-demo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D11EA-7776-4E4B-A2D8-6030D761FA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4991" y="1324228"/>
            <a:ext cx="4097868" cy="3464454"/>
          </a:xfrm>
        </p:spPr>
        <p:txBody>
          <a:bodyPr>
            <a:noAutofit/>
          </a:bodyPr>
          <a:lstStyle/>
          <a:p>
            <a:r>
              <a:rPr lang="en-HK" sz="1200" b="1" u="sng" dirty="0"/>
              <a:t>UI (</a:t>
            </a:r>
            <a:r>
              <a:rPr lang="en-HK" sz="1200" b="1" u="sng" dirty="0" err="1"/>
              <a:t>javaFx</a:t>
            </a:r>
            <a:r>
              <a:rPr lang="en-HK" sz="1200" b="1" u="sng" dirty="0"/>
              <a:t>)</a:t>
            </a:r>
          </a:p>
          <a:p>
            <a:r>
              <a:rPr lang="en-HK" sz="1050" dirty="0"/>
              <a:t>cd /Users/</a:t>
            </a:r>
            <a:r>
              <a:rPr lang="en-HK" sz="1050" dirty="0" err="1"/>
              <a:t>stanleytsang</a:t>
            </a:r>
            <a:r>
              <a:rPr lang="en-HK" sz="1050" dirty="0"/>
              <a:t>/corda-git/DigitalExchange2/out/</a:t>
            </a:r>
            <a:r>
              <a:rPr lang="en-HK" sz="1050" dirty="0" err="1"/>
              <a:t>artifacts</a:t>
            </a:r>
            <a:r>
              <a:rPr lang="en-HK" sz="1050" dirty="0"/>
              <a:t>/DigitalExchange2</a:t>
            </a:r>
          </a:p>
          <a:p>
            <a:br>
              <a:rPr lang="en-HK" sz="1050" dirty="0"/>
            </a:br>
            <a:endParaRPr lang="en-HK" sz="1050" dirty="0"/>
          </a:p>
          <a:p>
            <a:r>
              <a:rPr lang="en-HK" sz="1050" dirty="0"/>
              <a:t>java -jar ./DigitalExchange2.jar localhost:10006 E</a:t>
            </a:r>
          </a:p>
          <a:p>
            <a:r>
              <a:rPr lang="en-HK" sz="1050" dirty="0"/>
              <a:t>java -jar ./DigitalExchange2.jar localhost:10009 I</a:t>
            </a:r>
          </a:p>
          <a:p>
            <a:r>
              <a:rPr lang="en-HK" sz="1050" dirty="0"/>
              <a:t>java -jar ./DigitalExchange2.jar localhost:10015 P</a:t>
            </a:r>
          </a:p>
          <a:p>
            <a:r>
              <a:rPr lang="en-HK" sz="1050" dirty="0"/>
              <a:t>java -jar ./DigitalExchange2.jar localhost:10012 P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072F19-B7FC-7340-9363-7CFB40F1A97E}"/>
              </a:ext>
            </a:extLst>
          </p:cNvPr>
          <p:cNvSpPr txBox="1">
            <a:spLocks/>
          </p:cNvSpPr>
          <p:nvPr/>
        </p:nvSpPr>
        <p:spPr>
          <a:xfrm>
            <a:off x="474133" y="1324228"/>
            <a:ext cx="4097868" cy="3464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1200" b="1" u="sng" dirty="0"/>
              <a:t>Nodes</a:t>
            </a:r>
            <a:endParaRPr lang="en-HK" sz="1050" dirty="0"/>
          </a:p>
          <a:p>
            <a:r>
              <a:rPr lang="en-HK" sz="1050" dirty="0"/>
              <a:t>cd </a:t>
            </a:r>
            <a:r>
              <a:rPr lang="en-HK" dirty="0"/>
              <a:t>/Users/</a:t>
            </a:r>
            <a:r>
              <a:rPr lang="en-HK" dirty="0" err="1"/>
              <a:t>stanleytsang</a:t>
            </a:r>
            <a:r>
              <a:rPr lang="en-HK" dirty="0"/>
              <a:t>/corda-git/</a:t>
            </a:r>
            <a:r>
              <a:rPr lang="en-HK" dirty="0" err="1"/>
              <a:t>tokenTemplate</a:t>
            </a:r>
            <a:r>
              <a:rPr lang="en-HK" dirty="0"/>
              <a:t>/</a:t>
            </a:r>
            <a:r>
              <a:rPr lang="en-HK" dirty="0" err="1"/>
              <a:t>cordapp</a:t>
            </a:r>
            <a:r>
              <a:rPr lang="en-HK" dirty="0"/>
              <a:t>-template-</a:t>
            </a:r>
            <a:r>
              <a:rPr lang="en-HK" dirty="0" err="1"/>
              <a:t>kotlin</a:t>
            </a:r>
            <a:endParaRPr lang="en-HK" dirty="0"/>
          </a:p>
          <a:p>
            <a:endParaRPr lang="en-HK" dirty="0"/>
          </a:p>
          <a:p>
            <a:r>
              <a:rPr lang="en-HK" dirty="0"/>
              <a:t>./</a:t>
            </a:r>
            <a:r>
              <a:rPr lang="en-HK" dirty="0" err="1"/>
              <a:t>gradlew</a:t>
            </a:r>
            <a:r>
              <a:rPr lang="en-HK" dirty="0"/>
              <a:t> clean </a:t>
            </a:r>
            <a:r>
              <a:rPr lang="en-HK" dirty="0" err="1"/>
              <a:t>deployNodes</a:t>
            </a:r>
            <a:endParaRPr lang="en-HK" dirty="0"/>
          </a:p>
          <a:p>
            <a:r>
              <a:rPr lang="en-HK" dirty="0"/>
              <a:t>./build/nodes/</a:t>
            </a:r>
            <a:r>
              <a:rPr lang="en-HK" dirty="0" err="1"/>
              <a:t>runnodes</a:t>
            </a:r>
            <a:endParaRPr lang="en-HK" dirty="0"/>
          </a:p>
          <a:p>
            <a:pPr marL="0" indent="0">
              <a:buFont typeface="Arial" panose="020B0604020202020204" pitchFamily="34" charset="0"/>
              <a:buNone/>
            </a:pPr>
            <a:endParaRPr lang="en-HK" sz="1050" dirty="0"/>
          </a:p>
          <a:p>
            <a:r>
              <a:rPr lang="en-HK" sz="1050" dirty="0"/>
              <a:t>start </a:t>
            </a:r>
            <a:r>
              <a:rPr lang="en-HK" sz="1050" dirty="0" err="1"/>
              <a:t>SettleStock</a:t>
            </a:r>
            <a:r>
              <a:rPr lang="en-HK" sz="1050" dirty="0"/>
              <a:t> buyer: Citi Bank, seller: JP Morgan, symbol: AV, </a:t>
            </a:r>
            <a:r>
              <a:rPr lang="en-HK" sz="1050" dirty="0" err="1"/>
              <a:t>executedQty</a:t>
            </a:r>
            <a:r>
              <a:rPr lang="en-HK" sz="1050" dirty="0"/>
              <a:t>: 1000, </a:t>
            </a:r>
            <a:r>
              <a:rPr lang="en-HK" sz="1050" dirty="0" err="1"/>
              <a:t>executedPrice</a:t>
            </a:r>
            <a:r>
              <a:rPr lang="en-HK" sz="1050" dirty="0"/>
              <a:t>: 1</a:t>
            </a:r>
          </a:p>
          <a:p>
            <a:endParaRPr lang="en-HK" sz="1050" dirty="0"/>
          </a:p>
          <a:p>
            <a:r>
              <a:rPr lang="en-HK" sz="1050" dirty="0"/>
              <a:t>start </a:t>
            </a:r>
            <a:r>
              <a:rPr lang="en-HK" sz="1050" dirty="0" err="1"/>
              <a:t>SettleStock</a:t>
            </a:r>
            <a:r>
              <a:rPr lang="en-HK" sz="1050" dirty="0"/>
              <a:t> buyer: Citi Bank, seller: JP Morgan, symbol: 66570, </a:t>
            </a:r>
            <a:r>
              <a:rPr lang="en-HK" sz="1050" dirty="0" err="1"/>
              <a:t>executedQty</a:t>
            </a:r>
            <a:r>
              <a:rPr lang="en-HK" sz="1050" dirty="0"/>
              <a:t>: 10, </a:t>
            </a:r>
            <a:r>
              <a:rPr lang="en-HK" sz="1050" dirty="0" err="1"/>
              <a:t>executedPrice</a:t>
            </a:r>
            <a:r>
              <a:rPr lang="en-HK" sz="1050" dirty="0"/>
              <a:t>: 60000</a:t>
            </a:r>
          </a:p>
          <a:p>
            <a:endParaRPr lang="en-HK" sz="1050" dirty="0"/>
          </a:p>
          <a:p>
            <a:endParaRPr lang="en-HK" sz="1050" dirty="0"/>
          </a:p>
        </p:txBody>
      </p:sp>
    </p:spTree>
    <p:extLst>
      <p:ext uri="{BB962C8B-B14F-4D97-AF65-F5344CB8AC3E}">
        <p14:creationId xmlns:p14="http://schemas.microsoft.com/office/powerpoint/2010/main" val="18227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Demo: Issue/Move Stock Token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517637" y="9259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FCA56F-CE99-5948-A4D6-BB83A5ADB93D}"/>
              </a:ext>
            </a:extLst>
          </p:cNvPr>
          <p:cNvSpPr txBox="1">
            <a:spLocks/>
          </p:cNvSpPr>
          <p:nvPr/>
        </p:nvSpPr>
        <p:spPr>
          <a:xfrm>
            <a:off x="670037" y="10783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IPO: Issuer issue stock tokens and then move to participants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Example: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Issuer issues totally 3M stock tokens for Aviva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Move 2000 tokens to JP Morgan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9B744-B438-5C40-AD91-493332E6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58" y="151100"/>
            <a:ext cx="4826444" cy="391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E3201-F2C3-8A4C-BAD8-439AEF898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12" y="1934088"/>
            <a:ext cx="4826444" cy="33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Demo: Portfolio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517637" y="9259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2868CD-9E4C-7F47-A119-C938F49F0130}"/>
              </a:ext>
            </a:extLst>
          </p:cNvPr>
          <p:cNvSpPr/>
          <p:nvPr/>
        </p:nvSpPr>
        <p:spPr>
          <a:xfrm>
            <a:off x="1632030" y="50465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FCA56F-CE99-5948-A4D6-BB83A5ADB93D}"/>
              </a:ext>
            </a:extLst>
          </p:cNvPr>
          <p:cNvSpPr txBox="1">
            <a:spLocks/>
          </p:cNvSpPr>
          <p:nvPr/>
        </p:nvSpPr>
        <p:spPr>
          <a:xfrm>
            <a:off x="670037" y="1078375"/>
            <a:ext cx="7780485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Participants can check the portfolio for both fiat and stock token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D249D-93D0-294F-8158-62894CA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" y="1800867"/>
            <a:ext cx="4928700" cy="3788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B5CC3-EA9D-2547-A256-C0720C81C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72" y="1810897"/>
            <a:ext cx="4928700" cy="38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6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A9201E-4F18-3949-B158-88979EBA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37" y="925975"/>
            <a:ext cx="3658058" cy="23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Demo: Instant Settlement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517637" y="9259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2868CD-9E4C-7F47-A119-C938F49F0130}"/>
              </a:ext>
            </a:extLst>
          </p:cNvPr>
          <p:cNvSpPr/>
          <p:nvPr/>
        </p:nvSpPr>
        <p:spPr>
          <a:xfrm>
            <a:off x="1632030" y="50465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FCA56F-CE99-5948-A4D6-BB83A5ADB93D}"/>
              </a:ext>
            </a:extLst>
          </p:cNvPr>
          <p:cNvSpPr txBox="1">
            <a:spLocks/>
          </p:cNvSpPr>
          <p:nvPr/>
        </p:nvSpPr>
        <p:spPr>
          <a:xfrm>
            <a:off x="415203" y="831635"/>
            <a:ext cx="5756997" cy="2434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JP &amp; Citi send orders to exchange’s matching engine. 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Once matched, the executed trade is sent to the exchange’s Corda node to start the settlement flow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400" dirty="0"/>
              <a:t>Example: 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In the demo, trigger settlement flow from node shell manually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HK" sz="1000" dirty="0"/>
              <a:t>start </a:t>
            </a:r>
            <a:r>
              <a:rPr lang="en-HK" sz="1000" dirty="0" err="1"/>
              <a:t>SettleStock</a:t>
            </a:r>
            <a:r>
              <a:rPr lang="en-HK" sz="1000" dirty="0"/>
              <a:t> buyer: Citi Bank, seller: JP Morgan, symbol: AV, </a:t>
            </a:r>
            <a:r>
              <a:rPr lang="en-HK" sz="1000" dirty="0" err="1"/>
              <a:t>executedQty</a:t>
            </a:r>
            <a:r>
              <a:rPr lang="en-HK" sz="1000" dirty="0"/>
              <a:t>: 1000, </a:t>
            </a:r>
            <a:r>
              <a:rPr lang="en-HK" sz="1000" dirty="0" err="1"/>
              <a:t>executedPrice</a:t>
            </a:r>
            <a:r>
              <a:rPr lang="en-HK" sz="1000" dirty="0"/>
              <a:t>: 1</a:t>
            </a:r>
            <a:endParaRPr lang="en-HK" sz="14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HK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67DC9-084D-8F41-BDA1-804FB164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03" y="2742344"/>
            <a:ext cx="4790643" cy="785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B7892-9856-B745-9904-80F0FA053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" y="3788921"/>
            <a:ext cx="4175180" cy="2434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812F5D-5D5C-4E41-8075-7D25253EA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522" y="3788921"/>
            <a:ext cx="4946073" cy="31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BE25F10-BF1B-0D44-A190-BB176F790E9E}"/>
              </a:ext>
            </a:extLst>
          </p:cNvPr>
          <p:cNvSpPr/>
          <p:nvPr/>
        </p:nvSpPr>
        <p:spPr>
          <a:xfrm>
            <a:off x="529929" y="977369"/>
            <a:ext cx="8383599" cy="954908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9BA79E3-C6C0-E94B-9D13-AA6FB0407417}"/>
              </a:ext>
            </a:extLst>
          </p:cNvPr>
          <p:cNvSpPr/>
          <p:nvPr/>
        </p:nvSpPr>
        <p:spPr>
          <a:xfrm>
            <a:off x="529929" y="2021710"/>
            <a:ext cx="8383599" cy="3067215"/>
          </a:xfrm>
          <a:prstGeom prst="rect">
            <a:avLst/>
          </a:prstGeom>
          <a:solidFill>
            <a:srgbClr val="C0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22BAFB9-A443-3645-B422-95B85D5605AB}"/>
              </a:ext>
            </a:extLst>
          </p:cNvPr>
          <p:cNvGrpSpPr/>
          <p:nvPr/>
        </p:nvGrpSpPr>
        <p:grpSpPr>
          <a:xfrm>
            <a:off x="4269395" y="4321641"/>
            <a:ext cx="1753344" cy="262276"/>
            <a:chOff x="3557014" y="1576837"/>
            <a:chExt cx="1753344" cy="262276"/>
          </a:xfrm>
        </p:grpSpPr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E83427CA-F7BF-9143-858A-70A2E3EF5EB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C30241A-61D8-7A4C-91F6-C27B6D433541}"/>
                </a:ext>
              </a:extLst>
            </p:cNvPr>
            <p:cNvSpPr txBox="1"/>
            <p:nvPr/>
          </p:nvSpPr>
          <p:spPr>
            <a:xfrm>
              <a:off x="3563314" y="1592892"/>
              <a:ext cx="1747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Poppins" pitchFamily="2" charset="77"/>
                  <a:cs typeface="Poppins" pitchFamily="2" charset="77"/>
                </a:rPr>
                <a:t>Responder Signatures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5AAFBC-FD05-3F42-9548-FC1D56D62214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14" y="1576837"/>
              <a:ext cx="553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9" y="287742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Instant Settlement Flow – swap between fiat &amp; stock tokens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A93841-3C86-6F43-9548-41A69D1123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605517" y="936246"/>
            <a:ext cx="1" cy="4036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B1E639-9C7A-7541-871D-98E40502503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214040" y="944135"/>
            <a:ext cx="16672" cy="410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A771FF-439F-A444-9896-E184BE5F8269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7067114" y="884228"/>
            <a:ext cx="51714" cy="41635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A75978-1305-B145-8521-1E24010C1DF8}"/>
              </a:ext>
            </a:extLst>
          </p:cNvPr>
          <p:cNvSpPr txBox="1"/>
          <p:nvPr/>
        </p:nvSpPr>
        <p:spPr>
          <a:xfrm>
            <a:off x="1172161" y="690025"/>
            <a:ext cx="866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Buyer (Citi)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78B5A9-B6AA-754E-8A3C-B50FB6E2E2AF}"/>
              </a:ext>
            </a:extLst>
          </p:cNvPr>
          <p:cNvSpPr txBox="1"/>
          <p:nvPr/>
        </p:nvSpPr>
        <p:spPr>
          <a:xfrm>
            <a:off x="3891516" y="697914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Exchange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A16F5E-8304-2D47-8E0A-8EC3BFB80D10}"/>
              </a:ext>
            </a:extLst>
          </p:cNvPr>
          <p:cNvCxnSpPr>
            <a:cxnSpLocks/>
          </p:cNvCxnSpPr>
          <p:nvPr/>
        </p:nvCxnSpPr>
        <p:spPr>
          <a:xfrm>
            <a:off x="1654015" y="1250821"/>
            <a:ext cx="246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C246CB-6055-1049-9AB4-5238999B26E0}"/>
              </a:ext>
            </a:extLst>
          </p:cNvPr>
          <p:cNvCxnSpPr>
            <a:cxnSpLocks/>
          </p:cNvCxnSpPr>
          <p:nvPr/>
        </p:nvCxnSpPr>
        <p:spPr>
          <a:xfrm flipH="1" flipV="1">
            <a:off x="4295842" y="1249335"/>
            <a:ext cx="2783306" cy="1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6CC75D-D6E2-6349-82D8-B298AAA2D2CC}"/>
              </a:ext>
            </a:extLst>
          </p:cNvPr>
          <p:cNvSpPr txBox="1"/>
          <p:nvPr/>
        </p:nvSpPr>
        <p:spPr>
          <a:xfrm>
            <a:off x="1669107" y="1060818"/>
            <a:ext cx="158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Send buy order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2219D3-8472-E948-8F2E-9E8201CFCA6C}"/>
              </a:ext>
            </a:extLst>
          </p:cNvPr>
          <p:cNvSpPr txBox="1"/>
          <p:nvPr/>
        </p:nvSpPr>
        <p:spPr>
          <a:xfrm>
            <a:off x="6205153" y="1070846"/>
            <a:ext cx="158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Send sell order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34E225-C6EB-B04D-B31E-A3D355C38980}"/>
              </a:ext>
            </a:extLst>
          </p:cNvPr>
          <p:cNvSpPr/>
          <p:nvPr/>
        </p:nvSpPr>
        <p:spPr>
          <a:xfrm>
            <a:off x="4139611" y="1375546"/>
            <a:ext cx="116938" cy="5702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64468C4-4318-CC43-8CB9-43690E49CD85}"/>
              </a:ext>
            </a:extLst>
          </p:cNvPr>
          <p:cNvGrpSpPr/>
          <p:nvPr/>
        </p:nvGrpSpPr>
        <p:grpSpPr>
          <a:xfrm>
            <a:off x="4269395" y="1438608"/>
            <a:ext cx="1312819" cy="262275"/>
            <a:chOff x="3557014" y="1576837"/>
            <a:chExt cx="1312819" cy="262275"/>
          </a:xfrm>
        </p:grpSpPr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89D9C888-9D07-5042-B2EA-6401B52B41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48B7E-555B-0248-9B5E-78A3318CDB71}"/>
                </a:ext>
              </a:extLst>
            </p:cNvPr>
            <p:cNvSpPr txBox="1"/>
            <p:nvPr/>
          </p:nvSpPr>
          <p:spPr>
            <a:xfrm>
              <a:off x="3802464" y="1592891"/>
              <a:ext cx="10673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Poppins" pitchFamily="2" charset="77"/>
                  <a:cs typeface="Poppins" pitchFamily="2" charset="77"/>
                </a:rPr>
                <a:t>Order matched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8CBAF4-5C19-F345-8EE3-17EA978C92DF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14" y="1576837"/>
              <a:ext cx="553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C3FA60-C4A6-6248-9013-C607AE24B903}"/>
              </a:ext>
            </a:extLst>
          </p:cNvPr>
          <p:cNvGrpSpPr/>
          <p:nvPr/>
        </p:nvGrpSpPr>
        <p:grpSpPr>
          <a:xfrm>
            <a:off x="4157514" y="1882356"/>
            <a:ext cx="1455657" cy="546058"/>
            <a:chOff x="3457979" y="1576837"/>
            <a:chExt cx="1455657" cy="366034"/>
          </a:xfrm>
        </p:grpSpPr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1084F0F4-B39C-DE40-8F87-96F7D9EE0D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422F1D6-D9FC-324D-97CC-AFD787647BA4}"/>
                </a:ext>
              </a:extLst>
            </p:cNvPr>
            <p:cNvSpPr txBox="1"/>
            <p:nvPr/>
          </p:nvSpPr>
          <p:spPr>
            <a:xfrm>
              <a:off x="3457979" y="1696650"/>
              <a:ext cx="1455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settleStockFlow</a:t>
              </a:r>
              <a:endParaRPr lang="en-US" sz="1000" dirty="0"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157D46-E2DC-034D-964F-C02412E2F6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14" y="1576837"/>
              <a:ext cx="553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5DE9D0C-B90E-5941-9972-6B2E00080022}"/>
              </a:ext>
            </a:extLst>
          </p:cNvPr>
          <p:cNvSpPr/>
          <p:nvPr/>
        </p:nvSpPr>
        <p:spPr>
          <a:xfrm>
            <a:off x="4139562" y="2075305"/>
            <a:ext cx="129775" cy="29716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E3D07F8-A7E3-0B42-92FA-B4AAD6C84262}"/>
              </a:ext>
            </a:extLst>
          </p:cNvPr>
          <p:cNvCxnSpPr>
            <a:cxnSpLocks/>
          </p:cNvCxnSpPr>
          <p:nvPr/>
        </p:nvCxnSpPr>
        <p:spPr>
          <a:xfrm flipH="1">
            <a:off x="1605517" y="2326456"/>
            <a:ext cx="2520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EE0C95E-E52C-6544-B032-2ADACE5AE8E0}"/>
              </a:ext>
            </a:extLst>
          </p:cNvPr>
          <p:cNvSpPr txBox="1"/>
          <p:nvPr/>
        </p:nvSpPr>
        <p:spPr>
          <a:xfrm>
            <a:off x="2833272" y="2108185"/>
            <a:ext cx="158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>
                <a:latin typeface="Poppins" pitchFamily="2" charset="77"/>
                <a:cs typeface="Poppins" pitchFamily="2" charset="77"/>
              </a:rPr>
              <a:t>ExecutionNotification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5CB7D7-8B72-F944-942D-BC3A64AD7F9B}"/>
              </a:ext>
            </a:extLst>
          </p:cNvPr>
          <p:cNvCxnSpPr>
            <a:cxnSpLocks/>
          </p:cNvCxnSpPr>
          <p:nvPr/>
        </p:nvCxnSpPr>
        <p:spPr>
          <a:xfrm>
            <a:off x="1621689" y="3009849"/>
            <a:ext cx="2448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041A3B4-1215-2444-9DCA-134FB829564E}"/>
              </a:ext>
            </a:extLst>
          </p:cNvPr>
          <p:cNvSpPr txBox="1"/>
          <p:nvPr/>
        </p:nvSpPr>
        <p:spPr>
          <a:xfrm>
            <a:off x="1580563" y="2799233"/>
            <a:ext cx="281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1.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inputFiatToken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StateAndRef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&lt;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FungibleToken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&gt;</a:t>
            </a:r>
          </a:p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2.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outFiatToken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FungibleToken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47E645-527E-1D47-949B-CFB3E92A0122}"/>
              </a:ext>
            </a:extLst>
          </p:cNvPr>
          <p:cNvSpPr/>
          <p:nvPr/>
        </p:nvSpPr>
        <p:spPr>
          <a:xfrm>
            <a:off x="1491965" y="2264335"/>
            <a:ext cx="123448" cy="101355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C5775B-CF58-DB4C-9107-D59868685F67}"/>
              </a:ext>
            </a:extLst>
          </p:cNvPr>
          <p:cNvGrpSpPr/>
          <p:nvPr/>
        </p:nvGrpSpPr>
        <p:grpSpPr>
          <a:xfrm>
            <a:off x="1259590" y="2433432"/>
            <a:ext cx="2600084" cy="260004"/>
            <a:chOff x="2984609" y="1576837"/>
            <a:chExt cx="3939484" cy="260004"/>
          </a:xfrm>
        </p:grpSpPr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5E496E23-96AF-4647-882D-41E37531CBC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91C3B3-CC2A-814F-950A-44C9045F8D64}"/>
                </a:ext>
              </a:extLst>
            </p:cNvPr>
            <p:cNvSpPr txBox="1"/>
            <p:nvPr/>
          </p:nvSpPr>
          <p:spPr>
            <a:xfrm>
              <a:off x="2984609" y="1582067"/>
              <a:ext cx="3939484" cy="25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TokenSelection</a:t>
              </a:r>
              <a:r>
                <a:rPr lang="en-US" sz="1000" dirty="0">
                  <a:latin typeface="Poppins" pitchFamily="2" charset="77"/>
                  <a:cs typeface="Poppins" pitchFamily="2" charset="77"/>
                </a:rPr>
                <a:t>().</a:t>
              </a:r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generateMove</a:t>
              </a:r>
              <a:endParaRPr lang="en-US" sz="1000" dirty="0"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E7D166-F527-0144-A814-86CF44486BA9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14" y="1576837"/>
              <a:ext cx="553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3A861C1-C912-3146-B926-299889950B14}"/>
              </a:ext>
            </a:extLst>
          </p:cNvPr>
          <p:cNvCxnSpPr>
            <a:cxnSpLocks/>
          </p:cNvCxnSpPr>
          <p:nvPr/>
        </p:nvCxnSpPr>
        <p:spPr>
          <a:xfrm>
            <a:off x="4269337" y="3213433"/>
            <a:ext cx="2680748" cy="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0AC5B70-6BCB-524D-B189-CC920306298D}"/>
              </a:ext>
            </a:extLst>
          </p:cNvPr>
          <p:cNvCxnSpPr>
            <a:cxnSpLocks/>
          </p:cNvCxnSpPr>
          <p:nvPr/>
        </p:nvCxnSpPr>
        <p:spPr>
          <a:xfrm flipH="1">
            <a:off x="4311870" y="3662908"/>
            <a:ext cx="266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37E7141-C7B5-5C42-B42F-F1DB04D5FB4E}"/>
              </a:ext>
            </a:extLst>
          </p:cNvPr>
          <p:cNvSpPr txBox="1"/>
          <p:nvPr/>
        </p:nvSpPr>
        <p:spPr>
          <a:xfrm flipH="1">
            <a:off x="4270885" y="3469086"/>
            <a:ext cx="270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Poppins" pitchFamily="2" charset="77"/>
                <a:cs typeface="Poppins" pitchFamily="2" charset="77"/>
              </a:rPr>
              <a:t>1.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inputStockToken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StateAndRef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&lt;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FungibleToke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&gt;</a:t>
            </a:r>
          </a:p>
          <a:p>
            <a:pPr algn="r"/>
            <a:r>
              <a:rPr lang="en-US" sz="1000" dirty="0">
                <a:latin typeface="Poppins" pitchFamily="2" charset="77"/>
                <a:cs typeface="Poppins" pitchFamily="2" charset="77"/>
              </a:rPr>
              <a:t>2.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outStockToken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FungibleToken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40E8BE-8115-5444-806E-B47C610E8758}"/>
              </a:ext>
            </a:extLst>
          </p:cNvPr>
          <p:cNvSpPr/>
          <p:nvPr/>
        </p:nvSpPr>
        <p:spPr>
          <a:xfrm>
            <a:off x="6963411" y="3116180"/>
            <a:ext cx="171983" cy="7530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0659D17-5CB1-C542-99F2-E7D8C36CB0DA}"/>
              </a:ext>
            </a:extLst>
          </p:cNvPr>
          <p:cNvGrpSpPr/>
          <p:nvPr/>
        </p:nvGrpSpPr>
        <p:grpSpPr>
          <a:xfrm>
            <a:off x="6627685" y="3268384"/>
            <a:ext cx="2752288" cy="260956"/>
            <a:chOff x="1710770" y="1576837"/>
            <a:chExt cx="10008461" cy="260956"/>
          </a:xfrm>
        </p:grpSpPr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5F96EAD-FBA7-2443-995F-867589AF22E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EDC608A-7B03-A14B-BBA2-2B0D8D39FD63}"/>
                </a:ext>
              </a:extLst>
            </p:cNvPr>
            <p:cNvSpPr txBox="1"/>
            <p:nvPr/>
          </p:nvSpPr>
          <p:spPr>
            <a:xfrm>
              <a:off x="1710770" y="1591572"/>
              <a:ext cx="10008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TokenSelection</a:t>
              </a:r>
              <a:r>
                <a:rPr lang="en-US" sz="1000" dirty="0">
                  <a:latin typeface="Poppins" pitchFamily="2" charset="77"/>
                  <a:cs typeface="Poppins" pitchFamily="2" charset="77"/>
                </a:rPr>
                <a:t>().</a:t>
              </a:r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generateMove</a:t>
              </a:r>
              <a:endParaRPr lang="en-US" sz="1000" dirty="0"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DCBDA0-7FC8-1545-BFB1-EFA1BE728A7C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14" y="1576837"/>
              <a:ext cx="553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3D68D6C-724E-0F4E-B204-BD2481DC9097}"/>
              </a:ext>
            </a:extLst>
          </p:cNvPr>
          <p:cNvSpPr txBox="1"/>
          <p:nvPr/>
        </p:nvSpPr>
        <p:spPr>
          <a:xfrm>
            <a:off x="4403292" y="2974050"/>
            <a:ext cx="158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>
                <a:latin typeface="Poppins" pitchFamily="2" charset="77"/>
                <a:cs typeface="Poppins" pitchFamily="2" charset="77"/>
              </a:rPr>
              <a:t>ExecutionNotification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CA8F215-900B-9C44-AFA2-F7291C632E40}"/>
              </a:ext>
            </a:extLst>
          </p:cNvPr>
          <p:cNvGrpSpPr/>
          <p:nvPr/>
        </p:nvGrpSpPr>
        <p:grpSpPr>
          <a:xfrm>
            <a:off x="4269338" y="3856585"/>
            <a:ext cx="1574174" cy="260874"/>
            <a:chOff x="3431807" y="1575967"/>
            <a:chExt cx="1680301" cy="260874"/>
          </a:xfrm>
        </p:grpSpPr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6038DA87-4C07-A044-ABAF-ACFDD22AE3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7FC94D2-4FAD-E346-9275-DCF32CDAA405}"/>
                </a:ext>
              </a:extLst>
            </p:cNvPr>
            <p:cNvSpPr txBox="1"/>
            <p:nvPr/>
          </p:nvSpPr>
          <p:spPr>
            <a:xfrm>
              <a:off x="3597852" y="1575967"/>
              <a:ext cx="1514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CollectSignaturesFlow</a:t>
              </a:r>
              <a:endParaRPr lang="en-US" sz="1000" dirty="0"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0E7D2EE-D0F6-0E48-AD6B-A0256E7EF72B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07" y="1575967"/>
              <a:ext cx="679002" cy="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23DE6E8-9634-844F-80E2-F0B11CF789D0}"/>
              </a:ext>
            </a:extLst>
          </p:cNvPr>
          <p:cNvSpPr/>
          <p:nvPr/>
        </p:nvSpPr>
        <p:spPr>
          <a:xfrm>
            <a:off x="4220397" y="3973052"/>
            <a:ext cx="173854" cy="4705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4727AA-99BD-5B46-942D-19D9805E1795}"/>
              </a:ext>
            </a:extLst>
          </p:cNvPr>
          <p:cNvSpPr/>
          <p:nvPr/>
        </p:nvSpPr>
        <p:spPr>
          <a:xfrm>
            <a:off x="6980184" y="3987457"/>
            <a:ext cx="173854" cy="4705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43671DA-043F-F248-81AD-F7C0F901AB78}"/>
              </a:ext>
            </a:extLst>
          </p:cNvPr>
          <p:cNvGrpSpPr/>
          <p:nvPr/>
        </p:nvGrpSpPr>
        <p:grpSpPr>
          <a:xfrm>
            <a:off x="7122407" y="4071599"/>
            <a:ext cx="1307031" cy="262276"/>
            <a:chOff x="3503759" y="1576837"/>
            <a:chExt cx="1307031" cy="262276"/>
          </a:xfrm>
        </p:grpSpPr>
        <p:cxnSp>
          <p:nvCxnSpPr>
            <p:cNvPr id="136" name="Elbow Connector 135">
              <a:extLst>
                <a:ext uri="{FF2B5EF4-FFF2-40B4-BE49-F238E27FC236}">
                  <a16:creationId xmlns:a16="http://schemas.microsoft.com/office/drawing/2014/main" id="{8FA0704E-39C8-B140-A0DF-E999B7A5C8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A058D0E-50E1-C04D-9EC0-D846BA30B4E6}"/>
                </a:ext>
              </a:extLst>
            </p:cNvPr>
            <p:cNvSpPr txBox="1"/>
            <p:nvPr/>
          </p:nvSpPr>
          <p:spPr>
            <a:xfrm>
              <a:off x="3503759" y="1592892"/>
              <a:ext cx="1307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SignTransactionFlow</a:t>
              </a:r>
              <a:endParaRPr lang="en-US" sz="1000" dirty="0"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59118F-1523-AF4B-8D71-36DFDB50C223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14" y="1576837"/>
              <a:ext cx="553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F22DD6-03D3-F24E-8537-02F1F87C71A3}"/>
              </a:ext>
            </a:extLst>
          </p:cNvPr>
          <p:cNvSpPr/>
          <p:nvPr/>
        </p:nvSpPr>
        <p:spPr>
          <a:xfrm>
            <a:off x="1497236" y="3967162"/>
            <a:ext cx="173854" cy="4705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5F1071E-C8F0-2D4D-9F96-0E7FB8219645}"/>
              </a:ext>
            </a:extLst>
          </p:cNvPr>
          <p:cNvGrpSpPr/>
          <p:nvPr/>
        </p:nvGrpSpPr>
        <p:grpSpPr>
          <a:xfrm>
            <a:off x="1639459" y="4051304"/>
            <a:ext cx="1307031" cy="262276"/>
            <a:chOff x="3503759" y="1576837"/>
            <a:chExt cx="1307031" cy="262276"/>
          </a:xfrm>
        </p:grpSpPr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C45ACD70-54F6-C244-A8D1-691F4F2B05A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44F998E-3E72-D441-BBAE-0C4BF89EDBE0}"/>
                </a:ext>
              </a:extLst>
            </p:cNvPr>
            <p:cNvSpPr txBox="1"/>
            <p:nvPr/>
          </p:nvSpPr>
          <p:spPr>
            <a:xfrm>
              <a:off x="3503759" y="1592892"/>
              <a:ext cx="1307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SignTransactionFlow</a:t>
              </a:r>
              <a:endParaRPr lang="en-US" sz="1000" dirty="0"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FCF489-FC14-7841-B114-5A017FDB1A05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14" y="1576837"/>
              <a:ext cx="553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91C0DFB-7E9F-B148-AF84-F90111781AB9}"/>
              </a:ext>
            </a:extLst>
          </p:cNvPr>
          <p:cNvGrpSpPr/>
          <p:nvPr/>
        </p:nvGrpSpPr>
        <p:grpSpPr>
          <a:xfrm>
            <a:off x="4262005" y="4690086"/>
            <a:ext cx="1200404" cy="221968"/>
            <a:chOff x="3431807" y="1570103"/>
            <a:chExt cx="1281332" cy="266738"/>
          </a:xfrm>
        </p:grpSpPr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5C928DD7-38DC-464C-975F-D4DC0066B5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7014" y="1576837"/>
              <a:ext cx="268461" cy="260004"/>
            </a:xfrm>
            <a:prstGeom prst="bentConnector3">
              <a:avLst>
                <a:gd name="adj1" fmla="val -100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ACD5AFF-AF82-9741-A432-67F10EDFCD94}"/>
                </a:ext>
              </a:extLst>
            </p:cNvPr>
            <p:cNvSpPr txBox="1"/>
            <p:nvPr/>
          </p:nvSpPr>
          <p:spPr>
            <a:xfrm>
              <a:off x="3502553" y="1570103"/>
              <a:ext cx="121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Poppins" pitchFamily="2" charset="77"/>
                  <a:cs typeface="Poppins" pitchFamily="2" charset="77"/>
                </a:rPr>
                <a:t>FinalityFlow</a:t>
              </a:r>
              <a:endParaRPr lang="en-US" sz="1000" dirty="0">
                <a:latin typeface="Poppins" pitchFamily="2" charset="77"/>
                <a:cs typeface="Poppins" pitchFamily="2" charset="77"/>
              </a:endParaRP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305713-5860-DD42-9A61-E5A0E5E0EB54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07" y="1575967"/>
              <a:ext cx="679002" cy="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A0A8134-2985-4041-8A6F-A52553710151}"/>
              </a:ext>
            </a:extLst>
          </p:cNvPr>
          <p:cNvSpPr/>
          <p:nvPr/>
        </p:nvSpPr>
        <p:spPr>
          <a:xfrm>
            <a:off x="4189505" y="4752732"/>
            <a:ext cx="149596" cy="2120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2957E1-CB98-7945-B842-82E1FDABEEEA}"/>
              </a:ext>
            </a:extLst>
          </p:cNvPr>
          <p:cNvSpPr txBox="1"/>
          <p:nvPr/>
        </p:nvSpPr>
        <p:spPr>
          <a:xfrm>
            <a:off x="6774823" y="638007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Seller (JP)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E47894F-76AF-BA49-90FA-0FE8CDCFC472}"/>
              </a:ext>
            </a:extLst>
          </p:cNvPr>
          <p:cNvSpPr txBox="1"/>
          <p:nvPr/>
        </p:nvSpPr>
        <p:spPr>
          <a:xfrm rot="16200000">
            <a:off x="-74979" y="1208012"/>
            <a:ext cx="16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oppins" pitchFamily="2" charset="77"/>
                <a:cs typeface="Poppins" pitchFamily="2" charset="77"/>
              </a:rPr>
              <a:t>Matching </a:t>
            </a:r>
          </a:p>
          <a:p>
            <a:pPr algn="ctr"/>
            <a:r>
              <a:rPr lang="en-US" sz="1200" b="1" dirty="0">
                <a:latin typeface="Poppins" pitchFamily="2" charset="77"/>
                <a:cs typeface="Poppins" pitchFamily="2" charset="77"/>
              </a:rPr>
              <a:t>Engine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6870621-87D3-8C41-A7D1-54DC68D097F4}"/>
              </a:ext>
            </a:extLst>
          </p:cNvPr>
          <p:cNvSpPr txBox="1"/>
          <p:nvPr/>
        </p:nvSpPr>
        <p:spPr>
          <a:xfrm rot="16200000">
            <a:off x="-433999" y="3475103"/>
            <a:ext cx="2370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Poppins" pitchFamily="2" charset="77"/>
                <a:cs typeface="Poppins" pitchFamily="2" charset="77"/>
              </a:rPr>
              <a:t>Cordapp</a:t>
            </a:r>
            <a:endParaRPr lang="en-US" sz="12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1694C2F-6398-9D4A-B4F8-D52B9288FF0B}"/>
              </a:ext>
            </a:extLst>
          </p:cNvPr>
          <p:cNvSpPr/>
          <p:nvPr/>
        </p:nvSpPr>
        <p:spPr>
          <a:xfrm>
            <a:off x="4141727" y="1082566"/>
            <a:ext cx="110180" cy="2170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5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Announce Dividend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517637" y="9259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Issuer announce dividend and should input: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dividend per token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Ex-Date (entitle to get the dividend receivable if hold just before the ex-date)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Pay-Date (get payment by redeeming dividend receivable on Pay-date)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2C09C-FEF8-DF48-83E9-AAFCDC78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599" y="652312"/>
            <a:ext cx="5129504" cy="41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9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Request Dividend Receivable on Ex-Date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BE33BB-EB88-BB40-847E-F27B9DD93021}"/>
              </a:ext>
            </a:extLst>
          </p:cNvPr>
          <p:cNvSpPr/>
          <p:nvPr/>
        </p:nvSpPr>
        <p:spPr>
          <a:xfrm>
            <a:off x="1034903" y="849487"/>
            <a:ext cx="1948365" cy="1464094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1D977-056D-C84F-9CF7-E916562EB781}"/>
              </a:ext>
            </a:extLst>
          </p:cNvPr>
          <p:cNvSpPr txBox="1"/>
          <p:nvPr/>
        </p:nvSpPr>
        <p:spPr>
          <a:xfrm>
            <a:off x="1119963" y="874550"/>
            <a:ext cx="1686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Poppins" pitchFamily="2" charset="77"/>
                <a:cs typeface="Poppins" pitchFamily="2" charset="77"/>
              </a:rPr>
              <a:t>Stock: </a:t>
            </a:r>
            <a:r>
              <a:rPr lang="en-US" sz="1000" b="1" dirty="0" err="1">
                <a:latin typeface="Poppins" pitchFamily="2" charset="77"/>
                <a:cs typeface="Poppins" pitchFamily="2" charset="77"/>
              </a:rPr>
              <a:t>EvolvableTokenType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8B227-B955-6D44-8663-38CBC3B5356F}"/>
              </a:ext>
            </a:extLst>
          </p:cNvPr>
          <p:cNvSpPr txBox="1"/>
          <p:nvPr/>
        </p:nvSpPr>
        <p:spPr>
          <a:xfrm>
            <a:off x="1034903" y="1100855"/>
            <a:ext cx="19483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symbol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AV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name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Aviva Insurance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currency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GBP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dividend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0.1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Ex-date: 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13/09/2019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Pay-date: 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13/10/2019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E7BB84-1549-E04B-99B2-66D716B04A65}"/>
              </a:ext>
            </a:extLst>
          </p:cNvPr>
          <p:cNvSpPr/>
          <p:nvPr/>
        </p:nvSpPr>
        <p:spPr>
          <a:xfrm>
            <a:off x="4998996" y="2462066"/>
            <a:ext cx="1948365" cy="1289617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F40BE-918F-7344-8DAF-D26F9B210CB0}"/>
              </a:ext>
            </a:extLst>
          </p:cNvPr>
          <p:cNvSpPr txBox="1"/>
          <p:nvPr/>
        </p:nvSpPr>
        <p:spPr>
          <a:xfrm>
            <a:off x="4998996" y="2474695"/>
            <a:ext cx="1948365" cy="2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latin typeface="Poppins" pitchFamily="2" charset="77"/>
                <a:cs typeface="Poppins" pitchFamily="2" charset="77"/>
              </a:rPr>
              <a:t>DividendReceivable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929AF-D958-9444-8F7C-C3CDABA44939}"/>
              </a:ext>
            </a:extLst>
          </p:cNvPr>
          <p:cNvSpPr txBox="1"/>
          <p:nvPr/>
        </p:nvSpPr>
        <p:spPr>
          <a:xfrm>
            <a:off x="4998996" y="2724731"/>
            <a:ext cx="194836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issuer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HK" sz="1000" dirty="0">
                <a:latin typeface="Poppins" pitchFamily="2" charset="77"/>
                <a:cs typeface="Poppins" pitchFamily="2" charset="77"/>
              </a:rPr>
              <a:t>issuer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holder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JP Morgan</a:t>
            </a:r>
          </a:p>
          <a:p>
            <a:r>
              <a:rPr lang="en-US" sz="1000" b="1" dirty="0" err="1">
                <a:latin typeface="Poppins" pitchFamily="2" charset="77"/>
                <a:cs typeface="Poppins" pitchFamily="2" charset="77"/>
              </a:rPr>
              <a:t>payDate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13/10/2019</a:t>
            </a:r>
          </a:p>
          <a:p>
            <a:r>
              <a:rPr lang="en-US" sz="1000" b="1" dirty="0" err="1">
                <a:latin typeface="Poppins" pitchFamily="2" charset="77"/>
                <a:cs typeface="Poppins" pitchFamily="2" charset="77"/>
              </a:rPr>
              <a:t>dividendAmount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300</a:t>
            </a:r>
          </a:p>
          <a:p>
            <a:r>
              <a:rPr lang="en-US" sz="1000" b="1" dirty="0" err="1">
                <a:latin typeface="Poppins" pitchFamily="2" charset="77"/>
                <a:cs typeface="Poppins" pitchFamily="2" charset="77"/>
              </a:rPr>
              <a:t>isPay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false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CD792D-1CFE-8342-A9F1-6414BDA4EE8E}"/>
              </a:ext>
            </a:extLst>
          </p:cNvPr>
          <p:cNvCxnSpPr>
            <a:cxnSpLocks/>
          </p:cNvCxnSpPr>
          <p:nvPr/>
        </p:nvCxnSpPr>
        <p:spPr>
          <a:xfrm>
            <a:off x="3027672" y="3822381"/>
            <a:ext cx="172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B526B-F296-9340-8822-8F553E6584E4}"/>
              </a:ext>
            </a:extLst>
          </p:cNvPr>
          <p:cNvSpPr txBox="1"/>
          <p:nvPr/>
        </p:nvSpPr>
        <p:spPr>
          <a:xfrm>
            <a:off x="3104390" y="3463420"/>
            <a:ext cx="1688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 err="1"/>
              <a:t>createDividendReceivable</a:t>
            </a:r>
            <a:endParaRPr lang="en-HK" sz="1000" dirty="0"/>
          </a:p>
          <a:p>
            <a:r>
              <a:rPr lang="en-HK" sz="1000" dirty="0"/>
              <a:t>[signers: Issuer, JPMorgan]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4225AF-D507-C749-B0D4-E38E13F55F9A}"/>
              </a:ext>
            </a:extLst>
          </p:cNvPr>
          <p:cNvSpPr/>
          <p:nvPr/>
        </p:nvSpPr>
        <p:spPr>
          <a:xfrm>
            <a:off x="1040821" y="3200756"/>
            <a:ext cx="1948365" cy="116309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623E0-580C-2344-93F2-59ECF3AE964D}"/>
              </a:ext>
            </a:extLst>
          </p:cNvPr>
          <p:cNvSpPr txBox="1"/>
          <p:nvPr/>
        </p:nvSpPr>
        <p:spPr>
          <a:xfrm>
            <a:off x="1040821" y="3213384"/>
            <a:ext cx="1948365" cy="2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latin typeface="Poppins" pitchFamily="2" charset="77"/>
                <a:cs typeface="Poppins" pitchFamily="2" charset="77"/>
              </a:rPr>
              <a:t>FungibleToken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C77DE8-76AA-E14D-B33B-E7EFCB05C978}"/>
              </a:ext>
            </a:extLst>
          </p:cNvPr>
          <p:cNvSpPr txBox="1"/>
          <p:nvPr/>
        </p:nvSpPr>
        <p:spPr>
          <a:xfrm>
            <a:off x="1040821" y="3463420"/>
            <a:ext cx="19483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Token Type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HK" sz="1000" dirty="0" err="1">
                <a:latin typeface="Poppins" pitchFamily="2" charset="77"/>
                <a:cs typeface="Poppins" pitchFamily="2" charset="77"/>
              </a:rPr>
              <a:t>aviva</a:t>
            </a:r>
            <a:r>
              <a:rPr lang="en-HK" sz="1000" dirty="0" err="1"/>
              <a:t>.toPointer</a:t>
            </a:r>
            <a:r>
              <a:rPr lang="en-HK" sz="1000" dirty="0"/>
              <a:t>()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Amount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3,000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Issued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Held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JP Morgan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D8ABF51-5EF1-854D-AEFE-1DDC0CC49B1B}"/>
              </a:ext>
            </a:extLst>
          </p:cNvPr>
          <p:cNvSpPr/>
          <p:nvPr/>
        </p:nvSpPr>
        <p:spPr>
          <a:xfrm>
            <a:off x="4998996" y="3804848"/>
            <a:ext cx="1948365" cy="116309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54389-8D87-4E4A-AAA2-83FCFA3B12C1}"/>
              </a:ext>
            </a:extLst>
          </p:cNvPr>
          <p:cNvSpPr txBox="1"/>
          <p:nvPr/>
        </p:nvSpPr>
        <p:spPr>
          <a:xfrm>
            <a:off x="4998996" y="3817476"/>
            <a:ext cx="1948365" cy="2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latin typeface="Poppins" pitchFamily="2" charset="77"/>
                <a:cs typeface="Poppins" pitchFamily="2" charset="77"/>
              </a:rPr>
              <a:t>FungibleToken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2B1D6-2402-0E4A-B641-057FDBF48C41}"/>
              </a:ext>
            </a:extLst>
          </p:cNvPr>
          <p:cNvSpPr txBox="1"/>
          <p:nvPr/>
        </p:nvSpPr>
        <p:spPr>
          <a:xfrm>
            <a:off x="4998996" y="4067512"/>
            <a:ext cx="19483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Token Type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HK" sz="1000" dirty="0" err="1">
                <a:latin typeface="Poppins" pitchFamily="2" charset="77"/>
                <a:cs typeface="Poppins" pitchFamily="2" charset="77"/>
              </a:rPr>
              <a:t>aviva</a:t>
            </a:r>
            <a:r>
              <a:rPr lang="en-HK" sz="1000" dirty="0" err="1"/>
              <a:t>.toPointer</a:t>
            </a:r>
            <a:r>
              <a:rPr lang="en-HK" sz="1000" dirty="0"/>
              <a:t>()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Amount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3,000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Issued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Held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JP Morgan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56B874-967C-9747-8DEC-668EE99BBF54}"/>
              </a:ext>
            </a:extLst>
          </p:cNvPr>
          <p:cNvCxnSpPr/>
          <p:nvPr/>
        </p:nvCxnSpPr>
        <p:spPr>
          <a:xfrm>
            <a:off x="382772" y="2369874"/>
            <a:ext cx="8442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3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Demo: Request Dividend Receivable on Ex-Date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517637" y="9259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On Ex-date, the Dividend Receivable should be automatically generated by running </a:t>
            </a:r>
            <a:r>
              <a:rPr lang="en-US" sz="1600" dirty="0" err="1"/>
              <a:t>cron</a:t>
            </a:r>
            <a:r>
              <a:rPr lang="en-US" sz="1600" dirty="0"/>
              <a:t>-job. For demo purpose, the token holder click “Get Dividend Receivable” to get it.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Dividend Receivable is a obligation which the issuer should pay the holder on pay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9B6A2-6B9A-3348-A25E-2849A7D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48" y="1308250"/>
            <a:ext cx="4372300" cy="34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1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Demo: Request payment on pay date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517637" y="9259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On pay-date, the DVP (dividend receivable vs payment) is triggered by running </a:t>
            </a:r>
            <a:r>
              <a:rPr lang="en-US" sz="1600" dirty="0" err="1"/>
              <a:t>cron</a:t>
            </a:r>
            <a:r>
              <a:rPr lang="en-US" sz="1600" dirty="0"/>
              <a:t>-job. For demo purpose, the token holder click “Get payment” to trigger it.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Example: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Holder click “Get Payment”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The Dividend Receivable become “paid”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600" dirty="0"/>
              <a:t>The HKD token is increased by the dividend amount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53BC81-2A8E-C24B-834A-324BE471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58" y="1160519"/>
            <a:ext cx="5497845" cy="42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FE3FA3-40A0-9B49-A62F-C2B4FA08B101}"/>
              </a:ext>
            </a:extLst>
          </p:cNvPr>
          <p:cNvSpPr/>
          <p:nvPr/>
        </p:nvSpPr>
        <p:spPr>
          <a:xfrm>
            <a:off x="6106289" y="1881673"/>
            <a:ext cx="2632529" cy="11208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Stock Exchange - Demo Scenario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453039" y="845647"/>
            <a:ext cx="5829225" cy="430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Exchange 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Issue Fiat token to investors for trading stock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Trigger instant settlement flow when 2 orders get matched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Issuer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Issue stock tokens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Dividend</a:t>
            </a:r>
          </a:p>
          <a:p>
            <a:pPr lvl="2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Announce dividend</a:t>
            </a:r>
          </a:p>
          <a:p>
            <a:pPr lvl="2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Issue “dividend receivable” to stock holders on </a:t>
            </a:r>
            <a:r>
              <a:rPr lang="en-US" sz="1400" b="1" dirty="0"/>
              <a:t>ex-date</a:t>
            </a:r>
          </a:p>
          <a:p>
            <a:pPr lvl="2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Pay stock holders the dividend on </a:t>
            </a:r>
            <a:r>
              <a:rPr lang="en-US" sz="1400" b="1" dirty="0"/>
              <a:t>pay-date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CITI Bank &amp; JP Morgan </a:t>
            </a:r>
            <a:r>
              <a:rPr lang="en-US" sz="1400" dirty="0"/>
              <a:t>(dealer-brokers, institutional investors..)</a:t>
            </a:r>
            <a:endParaRPr lang="en-US" sz="1600" dirty="0"/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i="1" dirty="0"/>
              <a:t>Buy/Sell stock tokens</a:t>
            </a:r>
            <a:endParaRPr lang="en-US" sz="800" i="1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800" i="1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900" i="1" dirty="0"/>
              <a:t>*”dividend receivable” is the right to get dividend payment on pay-date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900" i="1" dirty="0"/>
              <a:t>*stock holder entitle to get the “dividend receivable” if hold just before the ex-date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900" i="1" dirty="0"/>
              <a:t>* stock holder get fiat token by redeeming “dividend receivable” on pay-date</a:t>
            </a:r>
          </a:p>
          <a:p>
            <a:pPr lvl="3">
              <a:lnSpc>
                <a:spcPct val="100000"/>
              </a:lnSpc>
              <a:buClr>
                <a:srgbClr val="C6CFEF"/>
              </a:buClr>
              <a:buSzPct val="150000"/>
            </a:pPr>
            <a:endParaRPr lang="en-US" sz="1050" dirty="0"/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endParaRPr lang="en-US" sz="155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40AEE-B3E3-3245-A3BE-AE5C2111909C}"/>
              </a:ext>
            </a:extLst>
          </p:cNvPr>
          <p:cNvGrpSpPr/>
          <p:nvPr/>
        </p:nvGrpSpPr>
        <p:grpSpPr>
          <a:xfrm>
            <a:off x="6478684" y="1611534"/>
            <a:ext cx="412956" cy="383459"/>
            <a:chOff x="5987844" y="1179870"/>
            <a:chExt cx="491613" cy="4621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2B345E-38C2-0645-9068-2F76116EB7A9}"/>
                </a:ext>
              </a:extLst>
            </p:cNvPr>
            <p:cNvSpPr/>
            <p:nvPr/>
          </p:nvSpPr>
          <p:spPr>
            <a:xfrm>
              <a:off x="5987844" y="1179870"/>
              <a:ext cx="491613" cy="462117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F3C6D5-7E91-4741-9DE2-C4BAFDF7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503" y="1257087"/>
              <a:ext cx="324465" cy="2981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7D211F-3C6E-3946-8CF8-455926B41107}"/>
              </a:ext>
            </a:extLst>
          </p:cNvPr>
          <p:cNvGrpSpPr/>
          <p:nvPr/>
        </p:nvGrpSpPr>
        <p:grpSpPr>
          <a:xfrm>
            <a:off x="7652189" y="1611534"/>
            <a:ext cx="412956" cy="383459"/>
            <a:chOff x="5987844" y="1179870"/>
            <a:chExt cx="491613" cy="4621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1AD9B5-4AA3-0D41-B95F-EC180CFDAC32}"/>
                </a:ext>
              </a:extLst>
            </p:cNvPr>
            <p:cNvSpPr/>
            <p:nvPr/>
          </p:nvSpPr>
          <p:spPr>
            <a:xfrm>
              <a:off x="5987844" y="1179870"/>
              <a:ext cx="491613" cy="462117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5B8D65-A83A-D643-914D-65120A2A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503" y="1257087"/>
              <a:ext cx="324465" cy="29815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510FF3-4BCC-8349-9EC0-0A433FEFFBFD}"/>
              </a:ext>
            </a:extLst>
          </p:cNvPr>
          <p:cNvGrpSpPr/>
          <p:nvPr/>
        </p:nvGrpSpPr>
        <p:grpSpPr>
          <a:xfrm>
            <a:off x="6467593" y="2905917"/>
            <a:ext cx="412956" cy="383459"/>
            <a:chOff x="5987844" y="1179870"/>
            <a:chExt cx="491613" cy="46211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FAA3EF-09E5-8B41-8251-622DFE25F5D0}"/>
                </a:ext>
              </a:extLst>
            </p:cNvPr>
            <p:cNvSpPr/>
            <p:nvPr/>
          </p:nvSpPr>
          <p:spPr>
            <a:xfrm>
              <a:off x="5987844" y="1179870"/>
              <a:ext cx="491613" cy="462117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1F58C1-D314-B041-9F14-0D9C0BFAB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503" y="1257087"/>
              <a:ext cx="324465" cy="29815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6C1FE8-B253-AB40-9A96-EB6BEC0AC352}"/>
              </a:ext>
            </a:extLst>
          </p:cNvPr>
          <p:cNvGrpSpPr/>
          <p:nvPr/>
        </p:nvGrpSpPr>
        <p:grpSpPr>
          <a:xfrm>
            <a:off x="7678091" y="2869980"/>
            <a:ext cx="412956" cy="383459"/>
            <a:chOff x="5987844" y="1179870"/>
            <a:chExt cx="491613" cy="462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28D93D-DCE3-3D4A-955F-2088BD0F75D2}"/>
                </a:ext>
              </a:extLst>
            </p:cNvPr>
            <p:cNvSpPr/>
            <p:nvPr/>
          </p:nvSpPr>
          <p:spPr>
            <a:xfrm>
              <a:off x="5987844" y="1179870"/>
              <a:ext cx="491613" cy="462117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85F16-B8FF-754E-BB2A-705A47B57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503" y="1257087"/>
              <a:ext cx="324465" cy="2981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661C230-ACB7-114E-8676-80AD37E03F35}"/>
              </a:ext>
            </a:extLst>
          </p:cNvPr>
          <p:cNvSpPr txBox="1"/>
          <p:nvPr/>
        </p:nvSpPr>
        <p:spPr>
          <a:xfrm>
            <a:off x="6341837" y="1941584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b="1" dirty="0">
                <a:latin typeface="Poppins" pitchFamily="2" charset="77"/>
                <a:cs typeface="Poppins" pitchFamily="2" charset="77"/>
              </a:rPr>
              <a:t>Exchange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0E778-595E-A44B-9251-AA99BDB208B5}"/>
              </a:ext>
            </a:extLst>
          </p:cNvPr>
          <p:cNvSpPr txBox="1"/>
          <p:nvPr/>
        </p:nvSpPr>
        <p:spPr>
          <a:xfrm>
            <a:off x="7652189" y="1954837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b="1" dirty="0">
                <a:latin typeface="Poppins" pitchFamily="2" charset="77"/>
                <a:cs typeface="Poppins" pitchFamily="2" charset="77"/>
              </a:rPr>
              <a:t>Issuer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E6F5A-2178-8C44-BE10-97399FDE8E6D}"/>
              </a:ext>
            </a:extLst>
          </p:cNvPr>
          <p:cNvSpPr txBox="1"/>
          <p:nvPr/>
        </p:nvSpPr>
        <p:spPr>
          <a:xfrm>
            <a:off x="6341836" y="2691733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b="1" dirty="0">
                <a:latin typeface="Poppins" pitchFamily="2" charset="77"/>
                <a:cs typeface="Poppins" pitchFamily="2" charset="77"/>
              </a:rPr>
              <a:t>Citi Bank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0B3DA-2E86-9F4E-BE23-1C08172E7CFB}"/>
              </a:ext>
            </a:extLst>
          </p:cNvPr>
          <p:cNvSpPr txBox="1"/>
          <p:nvPr/>
        </p:nvSpPr>
        <p:spPr>
          <a:xfrm>
            <a:off x="7500222" y="266391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b="1" dirty="0">
                <a:latin typeface="Poppins" pitchFamily="2" charset="77"/>
                <a:cs typeface="Poppins" pitchFamily="2" charset="77"/>
              </a:rPr>
              <a:t>JP Morgan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F0D653-4534-F741-9CA5-CD6838AFD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825" y="909302"/>
            <a:ext cx="633669" cy="5094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61E523-49E8-AF47-9B0F-16D55EFD825D}"/>
              </a:ext>
            </a:extLst>
          </p:cNvPr>
          <p:cNvCxnSpPr>
            <a:stCxn id="21" idx="2"/>
            <a:endCxn id="5" idx="0"/>
          </p:cNvCxnSpPr>
          <p:nvPr/>
        </p:nvCxnSpPr>
        <p:spPr>
          <a:xfrm>
            <a:off x="6683660" y="1418722"/>
            <a:ext cx="1502" cy="19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816FA5-FABF-D94A-93B0-B30CEE71D6B3}"/>
              </a:ext>
            </a:extLst>
          </p:cNvPr>
          <p:cNvSpPr txBox="1"/>
          <p:nvPr/>
        </p:nvSpPr>
        <p:spPr>
          <a:xfrm>
            <a:off x="6478684" y="1373587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RPC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1E150C-189F-DD4E-A9C7-B3F93927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563" y="904488"/>
            <a:ext cx="633669" cy="5094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E2460E-C3C7-8543-98D3-5122DDE10DCE}"/>
              </a:ext>
            </a:extLst>
          </p:cNvPr>
          <p:cNvCxnSpPr>
            <a:stCxn id="26" idx="2"/>
          </p:cNvCxnSpPr>
          <p:nvPr/>
        </p:nvCxnSpPr>
        <p:spPr>
          <a:xfrm>
            <a:off x="7876398" y="1413908"/>
            <a:ext cx="1502" cy="19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183B8D-9ADE-694B-AD0D-D2C107AE57BD}"/>
              </a:ext>
            </a:extLst>
          </p:cNvPr>
          <p:cNvSpPr txBox="1"/>
          <p:nvPr/>
        </p:nvSpPr>
        <p:spPr>
          <a:xfrm>
            <a:off x="7671422" y="1368773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RPC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0E27E12-DCB6-D742-8196-11733535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07" y="3510102"/>
            <a:ext cx="633669" cy="50942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A552AC-C239-B54A-93A0-037D5799AAC8}"/>
              </a:ext>
            </a:extLst>
          </p:cNvPr>
          <p:cNvCxnSpPr>
            <a:cxnSpLocks/>
          </p:cNvCxnSpPr>
          <p:nvPr/>
        </p:nvCxnSpPr>
        <p:spPr>
          <a:xfrm>
            <a:off x="6669942" y="3317290"/>
            <a:ext cx="1502" cy="19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701A5E-4205-3A42-82F2-6247EF4F4EC7}"/>
              </a:ext>
            </a:extLst>
          </p:cNvPr>
          <p:cNvSpPr txBox="1"/>
          <p:nvPr/>
        </p:nvSpPr>
        <p:spPr>
          <a:xfrm>
            <a:off x="6486579" y="3302975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RPC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D1ABF3A-1FD9-3348-9C47-732F7427B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197" y="3479817"/>
            <a:ext cx="633669" cy="50942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71D268-8C27-6449-9D5B-54DB0CA63A5D}"/>
              </a:ext>
            </a:extLst>
          </p:cNvPr>
          <p:cNvCxnSpPr>
            <a:cxnSpLocks/>
          </p:cNvCxnSpPr>
          <p:nvPr/>
        </p:nvCxnSpPr>
        <p:spPr>
          <a:xfrm>
            <a:off x="7910032" y="3287005"/>
            <a:ext cx="1502" cy="19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90766B-8724-C14C-93D2-ED7B08409DE1}"/>
              </a:ext>
            </a:extLst>
          </p:cNvPr>
          <p:cNvSpPr txBox="1"/>
          <p:nvPr/>
        </p:nvSpPr>
        <p:spPr>
          <a:xfrm>
            <a:off x="7726669" y="3272690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RPC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479971-9737-E548-AF6F-9819653D0643}"/>
              </a:ext>
            </a:extLst>
          </p:cNvPr>
          <p:cNvGrpSpPr/>
          <p:nvPr/>
        </p:nvGrpSpPr>
        <p:grpSpPr>
          <a:xfrm>
            <a:off x="8609910" y="2237006"/>
            <a:ext cx="412956" cy="383459"/>
            <a:chOff x="5987844" y="1179870"/>
            <a:chExt cx="491613" cy="46211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4D46B4-86F2-524F-B11A-013D9F449BF0}"/>
                </a:ext>
              </a:extLst>
            </p:cNvPr>
            <p:cNvSpPr/>
            <p:nvPr/>
          </p:nvSpPr>
          <p:spPr>
            <a:xfrm>
              <a:off x="5987844" y="1179870"/>
              <a:ext cx="491613" cy="462117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6B7B377-27AF-D345-B343-752D9767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503" y="1257087"/>
              <a:ext cx="324465" cy="298157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9CCAF5A-79A3-0145-88C1-751A1BECB1EE}"/>
              </a:ext>
            </a:extLst>
          </p:cNvPr>
          <p:cNvSpPr txBox="1"/>
          <p:nvPr/>
        </p:nvSpPr>
        <p:spPr>
          <a:xfrm>
            <a:off x="8121573" y="2306700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b="1" dirty="0">
                <a:latin typeface="Poppins" pitchFamily="2" charset="77"/>
                <a:cs typeface="Poppins" pitchFamily="2" charset="77"/>
              </a:rPr>
              <a:t>Notary</a:t>
            </a:r>
          </a:p>
        </p:txBody>
      </p:sp>
    </p:spTree>
    <p:extLst>
      <p:ext uri="{BB962C8B-B14F-4D97-AF65-F5344CB8AC3E}">
        <p14:creationId xmlns:p14="http://schemas.microsoft.com/office/powerpoint/2010/main" val="391391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2DCD-EF86-7F47-AC41-9B0DA3D9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265" y="2410998"/>
            <a:ext cx="5919517" cy="1743075"/>
          </a:xfrm>
        </p:spPr>
        <p:txBody>
          <a:bodyPr/>
          <a:lstStyle/>
          <a:p>
            <a:r>
              <a:rPr lang="en-US" dirty="0"/>
              <a:t>Post-trade Settlement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B7D4-8121-084C-80D5-7C4BDE3A892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377-995C-7B4F-B25E-A6B05E9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90" dirty="0"/>
              <a:t>Demo - Post-trade Settlement for Securities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C480-FF03-A948-AAB2-B3C3E2DD20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Fiat (Cash) &amp; Securities Tokenization</a:t>
            </a:r>
          </a:p>
          <a:p>
            <a:r>
              <a:rPr lang="en-US" sz="1600" dirty="0">
                <a:latin typeface="+mn-lt"/>
              </a:rPr>
              <a:t>Moving Tokens</a:t>
            </a:r>
          </a:p>
          <a:p>
            <a:r>
              <a:rPr lang="en-US" sz="1600" dirty="0">
                <a:latin typeface="+mn-lt"/>
              </a:rPr>
              <a:t>Instant Settlement (</a:t>
            </a:r>
            <a:r>
              <a:rPr lang="en-US" sz="1600" dirty="0" err="1">
                <a:latin typeface="+mn-lt"/>
              </a:rPr>
              <a:t>DvP</a:t>
            </a:r>
            <a:r>
              <a:rPr lang="en-US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581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80FCF5-D634-0A40-BFCC-EB0FB52E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903" y="0"/>
            <a:ext cx="4177097" cy="465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Architecture &amp; Demo Scenario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225811" y="845647"/>
            <a:ext cx="5019429" cy="430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Exchange 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Issue Fiat token to investors upon receiving collateral from them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Start instant settlement when 2 orders get matched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Issuer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Issue stock tokens (primary market)</a:t>
            </a:r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Corporate Actions</a:t>
            </a:r>
          </a:p>
          <a:p>
            <a:pPr lvl="2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Announce dividend</a:t>
            </a:r>
          </a:p>
          <a:p>
            <a:pPr lvl="2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Issue “dividend receivable” to stock holders on </a:t>
            </a:r>
            <a:r>
              <a:rPr lang="en-US" sz="1400" b="1" dirty="0"/>
              <a:t>ex-date</a:t>
            </a:r>
          </a:p>
          <a:p>
            <a:pPr lvl="2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Pay stock holders the dividend on </a:t>
            </a:r>
            <a:r>
              <a:rPr lang="en-US" sz="1400" b="1" dirty="0"/>
              <a:t>pay-date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600" dirty="0"/>
              <a:t>CITI Bank &amp; JP Morgan </a:t>
            </a:r>
            <a:r>
              <a:rPr lang="en-US" sz="1400" dirty="0"/>
              <a:t>(dealer-brokers, prop trading..)</a:t>
            </a:r>
            <a:endParaRPr lang="en-US" sz="1600" dirty="0"/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i="1" dirty="0"/>
              <a:t>Buy/Sell stock tokens</a:t>
            </a:r>
            <a:endParaRPr lang="en-US" sz="800" i="1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900" i="1" dirty="0"/>
              <a:t>*”dividend receivable” is the right to get dividend payment on pay-date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900" i="1" dirty="0"/>
              <a:t>*stock holder entitle to get the “dividend receivable” if hold just before the ex-date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900" i="1" dirty="0"/>
              <a:t>* stock holder get fiat token by redeeming “dividend receivable” on pay-date</a:t>
            </a:r>
          </a:p>
          <a:p>
            <a:pPr lvl="3">
              <a:lnSpc>
                <a:spcPct val="100000"/>
              </a:lnSpc>
              <a:buClr>
                <a:srgbClr val="C6CFEF"/>
              </a:buClr>
              <a:buSzPct val="150000"/>
            </a:pPr>
            <a:endParaRPr lang="en-US" sz="1050" dirty="0"/>
          </a:p>
          <a:p>
            <a:pPr lvl="1">
              <a:lnSpc>
                <a:spcPct val="100000"/>
              </a:lnSpc>
              <a:buClr>
                <a:srgbClr val="C6CFEF"/>
              </a:buClr>
              <a:buSzPct val="150000"/>
            </a:pPr>
            <a:endParaRPr lang="en-US" sz="155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76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1F33FB-34D3-9640-BEAB-7F09C2D9C564}"/>
              </a:ext>
            </a:extLst>
          </p:cNvPr>
          <p:cNvSpPr/>
          <p:nvPr/>
        </p:nvSpPr>
        <p:spPr>
          <a:xfrm>
            <a:off x="2833603" y="1094074"/>
            <a:ext cx="4640623" cy="1800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1D7E1-3988-7947-A9FA-710FD4A2F9DF}"/>
              </a:ext>
            </a:extLst>
          </p:cNvPr>
          <p:cNvSpPr/>
          <p:nvPr/>
        </p:nvSpPr>
        <p:spPr>
          <a:xfrm>
            <a:off x="3905531" y="886905"/>
            <a:ext cx="25460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/>
              <a:t>Transaction</a:t>
            </a:r>
            <a:endParaRPr lang="en-US" sz="10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Issue Fiat Token</a:t>
            </a:r>
            <a:r>
              <a:rPr lang="zh-CN" altLang="en-US" sz="2290" dirty="0"/>
              <a:t> </a:t>
            </a:r>
            <a:r>
              <a:rPr lang="en-US" altLang="zh-CN" sz="2290" dirty="0"/>
              <a:t>(Exchange as the Fiat Token Issuer)</a:t>
            </a:r>
            <a:endParaRPr lang="en-US" sz="229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BE33BB-EB88-BB40-847E-F27B9DD93021}"/>
              </a:ext>
            </a:extLst>
          </p:cNvPr>
          <p:cNvSpPr/>
          <p:nvPr/>
        </p:nvSpPr>
        <p:spPr>
          <a:xfrm>
            <a:off x="5301792" y="1517973"/>
            <a:ext cx="1948365" cy="119634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1D977-056D-C84F-9CF7-E916562EB781}"/>
              </a:ext>
            </a:extLst>
          </p:cNvPr>
          <p:cNvSpPr txBox="1"/>
          <p:nvPr/>
        </p:nvSpPr>
        <p:spPr>
          <a:xfrm>
            <a:off x="5432835" y="1537618"/>
            <a:ext cx="1686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Poppins" pitchFamily="2" charset="77"/>
                <a:cs typeface="Poppins" pitchFamily="2" charset="77"/>
              </a:rPr>
              <a:t>Fiat Token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8B227-B955-6D44-8663-38CBC3B5356F}"/>
              </a:ext>
            </a:extLst>
          </p:cNvPr>
          <p:cNvSpPr txBox="1"/>
          <p:nvPr/>
        </p:nvSpPr>
        <p:spPr>
          <a:xfrm>
            <a:off x="5301792" y="1783839"/>
            <a:ext cx="19483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Token Type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HKD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Amount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30,000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Issued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Exchange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Held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CitiBank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79350-51B9-5F42-A809-9856E9FA6E16}"/>
              </a:ext>
            </a:extLst>
          </p:cNvPr>
          <p:cNvSpPr/>
          <p:nvPr/>
        </p:nvSpPr>
        <p:spPr>
          <a:xfrm>
            <a:off x="955197" y="3369296"/>
            <a:ext cx="7181020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 err="1">
                <a:solidFill>
                  <a:srgbClr val="CC7832"/>
                </a:solidFill>
              </a:rPr>
              <a:t>val</a:t>
            </a:r>
            <a:r>
              <a:rPr lang="en-HK" dirty="0">
                <a:solidFill>
                  <a:srgbClr val="CC7832"/>
                </a:solidFill>
              </a:rPr>
              <a:t> </a:t>
            </a:r>
            <a:r>
              <a:rPr lang="en-HK" dirty="0" err="1">
                <a:solidFill>
                  <a:schemeClr val="tx1">
                    <a:lumMod val="50000"/>
                  </a:schemeClr>
                </a:solidFill>
              </a:rPr>
              <a:t>hkdTokenType</a:t>
            </a:r>
            <a:r>
              <a:rPr lang="en-HK" dirty="0"/>
              <a:t> = </a:t>
            </a:r>
            <a:r>
              <a:rPr lang="en-HK" dirty="0" err="1"/>
              <a:t>FiatCurrency.getInstance</a:t>
            </a:r>
            <a:r>
              <a:rPr lang="en-HK" dirty="0"/>
              <a:t>(</a:t>
            </a:r>
            <a:r>
              <a:rPr lang="en-HK" dirty="0">
                <a:solidFill>
                  <a:srgbClr val="9876AA"/>
                </a:solidFill>
              </a:rPr>
              <a:t>“HKD”</a:t>
            </a:r>
            <a:r>
              <a:rPr lang="en-HK" dirty="0"/>
              <a:t>)</a:t>
            </a:r>
          </a:p>
          <a:p>
            <a:br>
              <a:rPr lang="en-HK" dirty="0">
                <a:solidFill>
                  <a:srgbClr val="808080"/>
                </a:solidFill>
              </a:rPr>
            </a:br>
            <a:r>
              <a:rPr lang="en-HK" dirty="0" err="1"/>
              <a:t>subFlow</a:t>
            </a:r>
            <a:r>
              <a:rPr lang="en-HK" dirty="0"/>
              <a:t>(</a:t>
            </a:r>
            <a:r>
              <a:rPr lang="en-HK" dirty="0" err="1"/>
              <a:t>IssueTokens</a:t>
            </a:r>
            <a:r>
              <a:rPr lang="en-HK" dirty="0"/>
              <a:t>(</a:t>
            </a:r>
            <a:r>
              <a:rPr lang="en-HK" i="1" dirty="0" err="1"/>
              <a:t>listOf</a:t>
            </a:r>
            <a:r>
              <a:rPr lang="en-HK" dirty="0"/>
              <a:t>(</a:t>
            </a:r>
            <a:r>
              <a:rPr lang="en-HK" dirty="0">
                <a:solidFill>
                  <a:srgbClr val="9876AA"/>
                </a:solidFill>
              </a:rPr>
              <a:t>30,000 </a:t>
            </a:r>
            <a:r>
              <a:rPr lang="en-HK" i="1" dirty="0">
                <a:solidFill>
                  <a:srgbClr val="FFC66D"/>
                </a:solidFill>
              </a:rPr>
              <a:t>of </a:t>
            </a:r>
            <a:r>
              <a:rPr lang="en-HK" i="1" dirty="0" err="1">
                <a:solidFill>
                  <a:schemeClr val="tx1">
                    <a:lumMod val="50000"/>
                  </a:schemeClr>
                </a:solidFill>
              </a:rPr>
              <a:t>hkd</a:t>
            </a:r>
            <a:r>
              <a:rPr lang="en-HK" dirty="0" err="1">
                <a:solidFill>
                  <a:schemeClr val="tx1">
                    <a:lumMod val="50000"/>
                  </a:schemeClr>
                </a:solidFill>
              </a:rPr>
              <a:t>tokenType</a:t>
            </a:r>
            <a:r>
              <a:rPr lang="en-HK" dirty="0"/>
              <a:t> </a:t>
            </a:r>
            <a:r>
              <a:rPr lang="en-HK" i="1" dirty="0" err="1">
                <a:solidFill>
                  <a:srgbClr val="FFC66D"/>
                </a:solidFill>
              </a:rPr>
              <a:t>issuedBy</a:t>
            </a:r>
            <a:r>
              <a:rPr lang="en-HK" i="1" dirty="0">
                <a:solidFill>
                  <a:srgbClr val="FFC66D"/>
                </a:solidFill>
              </a:rPr>
              <a:t> </a:t>
            </a:r>
            <a:r>
              <a:rPr lang="en-HK" dirty="0" err="1">
                <a:solidFill>
                  <a:srgbClr val="9876AA"/>
                </a:solidFill>
              </a:rPr>
              <a:t>ourIdentity</a:t>
            </a:r>
            <a:r>
              <a:rPr lang="en-HK" dirty="0">
                <a:solidFill>
                  <a:srgbClr val="9876AA"/>
                </a:solidFill>
              </a:rPr>
              <a:t> </a:t>
            </a:r>
            <a:r>
              <a:rPr lang="en-HK" i="1" dirty="0" err="1">
                <a:solidFill>
                  <a:srgbClr val="FFC66D"/>
                </a:solidFill>
              </a:rPr>
              <a:t>heldBy</a:t>
            </a:r>
            <a:r>
              <a:rPr lang="en-HK" i="1" dirty="0">
                <a:solidFill>
                  <a:srgbClr val="FFC66D"/>
                </a:solidFill>
              </a:rPr>
              <a:t> </a:t>
            </a:r>
            <a:r>
              <a:rPr lang="en-HK" dirty="0" err="1">
                <a:solidFill>
                  <a:srgbClr val="9876AA"/>
                </a:solidFill>
              </a:rPr>
              <a:t>citiBank</a:t>
            </a:r>
            <a:r>
              <a:rPr lang="en-HK" dirty="0"/>
              <a:t>)))</a:t>
            </a:r>
          </a:p>
          <a:p>
            <a:endParaRPr lang="en-HK" dirty="0"/>
          </a:p>
          <a:p>
            <a:r>
              <a:rPr lang="en-HK" sz="1000" dirty="0"/>
              <a:t>//Token SDK provides generic </a:t>
            </a:r>
            <a:r>
              <a:rPr lang="en-HK" sz="1000" dirty="0" err="1"/>
              <a:t>subFlows</a:t>
            </a:r>
            <a:r>
              <a:rPr lang="en-HK" sz="1000" dirty="0"/>
              <a:t> to issue/move/redeem </a:t>
            </a:r>
            <a:r>
              <a:rPr lang="en-HK" sz="1000" b="1" dirty="0"/>
              <a:t>any type </a:t>
            </a:r>
            <a:r>
              <a:rPr lang="en-HK" sz="1000" dirty="0"/>
              <a:t>of tokens</a:t>
            </a:r>
            <a:br>
              <a:rPr lang="en-HK" dirty="0"/>
            </a:b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B7C39E-A8A9-154A-BB13-38B6245164E4}"/>
              </a:ext>
            </a:extLst>
          </p:cNvPr>
          <p:cNvSpPr/>
          <p:nvPr/>
        </p:nvSpPr>
        <p:spPr>
          <a:xfrm>
            <a:off x="3159649" y="1960729"/>
            <a:ext cx="191386" cy="21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0443B-6597-2E43-B90B-3B0D7D9D78D4}"/>
              </a:ext>
            </a:extLst>
          </p:cNvPr>
          <p:cNvSpPr/>
          <p:nvPr/>
        </p:nvSpPr>
        <p:spPr>
          <a:xfrm>
            <a:off x="813700" y="3309980"/>
            <a:ext cx="6670465" cy="1329942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79C0F-69F3-744C-89F4-1DA22748E8C5}"/>
              </a:ext>
            </a:extLst>
          </p:cNvPr>
          <p:cNvSpPr/>
          <p:nvPr/>
        </p:nvSpPr>
        <p:spPr>
          <a:xfrm>
            <a:off x="2782295" y="1284541"/>
            <a:ext cx="9460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INPUT STATE</a:t>
            </a:r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496C3-7CB7-CE48-AA20-66A24377AAA7}"/>
              </a:ext>
            </a:extLst>
          </p:cNvPr>
          <p:cNvSpPr/>
          <p:nvPr/>
        </p:nvSpPr>
        <p:spPr>
          <a:xfrm>
            <a:off x="5808310" y="1254349"/>
            <a:ext cx="935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OUTPUT STATE</a:t>
            </a:r>
            <a:endParaRPr lang="en-US" sz="900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5D171F3-9737-E442-947E-75DC918F2FAF}"/>
              </a:ext>
            </a:extLst>
          </p:cNvPr>
          <p:cNvSpPr/>
          <p:nvPr/>
        </p:nvSpPr>
        <p:spPr>
          <a:xfrm>
            <a:off x="3684855" y="1803155"/>
            <a:ext cx="1493693" cy="52307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B955D-A462-9A4C-94DB-3BF43D573787}"/>
              </a:ext>
            </a:extLst>
          </p:cNvPr>
          <p:cNvSpPr txBox="1"/>
          <p:nvPr/>
        </p:nvSpPr>
        <p:spPr>
          <a:xfrm>
            <a:off x="3684855" y="1941581"/>
            <a:ext cx="1747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 err="1">
                <a:solidFill>
                  <a:schemeClr val="bg1"/>
                </a:solidFill>
              </a:rPr>
              <a:t>IssueTokenCommand</a:t>
            </a:r>
            <a:endParaRPr lang="en-HK" sz="1000" dirty="0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E50D87-6B7C-0A4C-B608-62D9BA71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825" y="1292386"/>
            <a:ext cx="432069" cy="4854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A3F950-98FB-BE43-985D-E79421E51C3E}"/>
              </a:ext>
            </a:extLst>
          </p:cNvPr>
          <p:cNvSpPr txBox="1"/>
          <p:nvPr/>
        </p:nvSpPr>
        <p:spPr>
          <a:xfrm>
            <a:off x="805953" y="1768450"/>
            <a:ext cx="1522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54595E"/>
                </a:solidFill>
                <a:effectLst/>
                <a:uLnTx/>
                <a:uFillTx/>
                <a:latin typeface="+mj-lt"/>
                <a:ea typeface="+mn-ea"/>
                <a:cs typeface="Poppins" pitchFamily="2" charset="77"/>
                <a:sym typeface="Poppins ExtraLight"/>
              </a:rPr>
              <a:t>Bank accounts</a:t>
            </a:r>
          </a:p>
          <a:p>
            <a:pPr marL="0" marR="0" lvl="0" indent="0" algn="l" defTabSz="18288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4595E"/>
                </a:solidFill>
                <a:effectLst/>
                <a:uLnTx/>
                <a:uFillTx/>
                <a:latin typeface="+mj-lt"/>
                <a:ea typeface="+mn-ea"/>
                <a:cs typeface="Poppins" pitchFamily="2" charset="77"/>
                <a:sym typeface="Poppins ExtraLight"/>
              </a:rPr>
              <a:t>CitiBank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4595E"/>
                </a:solidFill>
                <a:effectLst/>
                <a:uLnTx/>
                <a:uFillTx/>
                <a:latin typeface="+mj-lt"/>
                <a:ea typeface="+mn-ea"/>
                <a:cs typeface="Poppins" pitchFamily="2" charset="77"/>
                <a:sym typeface="Poppins ExtraLight"/>
              </a:rPr>
              <a:t>: $30k</a:t>
            </a:r>
          </a:p>
          <a:p>
            <a:pPr marL="0" marR="0" lvl="0" indent="0" algn="l" defTabSz="18288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4595E"/>
                </a:solidFill>
                <a:effectLst/>
                <a:uLnTx/>
                <a:uFillTx/>
                <a:latin typeface="+mj-lt"/>
                <a:ea typeface="+mn-ea"/>
                <a:cs typeface="Poppins" pitchFamily="2" charset="77"/>
                <a:sym typeface="Poppins ExtraLight"/>
              </a:rPr>
              <a:t>Exchange: $0</a:t>
            </a:r>
          </a:p>
        </p:txBody>
      </p:sp>
      <p:sp>
        <p:nvSpPr>
          <p:cNvPr id="21" name="Curved Right Arrow 20">
            <a:extLst>
              <a:ext uri="{FF2B5EF4-FFF2-40B4-BE49-F238E27FC236}">
                <a16:creationId xmlns:a16="http://schemas.microsoft.com/office/drawing/2014/main" id="{3FDC7B12-45FB-484D-A0E0-DE7F822A2817}"/>
              </a:ext>
            </a:extLst>
          </p:cNvPr>
          <p:cNvSpPr/>
          <p:nvPr/>
        </p:nvSpPr>
        <p:spPr>
          <a:xfrm>
            <a:off x="300614" y="2087217"/>
            <a:ext cx="513625" cy="375884"/>
          </a:xfrm>
          <a:prstGeom prst="curvedRightArrow">
            <a:avLst/>
          </a:prstGeom>
          <a:solidFill>
            <a:srgbClr val="D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555861"/>
              </a:solidFill>
              <a:effectLst/>
              <a:uLnTx/>
              <a:uFillTx/>
              <a:latin typeface="+mj-lt"/>
              <a:ea typeface="+mn-ea"/>
              <a:cs typeface="Poppins" pitchFamily="2" charset="77"/>
              <a:sym typeface="Poppins Extra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B7767D-5214-194E-80F4-7F7751A9872F}"/>
              </a:ext>
            </a:extLst>
          </p:cNvPr>
          <p:cNvSpPr txBox="1"/>
          <p:nvPr/>
        </p:nvSpPr>
        <p:spPr>
          <a:xfrm>
            <a:off x="682798" y="2971045"/>
            <a:ext cx="3541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8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D71E25"/>
                </a:solidFill>
                <a:effectLst/>
                <a:uLnTx/>
                <a:uFillTx/>
                <a:latin typeface="+mj-lt"/>
                <a:ea typeface="+mn-ea"/>
                <a:cs typeface="Poppins" pitchFamily="2" charset="77"/>
                <a:sym typeface="Poppins ExtraLight"/>
              </a:rPr>
              <a:t>Bank balance transfer… leads to… fiat token creation on Corda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90EB6-96F4-CA48-AA98-7B51283FF7BD}"/>
              </a:ext>
            </a:extLst>
          </p:cNvPr>
          <p:cNvCxnSpPr>
            <a:cxnSpLocks/>
          </p:cNvCxnSpPr>
          <p:nvPr/>
        </p:nvCxnSpPr>
        <p:spPr>
          <a:xfrm flipV="1">
            <a:off x="2039843" y="2171958"/>
            <a:ext cx="591718" cy="90201"/>
          </a:xfrm>
          <a:prstGeom prst="line">
            <a:avLst/>
          </a:prstGeom>
          <a:ln w="12700">
            <a:solidFill>
              <a:srgbClr val="D71E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Demo - Issue Fiat Token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40917B1-F104-BA4D-9A3A-A2EB21C9807A}"/>
              </a:ext>
            </a:extLst>
          </p:cNvPr>
          <p:cNvSpPr txBox="1">
            <a:spLocks/>
          </p:cNvSpPr>
          <p:nvPr/>
        </p:nvSpPr>
        <p:spPr>
          <a:xfrm>
            <a:off x="517637" y="925975"/>
            <a:ext cx="3753421" cy="387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400" dirty="0"/>
              <a:t>Participants deposit money into Exchange’s bank account, Exchange then issues them the same value of fiat token for buying stock, paying dividend..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400" dirty="0"/>
              <a:t>Participants can withdraw the money by redeeming the fiat token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r>
              <a:rPr lang="en-US" sz="1400" dirty="0"/>
              <a:t>Example: 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Exchange issues 2Million KRW tokens to Citi bank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Citi bank can see the tokens in the portfolio page</a:t>
            </a:r>
          </a:p>
          <a:p>
            <a:pPr>
              <a:lnSpc>
                <a:spcPct val="100000"/>
              </a:lnSpc>
              <a:buClr>
                <a:srgbClr val="C6CFEF"/>
              </a:buClr>
              <a:buSzPct val="150000"/>
            </a:pPr>
            <a:r>
              <a:rPr lang="en-US" sz="1400" dirty="0"/>
              <a:t>Only Exchange &amp; Citi bank can see the </a:t>
            </a:r>
            <a:r>
              <a:rPr lang="en-US" sz="1600" dirty="0"/>
              <a:t>transaction</a:t>
            </a:r>
          </a:p>
          <a:p>
            <a:pPr marL="0" indent="0">
              <a:lnSpc>
                <a:spcPct val="100000"/>
              </a:lnSpc>
              <a:buClr>
                <a:srgbClr val="C6CFEF"/>
              </a:buClr>
              <a:buSzPct val="150000"/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FB654-F6D8-ED44-8BD9-3B17AFCA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58" y="352699"/>
            <a:ext cx="4006519" cy="2712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738DC-65B9-2D4E-9C57-75563FE66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944" y="1569874"/>
            <a:ext cx="4006519" cy="322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A9392-FF70-DC44-8AF3-4CD510D89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716" y="2868175"/>
            <a:ext cx="4299111" cy="24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>
            <a:extLst>
              <a:ext uri="{FF2B5EF4-FFF2-40B4-BE49-F238E27FC236}">
                <a16:creationId xmlns:a16="http://schemas.microsoft.com/office/drawing/2014/main" id="{DADE954B-1E80-2549-AEF5-F2F254BAE6B0}"/>
              </a:ext>
            </a:extLst>
          </p:cNvPr>
          <p:cNvSpPr/>
          <p:nvPr/>
        </p:nvSpPr>
        <p:spPr>
          <a:xfrm>
            <a:off x="3180761" y="3522098"/>
            <a:ext cx="1493693" cy="52307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CD1CE9-8B84-7A49-99A5-054A371ACA56}"/>
              </a:ext>
            </a:extLst>
          </p:cNvPr>
          <p:cNvSpPr/>
          <p:nvPr/>
        </p:nvSpPr>
        <p:spPr>
          <a:xfrm>
            <a:off x="2327563" y="1164111"/>
            <a:ext cx="191386" cy="21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F6C442-1A55-144B-A812-554A7E48FDF3}"/>
              </a:ext>
            </a:extLst>
          </p:cNvPr>
          <p:cNvSpPr/>
          <p:nvPr/>
        </p:nvSpPr>
        <p:spPr>
          <a:xfrm>
            <a:off x="1906676" y="860999"/>
            <a:ext cx="9460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INPUT STATE</a:t>
            </a:r>
            <a:endParaRPr lang="en-US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C0468-AE0A-B94B-8C53-77FC1C37F9CF}"/>
              </a:ext>
            </a:extLst>
          </p:cNvPr>
          <p:cNvSpPr/>
          <p:nvPr/>
        </p:nvSpPr>
        <p:spPr>
          <a:xfrm>
            <a:off x="5321821" y="409760"/>
            <a:ext cx="935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OUTPUT STATE</a:t>
            </a:r>
            <a:endParaRPr lang="en-US" sz="900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234FB6D-9FAA-744D-B8E4-E278F65B7814}"/>
              </a:ext>
            </a:extLst>
          </p:cNvPr>
          <p:cNvSpPr/>
          <p:nvPr/>
        </p:nvSpPr>
        <p:spPr>
          <a:xfrm>
            <a:off x="3180761" y="1006537"/>
            <a:ext cx="1493693" cy="52307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A56076-A6FA-3146-8027-7264BA32F0A8}"/>
              </a:ext>
            </a:extLst>
          </p:cNvPr>
          <p:cNvSpPr txBox="1"/>
          <p:nvPr/>
        </p:nvSpPr>
        <p:spPr>
          <a:xfrm>
            <a:off x="3180761" y="1144963"/>
            <a:ext cx="174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 err="1">
                <a:solidFill>
                  <a:schemeClr val="bg1"/>
                </a:solidFill>
              </a:rPr>
              <a:t>CreateEvolvableTokens</a:t>
            </a:r>
            <a:endParaRPr lang="en-HK" sz="1000" dirty="0">
              <a:solidFill>
                <a:schemeClr val="bg1"/>
              </a:solidFill>
            </a:endParaRPr>
          </a:p>
          <a:p>
            <a:endParaRPr lang="en-HK" sz="1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EFFFF2-25C0-E44C-95ED-96FF45A5281A}"/>
              </a:ext>
            </a:extLst>
          </p:cNvPr>
          <p:cNvSpPr/>
          <p:nvPr/>
        </p:nvSpPr>
        <p:spPr>
          <a:xfrm>
            <a:off x="776184" y="4521997"/>
            <a:ext cx="7081278" cy="530285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BDE39-526D-BB4F-A3F8-A8D55AA190A7}"/>
              </a:ext>
            </a:extLst>
          </p:cNvPr>
          <p:cNvSpPr/>
          <p:nvPr/>
        </p:nvSpPr>
        <p:spPr>
          <a:xfrm>
            <a:off x="776184" y="2107590"/>
            <a:ext cx="7081278" cy="870712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Issue Stock Token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BE33BB-EB88-BB40-847E-F27B9DD93021}"/>
              </a:ext>
            </a:extLst>
          </p:cNvPr>
          <p:cNvSpPr/>
          <p:nvPr/>
        </p:nvSpPr>
        <p:spPr>
          <a:xfrm>
            <a:off x="4815302" y="611243"/>
            <a:ext cx="1948365" cy="143445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1D977-056D-C84F-9CF7-E916562EB781}"/>
              </a:ext>
            </a:extLst>
          </p:cNvPr>
          <p:cNvSpPr txBox="1"/>
          <p:nvPr/>
        </p:nvSpPr>
        <p:spPr>
          <a:xfrm>
            <a:off x="4900362" y="636307"/>
            <a:ext cx="1686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Poppins" pitchFamily="2" charset="77"/>
                <a:cs typeface="Poppins" pitchFamily="2" charset="77"/>
              </a:rPr>
              <a:t>Stock: </a:t>
            </a:r>
            <a:r>
              <a:rPr lang="en-US" sz="1000" b="1" dirty="0" err="1">
                <a:latin typeface="Poppins" pitchFamily="2" charset="77"/>
                <a:cs typeface="Poppins" pitchFamily="2" charset="77"/>
              </a:rPr>
              <a:t>EvolvableTokenType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8B227-B955-6D44-8663-38CBC3B5356F}"/>
              </a:ext>
            </a:extLst>
          </p:cNvPr>
          <p:cNvSpPr txBox="1"/>
          <p:nvPr/>
        </p:nvSpPr>
        <p:spPr>
          <a:xfrm>
            <a:off x="4815302" y="928875"/>
            <a:ext cx="194836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symbol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AV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name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Aviva Insurance Inc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currency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HKD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dividend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maintainers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72B59-B94D-214C-A701-D2DCC3788581}"/>
              </a:ext>
            </a:extLst>
          </p:cNvPr>
          <p:cNvSpPr/>
          <p:nvPr/>
        </p:nvSpPr>
        <p:spPr>
          <a:xfrm>
            <a:off x="834649" y="2119125"/>
            <a:ext cx="657994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CC7832"/>
                </a:solidFill>
              </a:rPr>
              <a:t>//Create stock </a:t>
            </a:r>
            <a:r>
              <a:rPr lang="en-HK" sz="1200" b="1" dirty="0">
                <a:solidFill>
                  <a:srgbClr val="CC7832"/>
                </a:solidFill>
              </a:rPr>
              <a:t>token type instance </a:t>
            </a:r>
            <a:r>
              <a:rPr lang="en-HK" sz="1200" dirty="0">
                <a:solidFill>
                  <a:srgbClr val="CC7832"/>
                </a:solidFill>
              </a:rPr>
              <a:t>for AV</a:t>
            </a:r>
          </a:p>
          <a:p>
            <a:r>
              <a:rPr lang="en-HK" sz="1200" dirty="0" err="1">
                <a:solidFill>
                  <a:srgbClr val="CC7832"/>
                </a:solidFill>
              </a:rPr>
              <a:t>val</a:t>
            </a:r>
            <a:r>
              <a:rPr lang="en-HK" sz="1200" dirty="0">
                <a:solidFill>
                  <a:srgbClr val="CC7832"/>
                </a:solidFill>
              </a:rPr>
              <a:t> </a:t>
            </a:r>
            <a:r>
              <a:rPr lang="en-HK" sz="1200" dirty="0" err="1">
                <a:solidFill>
                  <a:srgbClr val="CC7832"/>
                </a:solidFill>
              </a:rPr>
              <a:t>av</a:t>
            </a:r>
            <a:r>
              <a:rPr lang="en-HK" sz="1200" dirty="0"/>
              <a:t> = Stock(</a:t>
            </a:r>
            <a:r>
              <a:rPr lang="en-HK" sz="1200" dirty="0">
                <a:solidFill>
                  <a:srgbClr val="467CDA"/>
                </a:solidFill>
              </a:rPr>
              <a:t>symbol= </a:t>
            </a:r>
            <a:r>
              <a:rPr lang="en-HK" sz="1200" dirty="0">
                <a:solidFill>
                  <a:srgbClr val="9876AA"/>
                </a:solidFill>
              </a:rPr>
              <a:t>“AV”</a:t>
            </a:r>
            <a:r>
              <a:rPr lang="en-HK" sz="1200" dirty="0">
                <a:solidFill>
                  <a:srgbClr val="CC7832"/>
                </a:solidFill>
              </a:rPr>
              <a:t>, </a:t>
            </a:r>
            <a:r>
              <a:rPr lang="en-HK" sz="1200" dirty="0">
                <a:solidFill>
                  <a:srgbClr val="467CDA"/>
                </a:solidFill>
              </a:rPr>
              <a:t>name= </a:t>
            </a:r>
            <a:r>
              <a:rPr lang="en-HK" sz="1200" dirty="0">
                <a:solidFill>
                  <a:srgbClr val="9876AA"/>
                </a:solidFill>
              </a:rPr>
              <a:t>“Aviva”</a:t>
            </a:r>
            <a:r>
              <a:rPr lang="en-HK" sz="1200" dirty="0">
                <a:solidFill>
                  <a:srgbClr val="CC7832"/>
                </a:solidFill>
              </a:rPr>
              <a:t>, </a:t>
            </a:r>
            <a:r>
              <a:rPr lang="en-HK" sz="1200" dirty="0">
                <a:solidFill>
                  <a:srgbClr val="467CDA"/>
                </a:solidFill>
              </a:rPr>
              <a:t>currency = </a:t>
            </a:r>
            <a:r>
              <a:rPr lang="en-HK" sz="1200" dirty="0">
                <a:solidFill>
                  <a:srgbClr val="9876AA"/>
                </a:solidFill>
              </a:rPr>
              <a:t>“HKD"</a:t>
            </a:r>
            <a:r>
              <a:rPr lang="en-HK" sz="1200" dirty="0">
                <a:solidFill>
                  <a:srgbClr val="CC7832"/>
                </a:solidFill>
              </a:rPr>
              <a:t>, </a:t>
            </a:r>
            <a:r>
              <a:rPr lang="en-HK" sz="1200" dirty="0">
                <a:solidFill>
                  <a:srgbClr val="467CDA"/>
                </a:solidFill>
              </a:rPr>
              <a:t>maintainers = </a:t>
            </a:r>
            <a:r>
              <a:rPr lang="en-HK" sz="1200" i="1" dirty="0" err="1"/>
              <a:t>listOf</a:t>
            </a:r>
            <a:r>
              <a:rPr lang="en-HK" sz="1200" dirty="0"/>
              <a:t>(</a:t>
            </a:r>
            <a:r>
              <a:rPr lang="en-HK" sz="1200" dirty="0" err="1">
                <a:solidFill>
                  <a:srgbClr val="9876AA"/>
                </a:solidFill>
              </a:rPr>
              <a:t>ourIdentity</a:t>
            </a:r>
            <a:r>
              <a:rPr lang="en-HK" sz="1200" dirty="0"/>
              <a:t>))</a:t>
            </a:r>
          </a:p>
          <a:p>
            <a:endParaRPr lang="en-HK" sz="1200" dirty="0"/>
          </a:p>
          <a:p>
            <a:r>
              <a:rPr lang="en-HK" sz="1200" dirty="0" err="1"/>
              <a:t>subFlow</a:t>
            </a:r>
            <a:r>
              <a:rPr lang="en-HK" sz="1200" dirty="0"/>
              <a:t>(</a:t>
            </a:r>
            <a:r>
              <a:rPr lang="en-HK" sz="1200" dirty="0" err="1"/>
              <a:t>CreateEvolvableTokens</a:t>
            </a:r>
            <a:r>
              <a:rPr lang="en-HK" sz="1200" dirty="0"/>
              <a:t>(</a:t>
            </a:r>
            <a:r>
              <a:rPr lang="en-HK" sz="1200" dirty="0" err="1"/>
              <a:t>lg.</a:t>
            </a:r>
            <a:r>
              <a:rPr lang="en-HK" sz="1200" i="1" dirty="0" err="1">
                <a:solidFill>
                  <a:srgbClr val="FFC66D"/>
                </a:solidFill>
              </a:rPr>
              <a:t>withNotary</a:t>
            </a:r>
            <a:r>
              <a:rPr lang="en-HK" sz="1200" dirty="0"/>
              <a:t>(</a:t>
            </a:r>
            <a:r>
              <a:rPr lang="en-HK" sz="1200" i="1" dirty="0" err="1"/>
              <a:t>getPreferredNotary</a:t>
            </a:r>
            <a:r>
              <a:rPr lang="en-HK" sz="1200" dirty="0"/>
              <a:t>(</a:t>
            </a:r>
            <a:r>
              <a:rPr lang="en-HK" sz="1200" dirty="0" err="1">
                <a:solidFill>
                  <a:srgbClr val="9876AA"/>
                </a:solidFill>
              </a:rPr>
              <a:t>serviceHub</a:t>
            </a:r>
            <a:r>
              <a:rPr lang="en-HK" sz="1200" dirty="0"/>
              <a:t>))</a:t>
            </a:r>
            <a:r>
              <a:rPr lang="en-HK" sz="1200" dirty="0">
                <a:solidFill>
                  <a:srgbClr val="CC7832"/>
                </a:solidFill>
              </a:rPr>
              <a:t>,</a:t>
            </a:r>
            <a:r>
              <a:rPr lang="en-HK" sz="1200" i="1" dirty="0"/>
              <a:t>listOf</a:t>
            </a:r>
            <a:r>
              <a:rPr lang="en-HK" sz="1200" dirty="0"/>
              <a:t>(exchange))</a:t>
            </a:r>
            <a:endParaRPr lang="en-US" sz="1200" dirty="0"/>
          </a:p>
          <a:p>
            <a:endParaRPr lang="en-HK" sz="1200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FD9FF-5FA6-8B44-B0D8-4C9259BF19CF}"/>
              </a:ext>
            </a:extLst>
          </p:cNvPr>
          <p:cNvSpPr/>
          <p:nvPr/>
        </p:nvSpPr>
        <p:spPr>
          <a:xfrm>
            <a:off x="824026" y="4524448"/>
            <a:ext cx="8616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CC7832"/>
                </a:solidFill>
              </a:rPr>
              <a:t>//Issue stock </a:t>
            </a:r>
            <a:r>
              <a:rPr lang="en-HK" sz="1200" b="1" dirty="0">
                <a:solidFill>
                  <a:srgbClr val="CC7832"/>
                </a:solidFill>
              </a:rPr>
              <a:t>token</a:t>
            </a:r>
            <a:r>
              <a:rPr lang="en-HK" sz="1200" dirty="0">
                <a:solidFill>
                  <a:srgbClr val="CC7832"/>
                </a:solidFill>
              </a:rPr>
              <a:t> for AV</a:t>
            </a:r>
            <a:endParaRPr lang="en-HK" sz="1200" dirty="0"/>
          </a:p>
          <a:p>
            <a:r>
              <a:rPr lang="en-HK" sz="1200" dirty="0" err="1"/>
              <a:t>subFlow</a:t>
            </a:r>
            <a:r>
              <a:rPr lang="en-HK" sz="1200" dirty="0"/>
              <a:t>(</a:t>
            </a:r>
            <a:r>
              <a:rPr lang="en-HK" sz="1200" dirty="0" err="1"/>
              <a:t>IssueTokens</a:t>
            </a:r>
            <a:r>
              <a:rPr lang="en-HK" sz="1200" dirty="0"/>
              <a:t>(</a:t>
            </a:r>
            <a:r>
              <a:rPr lang="en-HK" sz="1200" i="1" dirty="0" err="1"/>
              <a:t>listOf</a:t>
            </a:r>
            <a:r>
              <a:rPr lang="en-HK" sz="1200" dirty="0"/>
              <a:t>(</a:t>
            </a:r>
            <a:r>
              <a:rPr lang="en-HK" sz="1200" dirty="0">
                <a:solidFill>
                  <a:srgbClr val="9876AA"/>
                </a:solidFill>
              </a:rPr>
              <a:t>3,000,000 </a:t>
            </a:r>
            <a:r>
              <a:rPr lang="en-HK" sz="1200" i="1" dirty="0">
                <a:solidFill>
                  <a:srgbClr val="FFC66D"/>
                </a:solidFill>
              </a:rPr>
              <a:t>of </a:t>
            </a:r>
            <a:r>
              <a:rPr lang="en-HK" sz="1200" dirty="0" err="1"/>
              <a:t>av.toPointer</a:t>
            </a:r>
            <a:r>
              <a:rPr lang="en-HK" sz="1200" dirty="0"/>
              <a:t>() </a:t>
            </a:r>
            <a:r>
              <a:rPr lang="en-HK" sz="1200" i="1" dirty="0" err="1">
                <a:solidFill>
                  <a:srgbClr val="FFC66D"/>
                </a:solidFill>
              </a:rPr>
              <a:t>issuedBy</a:t>
            </a:r>
            <a:r>
              <a:rPr lang="en-HK" sz="1200" i="1" dirty="0">
                <a:solidFill>
                  <a:srgbClr val="FFC66D"/>
                </a:solidFill>
              </a:rPr>
              <a:t> </a:t>
            </a:r>
            <a:r>
              <a:rPr lang="en-HK" sz="1200" dirty="0" err="1">
                <a:solidFill>
                  <a:srgbClr val="9876AA"/>
                </a:solidFill>
              </a:rPr>
              <a:t>ourIdentity</a:t>
            </a:r>
            <a:r>
              <a:rPr lang="en-HK" sz="1200" dirty="0">
                <a:solidFill>
                  <a:srgbClr val="9876AA"/>
                </a:solidFill>
              </a:rPr>
              <a:t> </a:t>
            </a:r>
            <a:r>
              <a:rPr lang="en-HK" sz="1200" i="1" dirty="0" err="1">
                <a:solidFill>
                  <a:srgbClr val="FFC66D"/>
                </a:solidFill>
              </a:rPr>
              <a:t>heldBy</a:t>
            </a:r>
            <a:r>
              <a:rPr lang="en-HK" sz="1200" i="1" dirty="0">
                <a:solidFill>
                  <a:srgbClr val="FFC66D"/>
                </a:solidFill>
              </a:rPr>
              <a:t> </a:t>
            </a:r>
            <a:r>
              <a:rPr lang="en-HK" sz="1200" dirty="0" err="1">
                <a:solidFill>
                  <a:srgbClr val="9876AA"/>
                </a:solidFill>
              </a:rPr>
              <a:t>ourIdentity</a:t>
            </a:r>
            <a:r>
              <a:rPr lang="en-HK" sz="1200" dirty="0"/>
              <a:t>)))</a:t>
            </a:r>
            <a:endParaRPr lang="en-US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E7BB84-1549-E04B-99B2-66D716B04A65}"/>
              </a:ext>
            </a:extLst>
          </p:cNvPr>
          <p:cNvSpPr/>
          <p:nvPr/>
        </p:nvSpPr>
        <p:spPr>
          <a:xfrm>
            <a:off x="4864999" y="3264772"/>
            <a:ext cx="1948365" cy="116309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F40BE-918F-7344-8DAF-D26F9B210CB0}"/>
              </a:ext>
            </a:extLst>
          </p:cNvPr>
          <p:cNvSpPr txBox="1"/>
          <p:nvPr/>
        </p:nvSpPr>
        <p:spPr>
          <a:xfrm>
            <a:off x="4864999" y="3277400"/>
            <a:ext cx="1948365" cy="2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latin typeface="Poppins" pitchFamily="2" charset="77"/>
                <a:cs typeface="Poppins" pitchFamily="2" charset="77"/>
              </a:rPr>
              <a:t>FungibleToken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929AF-D958-9444-8F7C-C3CDABA44939}"/>
              </a:ext>
            </a:extLst>
          </p:cNvPr>
          <p:cNvSpPr txBox="1"/>
          <p:nvPr/>
        </p:nvSpPr>
        <p:spPr>
          <a:xfrm>
            <a:off x="4864999" y="3527436"/>
            <a:ext cx="19483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Token Type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HK" sz="1000" dirty="0" err="1">
                <a:latin typeface="Poppins" pitchFamily="2" charset="77"/>
                <a:cs typeface="Poppins" pitchFamily="2" charset="77"/>
              </a:rPr>
              <a:t>av</a:t>
            </a:r>
            <a:r>
              <a:rPr lang="en-HK" sz="1000" dirty="0" err="1"/>
              <a:t>.toPointer</a:t>
            </a:r>
            <a:r>
              <a:rPr lang="en-HK" sz="1000" dirty="0"/>
              <a:t>()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Amount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3,000,000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Issued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Held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622BC-871A-B04B-8EB2-C9CE264A152F}"/>
              </a:ext>
            </a:extLst>
          </p:cNvPr>
          <p:cNvSpPr/>
          <p:nvPr/>
        </p:nvSpPr>
        <p:spPr>
          <a:xfrm>
            <a:off x="2323314" y="3694556"/>
            <a:ext cx="191386" cy="21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B526B-F296-9340-8822-8F553E6584E4}"/>
              </a:ext>
            </a:extLst>
          </p:cNvPr>
          <p:cNvSpPr txBox="1"/>
          <p:nvPr/>
        </p:nvSpPr>
        <p:spPr>
          <a:xfrm>
            <a:off x="3226932" y="3659988"/>
            <a:ext cx="85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 err="1">
                <a:solidFill>
                  <a:schemeClr val="bg1"/>
                </a:solidFill>
              </a:rPr>
              <a:t>IssueToken</a:t>
            </a:r>
            <a:endParaRPr lang="en-HK" sz="10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259315-2411-E643-8F62-5E0F84E0BD10}"/>
              </a:ext>
            </a:extLst>
          </p:cNvPr>
          <p:cNvSpPr/>
          <p:nvPr/>
        </p:nvSpPr>
        <p:spPr>
          <a:xfrm>
            <a:off x="1903731" y="3425403"/>
            <a:ext cx="9460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INPUT STATE</a:t>
            </a:r>
            <a:endParaRPr lang="en-US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1D9F89-6794-474A-BD94-A8E5B346EBF7}"/>
              </a:ext>
            </a:extLst>
          </p:cNvPr>
          <p:cNvSpPr/>
          <p:nvPr/>
        </p:nvSpPr>
        <p:spPr>
          <a:xfrm>
            <a:off x="5371518" y="3055223"/>
            <a:ext cx="935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OUTPUT STATE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540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>
            <a:extLst>
              <a:ext uri="{FF2B5EF4-FFF2-40B4-BE49-F238E27FC236}">
                <a16:creationId xmlns:a16="http://schemas.microsoft.com/office/drawing/2014/main" id="{98E9CFD1-4F83-7742-9099-FD6DBCB82453}"/>
              </a:ext>
            </a:extLst>
          </p:cNvPr>
          <p:cNvSpPr/>
          <p:nvPr/>
        </p:nvSpPr>
        <p:spPr>
          <a:xfrm>
            <a:off x="4063766" y="1314219"/>
            <a:ext cx="1493693" cy="64981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ED859E-4F9A-CC4A-BC4C-77D7A5B265C5}"/>
              </a:ext>
            </a:extLst>
          </p:cNvPr>
          <p:cNvSpPr/>
          <p:nvPr/>
        </p:nvSpPr>
        <p:spPr>
          <a:xfrm>
            <a:off x="1031642" y="3763335"/>
            <a:ext cx="7623261" cy="649820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B94924-3FAD-0B48-89BB-B2D67E9F8F89}"/>
              </a:ext>
            </a:extLst>
          </p:cNvPr>
          <p:cNvSpPr/>
          <p:nvPr/>
        </p:nvSpPr>
        <p:spPr>
          <a:xfrm>
            <a:off x="1031643" y="2845867"/>
            <a:ext cx="7623260" cy="649811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022C51-2638-5141-95CA-9E16C75B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" y="352699"/>
            <a:ext cx="7932885" cy="874892"/>
          </a:xfrm>
        </p:spPr>
        <p:txBody>
          <a:bodyPr>
            <a:normAutofit/>
          </a:bodyPr>
          <a:lstStyle/>
          <a:p>
            <a:pPr defTabSz="171450">
              <a:spcBef>
                <a:spcPts val="0"/>
              </a:spcBef>
            </a:pPr>
            <a:r>
              <a:rPr lang="en-US" sz="2290" dirty="0"/>
              <a:t>Move Tokens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E7BB84-1549-E04B-99B2-66D716B04A65}"/>
              </a:ext>
            </a:extLst>
          </p:cNvPr>
          <p:cNvSpPr/>
          <p:nvPr/>
        </p:nvSpPr>
        <p:spPr>
          <a:xfrm>
            <a:off x="6054224" y="1120295"/>
            <a:ext cx="1948365" cy="116309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F40BE-918F-7344-8DAF-D26F9B210CB0}"/>
              </a:ext>
            </a:extLst>
          </p:cNvPr>
          <p:cNvSpPr txBox="1"/>
          <p:nvPr/>
        </p:nvSpPr>
        <p:spPr>
          <a:xfrm>
            <a:off x="6054224" y="1132923"/>
            <a:ext cx="1948365" cy="2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latin typeface="Poppins" pitchFamily="2" charset="77"/>
                <a:cs typeface="Poppins" pitchFamily="2" charset="77"/>
              </a:rPr>
              <a:t>FungibleToken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929AF-D958-9444-8F7C-C3CDABA44939}"/>
              </a:ext>
            </a:extLst>
          </p:cNvPr>
          <p:cNvSpPr txBox="1"/>
          <p:nvPr/>
        </p:nvSpPr>
        <p:spPr>
          <a:xfrm>
            <a:off x="6054224" y="1382959"/>
            <a:ext cx="19483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Token Type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HK" sz="1000" dirty="0" err="1">
                <a:latin typeface="Poppins" pitchFamily="2" charset="77"/>
                <a:cs typeface="Poppins" pitchFamily="2" charset="77"/>
              </a:rPr>
              <a:t>av</a:t>
            </a:r>
            <a:r>
              <a:rPr lang="en-HK" sz="1000" dirty="0" err="1"/>
              <a:t>.toPointer</a:t>
            </a:r>
            <a:r>
              <a:rPr lang="en-HK" sz="1000" dirty="0"/>
              <a:t>()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Amount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3,000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Issued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Held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JPMorgan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B526B-F296-9340-8822-8F553E6584E4}"/>
              </a:ext>
            </a:extLst>
          </p:cNvPr>
          <p:cNvSpPr txBox="1"/>
          <p:nvPr/>
        </p:nvSpPr>
        <p:spPr>
          <a:xfrm>
            <a:off x="4075762" y="1516013"/>
            <a:ext cx="219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 err="1">
                <a:solidFill>
                  <a:schemeClr val="bg1"/>
                </a:solidFill>
              </a:rPr>
              <a:t>moveTokenCommand</a:t>
            </a:r>
            <a:endParaRPr lang="en-HK" sz="1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7756A-61C9-F146-8C52-7DFAD844C0A0}"/>
              </a:ext>
            </a:extLst>
          </p:cNvPr>
          <p:cNvSpPr/>
          <p:nvPr/>
        </p:nvSpPr>
        <p:spPr>
          <a:xfrm>
            <a:off x="1031642" y="2866537"/>
            <a:ext cx="7932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CC7832"/>
                </a:solidFill>
              </a:rPr>
              <a:t>//Initiating flow (JP Morgan)</a:t>
            </a:r>
            <a:endParaRPr lang="en-HK" sz="1200" dirty="0">
              <a:solidFill>
                <a:srgbClr val="FFC000"/>
              </a:solidFill>
            </a:endParaRPr>
          </a:p>
          <a:p>
            <a:r>
              <a:rPr lang="en-HK" sz="1200" dirty="0" err="1"/>
              <a:t>subFlow</a:t>
            </a:r>
            <a:r>
              <a:rPr lang="en-HK" sz="1200" dirty="0"/>
              <a:t>(</a:t>
            </a:r>
            <a:r>
              <a:rPr lang="en-HK" sz="1200" dirty="0" err="1"/>
              <a:t>MoveFungibleTokensFlow</a:t>
            </a:r>
            <a:r>
              <a:rPr lang="en-HK" sz="1200" dirty="0"/>
              <a:t>(</a:t>
            </a:r>
            <a:r>
              <a:rPr lang="en-HK" sz="1200" i="1" dirty="0" err="1"/>
              <a:t>listOf</a:t>
            </a:r>
            <a:r>
              <a:rPr lang="en-HK" sz="1200" dirty="0"/>
              <a:t>(</a:t>
            </a:r>
            <a:r>
              <a:rPr lang="en-HK" sz="1200" dirty="0" err="1"/>
              <a:t>PartyAndAmount</a:t>
            </a:r>
            <a:r>
              <a:rPr lang="en-HK" sz="1200" dirty="0"/>
              <a:t>(</a:t>
            </a:r>
            <a:r>
              <a:rPr lang="en-HK" sz="1200" dirty="0" err="1">
                <a:solidFill>
                  <a:srgbClr val="9876AA"/>
                </a:solidFill>
              </a:rPr>
              <a:t>citiBank</a:t>
            </a:r>
            <a:r>
              <a:rPr lang="en-HK" sz="1200" dirty="0">
                <a:solidFill>
                  <a:srgbClr val="CC7832"/>
                </a:solidFill>
              </a:rPr>
              <a:t>, </a:t>
            </a:r>
            <a:r>
              <a:rPr lang="en-HK" sz="1200" dirty="0">
                <a:solidFill>
                  <a:srgbClr val="9876AA"/>
                </a:solidFill>
              </a:rPr>
              <a:t>3,000 </a:t>
            </a:r>
            <a:r>
              <a:rPr lang="en-HK" sz="1200" i="1" dirty="0">
                <a:solidFill>
                  <a:srgbClr val="FFC66D"/>
                </a:solidFill>
              </a:rPr>
              <a:t>of </a:t>
            </a:r>
            <a:r>
              <a:rPr lang="en-HK" sz="1200" dirty="0" err="1"/>
              <a:t>av.toPointer</a:t>
            </a:r>
            <a:r>
              <a:rPr lang="en-HK" sz="1200" dirty="0"/>
              <a:t>()))</a:t>
            </a:r>
            <a:r>
              <a:rPr lang="en-HK" sz="1200" dirty="0">
                <a:solidFill>
                  <a:srgbClr val="CC7832"/>
                </a:solidFill>
              </a:rPr>
              <a:t>, </a:t>
            </a:r>
            <a:r>
              <a:rPr lang="en-HK" sz="1200" i="1" dirty="0" err="1"/>
              <a:t>listOf</a:t>
            </a:r>
            <a:r>
              <a:rPr lang="en-HK" sz="1200" dirty="0"/>
              <a:t>(</a:t>
            </a:r>
            <a:r>
              <a:rPr lang="en-HK" sz="1200" dirty="0" err="1"/>
              <a:t>citiBankSession</a:t>
            </a:r>
            <a:r>
              <a:rPr lang="en-HK" sz="1200" dirty="0"/>
              <a:t>)))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787FA-9974-1941-B4E2-57392FD282BA}"/>
              </a:ext>
            </a:extLst>
          </p:cNvPr>
          <p:cNvSpPr/>
          <p:nvPr/>
        </p:nvSpPr>
        <p:spPr>
          <a:xfrm>
            <a:off x="1031642" y="3813064"/>
            <a:ext cx="7314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CC7832"/>
                </a:solidFill>
              </a:rPr>
              <a:t>//Responding flow (Citi bank)</a:t>
            </a:r>
            <a:endParaRPr lang="en-HK" sz="1200" dirty="0"/>
          </a:p>
          <a:p>
            <a:r>
              <a:rPr lang="en-HK" sz="1200" dirty="0" err="1"/>
              <a:t>subFlow</a:t>
            </a:r>
            <a:r>
              <a:rPr lang="en-HK" sz="1200" dirty="0"/>
              <a:t>(</a:t>
            </a:r>
            <a:r>
              <a:rPr lang="en-HK" sz="1200" dirty="0" err="1"/>
              <a:t>MoveTokensFlowHandler</a:t>
            </a:r>
            <a:r>
              <a:rPr lang="en-HK" sz="1200" dirty="0"/>
              <a:t>(</a:t>
            </a:r>
            <a:r>
              <a:rPr lang="en-HK" sz="1200" dirty="0" err="1">
                <a:solidFill>
                  <a:srgbClr val="9876AA"/>
                </a:solidFill>
              </a:rPr>
              <a:t>initatorSession</a:t>
            </a:r>
            <a:r>
              <a:rPr lang="en-HK" sz="1200" dirty="0"/>
              <a:t>))</a:t>
            </a:r>
            <a:endParaRPr lang="en-US" sz="12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531D3E-B3F3-FD4C-A7A7-199A225B192E}"/>
              </a:ext>
            </a:extLst>
          </p:cNvPr>
          <p:cNvSpPr/>
          <p:nvPr/>
        </p:nvSpPr>
        <p:spPr>
          <a:xfrm>
            <a:off x="1630632" y="1120295"/>
            <a:ext cx="1948365" cy="116309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7CA7B-DE41-7742-AF7E-D8CF8AC52346}"/>
              </a:ext>
            </a:extLst>
          </p:cNvPr>
          <p:cNvSpPr txBox="1"/>
          <p:nvPr/>
        </p:nvSpPr>
        <p:spPr>
          <a:xfrm>
            <a:off x="1630632" y="1132923"/>
            <a:ext cx="1948365" cy="2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latin typeface="Poppins" pitchFamily="2" charset="77"/>
                <a:cs typeface="Poppins" pitchFamily="2" charset="77"/>
              </a:rPr>
              <a:t>FungibleToken</a:t>
            </a:r>
            <a:endParaRPr lang="en-US" sz="1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A614EC-55E9-144E-B87A-4F83A7133237}"/>
              </a:ext>
            </a:extLst>
          </p:cNvPr>
          <p:cNvSpPr txBox="1"/>
          <p:nvPr/>
        </p:nvSpPr>
        <p:spPr>
          <a:xfrm>
            <a:off x="1630632" y="1382959"/>
            <a:ext cx="19483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Token Type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HK" sz="1000" dirty="0" err="1">
                <a:latin typeface="Poppins" pitchFamily="2" charset="77"/>
                <a:cs typeface="Poppins" pitchFamily="2" charset="77"/>
              </a:rPr>
              <a:t>av</a:t>
            </a:r>
            <a:r>
              <a:rPr lang="en-HK" sz="1000" dirty="0" err="1"/>
              <a:t>.toPointer</a:t>
            </a:r>
            <a:r>
              <a:rPr lang="en-HK" sz="1000" dirty="0"/>
              <a:t>()</a:t>
            </a:r>
            <a:endParaRPr lang="en-US" sz="1000" dirty="0">
              <a:latin typeface="Poppins" pitchFamily="2" charset="77"/>
              <a:cs typeface="Poppins" pitchFamily="2" charset="77"/>
            </a:endParaRP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Amount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3,000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Issued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  <a:p>
            <a:r>
              <a:rPr lang="en-US" sz="1000" b="1" dirty="0">
                <a:latin typeface="Poppins" pitchFamily="2" charset="77"/>
                <a:cs typeface="Poppins" pitchFamily="2" charset="77"/>
              </a:rPr>
              <a:t>Held by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: Issuer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0F163-FD2F-DC43-AE9C-7697133187C6}"/>
              </a:ext>
            </a:extLst>
          </p:cNvPr>
          <p:cNvSpPr/>
          <p:nvPr/>
        </p:nvSpPr>
        <p:spPr>
          <a:xfrm>
            <a:off x="2131767" y="870887"/>
            <a:ext cx="9460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INPUT STATE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B50679-2862-284B-A866-F08ADDA8F662}"/>
              </a:ext>
            </a:extLst>
          </p:cNvPr>
          <p:cNvSpPr/>
          <p:nvPr/>
        </p:nvSpPr>
        <p:spPr>
          <a:xfrm>
            <a:off x="6560743" y="849511"/>
            <a:ext cx="935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OUTPUT STATE</a:t>
            </a:r>
            <a:endParaRPr lang="en-US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7B7EBB-E0A2-8F43-BE93-74459B9D52B4}"/>
              </a:ext>
            </a:extLst>
          </p:cNvPr>
          <p:cNvSpPr/>
          <p:nvPr/>
        </p:nvSpPr>
        <p:spPr>
          <a:xfrm rot="2136125">
            <a:off x="2192929" y="1539000"/>
            <a:ext cx="823770" cy="26545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34290" tIns="17145" rIns="34290" bIns="17145">
            <a:spAutoFit/>
          </a:bodyPr>
          <a:lstStyle/>
          <a:p>
            <a:pPr algn="ctr"/>
            <a:r>
              <a:rPr lang="en-GB" sz="1500" b="1" dirty="0">
                <a:ln w="0"/>
                <a:solidFill>
                  <a:schemeClr val="tx2"/>
                </a:solidFill>
              </a:rPr>
              <a:t>HISTORIC</a:t>
            </a:r>
          </a:p>
        </p:txBody>
      </p:sp>
    </p:spTree>
    <p:extLst>
      <p:ext uri="{BB962C8B-B14F-4D97-AF65-F5344CB8AC3E}">
        <p14:creationId xmlns:p14="http://schemas.microsoft.com/office/powerpoint/2010/main" val="5191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R3 theme">
  <a:themeElements>
    <a:clrScheme name="R3_new">
      <a:dk1>
        <a:srgbClr val="555861"/>
      </a:dk1>
      <a:lt1>
        <a:srgbClr val="FFFFFF"/>
      </a:lt1>
      <a:dk2>
        <a:srgbClr val="D8222A"/>
      </a:dk2>
      <a:lt2>
        <a:srgbClr val="E1E3F1"/>
      </a:lt2>
      <a:accent1>
        <a:srgbClr val="D8222A"/>
      </a:accent1>
      <a:accent2>
        <a:srgbClr val="E1E3F1"/>
      </a:accent2>
      <a:accent3>
        <a:srgbClr val="545761"/>
      </a:accent3>
      <a:accent4>
        <a:srgbClr val="EAEAEA"/>
      </a:accent4>
      <a:accent5>
        <a:srgbClr val="9A1B03"/>
      </a:accent5>
      <a:accent6>
        <a:srgbClr val="BDC0CA"/>
      </a:accent6>
      <a:hlink>
        <a:srgbClr val="D8222A"/>
      </a:hlink>
      <a:folHlink>
        <a:srgbClr val="FF28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 smtClean="0">
            <a:latin typeface="Poppins" pitchFamily="2" charset="77"/>
            <a:cs typeface="Poppins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3_MasterTemplate" id="{F4AEEF14-E2AA-EB40-85C7-CC117CFDA89C}" vid="{872E0660-B818-9B4E-AD74-5251C2ED8D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R3 theme</Template>
  <TotalTime>40064</TotalTime>
  <Words>1219</Words>
  <Application>Microsoft Macintosh PowerPoint</Application>
  <PresentationFormat>On-screen Show (16:9)</PresentationFormat>
  <Paragraphs>235</Paragraphs>
  <Slides>17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Poppins</vt:lpstr>
      <vt:lpstr>Poppins Black</vt:lpstr>
      <vt:lpstr>Poppins Bold</vt:lpstr>
      <vt:lpstr>Poppins ExtraLight</vt:lpstr>
      <vt:lpstr>Poppins Light</vt:lpstr>
      <vt:lpstr>Poppins Medium</vt:lpstr>
      <vt:lpstr>Poppins Thin</vt:lpstr>
      <vt:lpstr>Arial</vt:lpstr>
      <vt:lpstr>Calibri</vt:lpstr>
      <vt:lpstr>Calibri Light</vt:lpstr>
      <vt:lpstr>Helvetica Light</vt:lpstr>
      <vt:lpstr>R3 theme</vt:lpstr>
      <vt:lpstr>Pre-demo</vt:lpstr>
      <vt:lpstr>Stock Exchange - Demo Scenario</vt:lpstr>
      <vt:lpstr>Post-trade Settlement Demo</vt:lpstr>
      <vt:lpstr>Demo - Post-trade Settlement for Securities</vt:lpstr>
      <vt:lpstr>Architecture &amp; Demo Scenario</vt:lpstr>
      <vt:lpstr>Issue Fiat Token (Exchange as the Fiat Token Issuer)</vt:lpstr>
      <vt:lpstr>Demo - Issue Fiat Token</vt:lpstr>
      <vt:lpstr>Issue Stock Token</vt:lpstr>
      <vt:lpstr>Move Tokens</vt:lpstr>
      <vt:lpstr>Demo: Issue/Move Stock Token</vt:lpstr>
      <vt:lpstr>Demo: Portfolio</vt:lpstr>
      <vt:lpstr>Demo: Instant Settlement</vt:lpstr>
      <vt:lpstr>Instant Settlement Flow – swap between fiat &amp; stock tokens</vt:lpstr>
      <vt:lpstr>Announce Dividend</vt:lpstr>
      <vt:lpstr>Request Dividend Receivable on Ex-Date </vt:lpstr>
      <vt:lpstr>Demo: Request Dividend Receivable on Ex-Date</vt:lpstr>
      <vt:lpstr>Demo: Request payment on pay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R3 Value Proposition</dc:title>
  <dc:creator>Alexis Jones</dc:creator>
  <cp:lastModifiedBy>Stanley Tsang</cp:lastModifiedBy>
  <cp:revision>736</cp:revision>
  <cp:lastPrinted>2018-08-13T15:19:59Z</cp:lastPrinted>
  <dcterms:created xsi:type="dcterms:W3CDTF">2018-04-30T14:11:21Z</dcterms:created>
  <dcterms:modified xsi:type="dcterms:W3CDTF">2020-05-22T01:24:45Z</dcterms:modified>
</cp:coreProperties>
</file>