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277" r:id="rId9"/>
    <p:sldId id="278" r:id="rId10"/>
    <p:sldId id="279" r:id="rId11"/>
    <p:sldId id="268" r:id="rId12"/>
    <p:sldId id="392" r:id="rId13"/>
    <p:sldId id="393" r:id="rId14"/>
    <p:sldId id="394" r:id="rId15"/>
    <p:sldId id="395" r:id="rId16"/>
    <p:sldId id="396" r:id="rId17"/>
    <p:sldId id="397" r:id="rId18"/>
    <p:sldId id="272"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74%</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Decision Tree Accuracy</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76%</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Logistic Regression Accuracy</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78%</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Neural Network Accuracy</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79%</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Random Forest Accuracy</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74%</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Decision Tree Accuracy</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76%</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Logistic Regression Accuracy</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78%</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Neural Network Accuracy</a:t>
          </a:r>
          <a:endParaRPr lang="en-US" sz="1800" kern="1200" dirty="0">
            <a:latin typeface="+mn-lt"/>
          </a:endParaRP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79%</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Random Forest Accuracy</a:t>
          </a:r>
          <a:endParaRPr lang="en-US" sz="1800" kern="1200" dirty="0">
            <a:latin typeface="+mn-lt"/>
          </a:endParaRP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2/29/2024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Machine Learning </a:t>
            </a:r>
            <a:r>
              <a:rPr lang="en-US"/>
              <a:t>Loan Prediction </a:t>
            </a:r>
            <a:r>
              <a:rPr lang="en-US" dirty="0"/>
              <a:t>Model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	Damien Crim, Griffin </a:t>
            </a:r>
            <a:r>
              <a:rPr lang="en-US" dirty="0" err="1"/>
              <a:t>Racey</a:t>
            </a:r>
            <a:r>
              <a:rPr lang="en-US" dirty="0"/>
              <a:t>, Andrew Voortman, Luke Payne, Amanda Baynard</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B01A-0DBF-2407-0176-D0605A5D5C94}"/>
              </a:ext>
            </a:extLst>
          </p:cNvPr>
          <p:cNvSpPr>
            <a:spLocks noGrp="1"/>
          </p:cNvSpPr>
          <p:nvPr>
            <p:ph type="title"/>
          </p:nvPr>
        </p:nvSpPr>
        <p:spPr/>
        <p:txBody>
          <a:bodyPr/>
          <a:lstStyle/>
          <a:p>
            <a:r>
              <a:rPr lang="en-US" dirty="0"/>
              <a:t>Neural Network Models</a:t>
            </a:r>
          </a:p>
        </p:txBody>
      </p:sp>
      <p:sp>
        <p:nvSpPr>
          <p:cNvPr id="3" name="Content Placeholder 2">
            <a:extLst>
              <a:ext uri="{FF2B5EF4-FFF2-40B4-BE49-F238E27FC236}">
                <a16:creationId xmlns:a16="http://schemas.microsoft.com/office/drawing/2014/main" id="{01AED04C-B9C7-D32F-BC84-2768A3A46056}"/>
              </a:ext>
            </a:extLst>
          </p:cNvPr>
          <p:cNvSpPr>
            <a:spLocks noGrp="1"/>
          </p:cNvSpPr>
          <p:nvPr>
            <p:ph sz="half" idx="1"/>
          </p:nvPr>
        </p:nvSpPr>
        <p:spPr>
          <a:xfrm>
            <a:off x="6548755" y="2249575"/>
            <a:ext cx="5435600" cy="3995650"/>
          </a:xfrm>
        </p:spPr>
        <p:txBody>
          <a:bodyPr/>
          <a:lstStyle/>
          <a:p>
            <a:r>
              <a:rPr lang="en-US" dirty="0"/>
              <a:t>6 Layers – 68% Accuracy</a:t>
            </a:r>
          </a:p>
        </p:txBody>
      </p:sp>
      <p:pic>
        <p:nvPicPr>
          <p:cNvPr id="9" name="Content Placeholder 8">
            <a:extLst>
              <a:ext uri="{FF2B5EF4-FFF2-40B4-BE49-F238E27FC236}">
                <a16:creationId xmlns:a16="http://schemas.microsoft.com/office/drawing/2014/main" id="{0BEDD8B5-87FC-4C15-F5E0-7BEBC88EE9F0}"/>
              </a:ext>
            </a:extLst>
          </p:cNvPr>
          <p:cNvPicPr>
            <a:picLocks noGrp="1" noChangeAspect="1"/>
          </p:cNvPicPr>
          <p:nvPr>
            <p:ph sz="half" idx="2"/>
          </p:nvPr>
        </p:nvPicPr>
        <p:blipFill>
          <a:blip r:embed="rId2"/>
          <a:stretch>
            <a:fillRect/>
          </a:stretch>
        </p:blipFill>
        <p:spPr>
          <a:xfrm>
            <a:off x="6646834" y="2678101"/>
            <a:ext cx="4534533" cy="3277057"/>
          </a:xfrm>
        </p:spPr>
      </p:pic>
      <p:sp>
        <p:nvSpPr>
          <p:cNvPr id="7" name="Slide Number Placeholder 6">
            <a:extLst>
              <a:ext uri="{FF2B5EF4-FFF2-40B4-BE49-F238E27FC236}">
                <a16:creationId xmlns:a16="http://schemas.microsoft.com/office/drawing/2014/main" id="{DDA80F26-F196-5E77-9BD3-CF34B4EC059D}"/>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id="{CC59C98A-73D1-F196-DCED-B4CAEF4C68FB}"/>
              </a:ext>
            </a:extLst>
          </p:cNvPr>
          <p:cNvPicPr>
            <a:picLocks noChangeAspect="1"/>
          </p:cNvPicPr>
          <p:nvPr/>
        </p:nvPicPr>
        <p:blipFill>
          <a:blip r:embed="rId3"/>
          <a:stretch>
            <a:fillRect/>
          </a:stretch>
        </p:blipFill>
        <p:spPr>
          <a:xfrm>
            <a:off x="550862" y="2899401"/>
            <a:ext cx="4582164" cy="2391109"/>
          </a:xfrm>
          <a:prstGeom prst="rect">
            <a:avLst/>
          </a:prstGeom>
        </p:spPr>
      </p:pic>
      <p:sp>
        <p:nvSpPr>
          <p:cNvPr id="12" name="Content Placeholder 2">
            <a:extLst>
              <a:ext uri="{FF2B5EF4-FFF2-40B4-BE49-F238E27FC236}">
                <a16:creationId xmlns:a16="http://schemas.microsoft.com/office/drawing/2014/main" id="{8F4878A0-512E-5DFA-768A-C9A20B084BFB}"/>
              </a:ext>
            </a:extLst>
          </p:cNvPr>
          <p:cNvSpPr txBox="1">
            <a:spLocks/>
          </p:cNvSpPr>
          <p:nvPr/>
        </p:nvSpPr>
        <p:spPr>
          <a:xfrm>
            <a:off x="703262" y="2249575"/>
            <a:ext cx="5435600" cy="399565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Layers – 78% Accuracy</a:t>
            </a:r>
          </a:p>
        </p:txBody>
      </p:sp>
    </p:spTree>
    <p:extLst>
      <p:ext uri="{BB962C8B-B14F-4D97-AF65-F5344CB8AC3E}">
        <p14:creationId xmlns:p14="http://schemas.microsoft.com/office/powerpoint/2010/main" val="177781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E0CF5-FEAD-E2A3-C9E1-0BA67A48CE58}"/>
              </a:ext>
            </a:extLst>
          </p:cNvPr>
          <p:cNvSpPr>
            <a:spLocks noGrp="1"/>
          </p:cNvSpPr>
          <p:nvPr>
            <p:ph type="title"/>
          </p:nvPr>
        </p:nvSpPr>
        <p:spPr>
          <a:xfrm>
            <a:off x="2921352" y="402627"/>
            <a:ext cx="9776567" cy="2414702"/>
          </a:xfrm>
        </p:spPr>
        <p:txBody>
          <a:bodyPr vert="horz" wrap="square" lIns="0" tIns="0" rIns="0" bIns="0" rtlCol="0" anchor="b" anchorCtr="0">
            <a:normAutofit/>
          </a:bodyPr>
          <a:lstStyle/>
          <a:p>
            <a:pPr>
              <a:lnSpc>
                <a:spcPct val="100000"/>
              </a:lnSpc>
            </a:pPr>
            <a:r>
              <a:rPr lang="en-US" sz="6000" dirty="0"/>
              <a:t>Logistic Regression Model</a:t>
            </a:r>
          </a:p>
        </p:txBody>
      </p:sp>
      <p:grpSp>
        <p:nvGrpSpPr>
          <p:cNvPr id="25" name="Group 24">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6"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Oval 29">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3" name="Freeform: Shape 32">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6F6DD9C1-81BA-8FDF-2C49-4260D6ED348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pic>
        <p:nvPicPr>
          <p:cNvPr id="8" name="Picture 7">
            <a:extLst>
              <a:ext uri="{FF2B5EF4-FFF2-40B4-BE49-F238E27FC236}">
                <a16:creationId xmlns:a16="http://schemas.microsoft.com/office/drawing/2014/main" id="{6190CA67-71A5-CD94-D487-B5689793BB92}"/>
              </a:ext>
            </a:extLst>
          </p:cNvPr>
          <p:cNvPicPr>
            <a:picLocks noChangeAspect="1"/>
          </p:cNvPicPr>
          <p:nvPr/>
        </p:nvPicPr>
        <p:blipFill>
          <a:blip r:embed="rId2"/>
          <a:stretch>
            <a:fillRect/>
          </a:stretch>
        </p:blipFill>
        <p:spPr>
          <a:xfrm>
            <a:off x="275261" y="4299807"/>
            <a:ext cx="5322664" cy="2154114"/>
          </a:xfrm>
          <a:prstGeom prst="rect">
            <a:avLst/>
          </a:prstGeom>
        </p:spPr>
      </p:pic>
    </p:spTree>
    <p:extLst>
      <p:ext uri="{BB962C8B-B14F-4D97-AF65-F5344CB8AC3E}">
        <p14:creationId xmlns:p14="http://schemas.microsoft.com/office/powerpoint/2010/main" val="224234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7" name="Freeform: Shape 1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2" name="Rectangle 2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55A36-AB6A-312C-A425-790C9C2FB34F}"/>
              </a:ext>
            </a:extLst>
          </p:cNvPr>
          <p:cNvSpPr>
            <a:spLocks noGrp="1"/>
          </p:cNvSpPr>
          <p:nvPr>
            <p:ph type="title"/>
          </p:nvPr>
        </p:nvSpPr>
        <p:spPr>
          <a:xfrm>
            <a:off x="550863" y="1520825"/>
            <a:ext cx="4535487" cy="3779838"/>
          </a:xfrm>
        </p:spPr>
        <p:txBody>
          <a:bodyPr vert="horz" wrap="square" lIns="0" tIns="0" rIns="0" bIns="0" rtlCol="0" anchor="ctr" anchorCtr="0">
            <a:normAutofit/>
          </a:bodyPr>
          <a:lstStyle/>
          <a:p>
            <a:pPr>
              <a:lnSpc>
                <a:spcPct val="100000"/>
              </a:lnSpc>
            </a:pPr>
            <a:r>
              <a:rPr lang="en-US" sz="6400"/>
              <a:t>Random Forest Model</a:t>
            </a:r>
          </a:p>
        </p:txBody>
      </p:sp>
      <p:grpSp>
        <p:nvGrpSpPr>
          <p:cNvPr id="24" name="Group 2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5" name="Freeform: Shape 2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8" name="Oval 2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4" name="Oval 3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lide Number Placeholder 6">
            <a:extLst>
              <a:ext uri="{FF2B5EF4-FFF2-40B4-BE49-F238E27FC236}">
                <a16:creationId xmlns:a16="http://schemas.microsoft.com/office/drawing/2014/main" id="{51795BFA-431B-FD93-9312-0DD24C36CC30}"/>
              </a:ext>
            </a:extLst>
          </p:cNvPr>
          <p:cNvSpPr>
            <a:spLocks/>
          </p:cNvSpPr>
          <p:nvPr/>
        </p:nvSpPr>
        <p:spPr>
          <a:xfrm>
            <a:off x="9949734" y="5957347"/>
            <a:ext cx="1691405" cy="153809"/>
          </a:xfrm>
          <a:prstGeom prst="rect">
            <a:avLst/>
          </a:prstGeom>
        </p:spPr>
        <p:txBody>
          <a:bodyPr/>
          <a:lstStyle/>
          <a:p>
            <a:pPr defTabSz="905256">
              <a:spcAft>
                <a:spcPts val="600"/>
              </a:spcAft>
            </a:pPr>
            <a:fld id="{DBA1B0FB-D917-4C8C-928F-313BD683BF39}" type="slidenum">
              <a:rPr lang="en-US" sz="1782" kern="1200">
                <a:solidFill>
                  <a:schemeClr val="tx1"/>
                </a:solidFill>
                <a:latin typeface="+mn-lt"/>
                <a:ea typeface="+mn-ea"/>
                <a:cs typeface="+mn-cs"/>
              </a:rPr>
              <a:pPr defTabSz="905256">
                <a:spcAft>
                  <a:spcPts val="600"/>
                </a:spcAft>
              </a:pPr>
              <a:t>12</a:t>
            </a:fld>
            <a:endParaRPr lang="en-US"/>
          </a:p>
        </p:txBody>
      </p:sp>
      <p:pic>
        <p:nvPicPr>
          <p:cNvPr id="11" name="Picture 10">
            <a:extLst>
              <a:ext uri="{FF2B5EF4-FFF2-40B4-BE49-F238E27FC236}">
                <a16:creationId xmlns:a16="http://schemas.microsoft.com/office/drawing/2014/main" id="{219233B5-1AF1-0B6B-7C3D-873870BAD118}"/>
              </a:ext>
            </a:extLst>
          </p:cNvPr>
          <p:cNvPicPr>
            <a:picLocks noChangeAspect="1"/>
          </p:cNvPicPr>
          <p:nvPr/>
        </p:nvPicPr>
        <p:blipFill>
          <a:blip r:embed="rId2"/>
          <a:stretch>
            <a:fillRect/>
          </a:stretch>
        </p:blipFill>
        <p:spPr>
          <a:xfrm>
            <a:off x="5267325" y="746843"/>
            <a:ext cx="6106426" cy="4187740"/>
          </a:xfrm>
          <a:prstGeom prst="rect">
            <a:avLst/>
          </a:prstGeom>
        </p:spPr>
      </p:pic>
    </p:spTree>
    <p:extLst>
      <p:ext uri="{BB962C8B-B14F-4D97-AF65-F5344CB8AC3E}">
        <p14:creationId xmlns:p14="http://schemas.microsoft.com/office/powerpoint/2010/main" val="164419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5" name="Freeform: Shape 2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0"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5" name="Freeform: Shape 3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4FC0E7B-34ED-2EBF-5009-686A58D30B69}"/>
              </a:ext>
            </a:extLst>
          </p:cNvPr>
          <p:cNvSpPr>
            <a:spLocks noGrp="1"/>
          </p:cNvSpPr>
          <p:nvPr>
            <p:ph type="title"/>
          </p:nvPr>
        </p:nvSpPr>
        <p:spPr>
          <a:xfrm>
            <a:off x="7565110" y="1334569"/>
            <a:ext cx="4198045" cy="645538"/>
          </a:xfrm>
        </p:spPr>
        <p:txBody>
          <a:bodyPr vert="horz" wrap="square" lIns="0" tIns="0" rIns="0" bIns="0" rtlCol="0" anchor="b" anchorCtr="0">
            <a:normAutofit fontScale="90000"/>
          </a:bodyPr>
          <a:lstStyle/>
          <a:p>
            <a:pPr>
              <a:lnSpc>
                <a:spcPct val="100000"/>
              </a:lnSpc>
            </a:pPr>
            <a:r>
              <a:rPr lang="en-US" dirty="0"/>
              <a:t>Feature Importances</a:t>
            </a:r>
          </a:p>
        </p:txBody>
      </p:sp>
      <p:grpSp>
        <p:nvGrpSpPr>
          <p:cNvPr id="38" name="Group 3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3" name="Content Placeholder 12">
            <a:extLst>
              <a:ext uri="{FF2B5EF4-FFF2-40B4-BE49-F238E27FC236}">
                <a16:creationId xmlns:a16="http://schemas.microsoft.com/office/drawing/2014/main" id="{538A9F81-4200-12A4-CC90-E6A65A164E95}"/>
              </a:ext>
            </a:extLst>
          </p:cNvPr>
          <p:cNvPicPr>
            <a:picLocks noGrp="1" noChangeAspect="1"/>
          </p:cNvPicPr>
          <p:nvPr>
            <p:ph sz="half" idx="2"/>
          </p:nvPr>
        </p:nvPicPr>
        <p:blipFill>
          <a:blip r:embed="rId2"/>
          <a:stretch>
            <a:fillRect/>
          </a:stretch>
        </p:blipFill>
        <p:spPr>
          <a:xfrm>
            <a:off x="558681" y="1492625"/>
            <a:ext cx="5520470" cy="3436492"/>
          </a:xfrm>
          <a:custGeom>
            <a:avLst/>
            <a:gdLst/>
            <a:ahLst/>
            <a:cxnLst/>
            <a:rect l="l" t="t" r="r" b="b"/>
            <a:pathLst>
              <a:path w="7345363" h="5761037">
                <a:moveTo>
                  <a:pt x="0" y="0"/>
                </a:moveTo>
                <a:lnTo>
                  <a:pt x="7345363" y="0"/>
                </a:lnTo>
                <a:lnTo>
                  <a:pt x="7345363" y="5761037"/>
                </a:lnTo>
                <a:lnTo>
                  <a:pt x="0" y="5761037"/>
                </a:lnTo>
                <a:close/>
              </a:path>
            </a:pathLst>
          </a:custGeom>
        </p:spPr>
      </p:pic>
      <p:sp>
        <p:nvSpPr>
          <p:cNvPr id="11" name="Slide Number Placeholder 10">
            <a:extLst>
              <a:ext uri="{FF2B5EF4-FFF2-40B4-BE49-F238E27FC236}">
                <a16:creationId xmlns:a16="http://schemas.microsoft.com/office/drawing/2014/main" id="{79882806-0066-C3F7-2942-32B87B20152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15" name="Picture 14">
            <a:extLst>
              <a:ext uri="{FF2B5EF4-FFF2-40B4-BE49-F238E27FC236}">
                <a16:creationId xmlns:a16="http://schemas.microsoft.com/office/drawing/2014/main" id="{0F22087E-315E-B3A0-2A7E-A115D114528B}"/>
              </a:ext>
            </a:extLst>
          </p:cNvPr>
          <p:cNvPicPr>
            <a:picLocks noChangeAspect="1"/>
          </p:cNvPicPr>
          <p:nvPr/>
        </p:nvPicPr>
        <p:blipFill>
          <a:blip r:embed="rId3"/>
          <a:stretch>
            <a:fillRect/>
          </a:stretch>
        </p:blipFill>
        <p:spPr>
          <a:xfrm>
            <a:off x="6397896" y="3429000"/>
            <a:ext cx="5365259" cy="2986256"/>
          </a:xfrm>
          <a:prstGeom prst="rect">
            <a:avLst/>
          </a:prstGeom>
        </p:spPr>
      </p:pic>
    </p:spTree>
    <p:extLst>
      <p:ext uri="{BB962C8B-B14F-4D97-AF65-F5344CB8AC3E}">
        <p14:creationId xmlns:p14="http://schemas.microsoft.com/office/powerpoint/2010/main" val="283948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C63F-42D5-5324-6448-97D4BE5F80B1}"/>
              </a:ext>
            </a:extLst>
          </p:cNvPr>
          <p:cNvSpPr>
            <a:spLocks noGrp="1"/>
          </p:cNvSpPr>
          <p:nvPr>
            <p:ph type="title"/>
          </p:nvPr>
        </p:nvSpPr>
        <p:spPr>
          <a:xfrm>
            <a:off x="361080" y="237546"/>
            <a:ext cx="11097551" cy="1332000"/>
          </a:xfrm>
        </p:spPr>
        <p:txBody>
          <a:bodyPr/>
          <a:lstStyle/>
          <a:p>
            <a:r>
              <a:rPr lang="en-US" dirty="0" err="1"/>
              <a:t>Pycaret</a:t>
            </a:r>
            <a:endParaRPr lang="en-US" dirty="0"/>
          </a:p>
        </p:txBody>
      </p:sp>
      <p:sp>
        <p:nvSpPr>
          <p:cNvPr id="3" name="Text Placeholder 2">
            <a:extLst>
              <a:ext uri="{FF2B5EF4-FFF2-40B4-BE49-F238E27FC236}">
                <a16:creationId xmlns:a16="http://schemas.microsoft.com/office/drawing/2014/main" id="{FE2A0BA6-8204-48EF-3BEC-ABCBC8F78CD3}"/>
              </a:ext>
            </a:extLst>
          </p:cNvPr>
          <p:cNvSpPr>
            <a:spLocks noGrp="1"/>
          </p:cNvSpPr>
          <p:nvPr>
            <p:ph type="body" idx="1"/>
          </p:nvPr>
        </p:nvSpPr>
        <p:spPr>
          <a:xfrm>
            <a:off x="542237" y="1175870"/>
            <a:ext cx="3262013" cy="535354"/>
          </a:xfrm>
        </p:spPr>
        <p:txBody>
          <a:bodyPr/>
          <a:lstStyle/>
          <a:p>
            <a:r>
              <a:rPr lang="en-US" sz="1800" dirty="0"/>
              <a:t>ROC Curves – Logistic Regression</a:t>
            </a:r>
          </a:p>
        </p:txBody>
      </p:sp>
      <p:pic>
        <p:nvPicPr>
          <p:cNvPr id="13" name="Content Placeholder 12">
            <a:extLst>
              <a:ext uri="{FF2B5EF4-FFF2-40B4-BE49-F238E27FC236}">
                <a16:creationId xmlns:a16="http://schemas.microsoft.com/office/drawing/2014/main" id="{EF278261-CAFB-5E96-1037-3B9D3E0EEC2D}"/>
              </a:ext>
            </a:extLst>
          </p:cNvPr>
          <p:cNvPicPr>
            <a:picLocks noGrp="1" noChangeAspect="1"/>
          </p:cNvPicPr>
          <p:nvPr>
            <p:ph sz="half" idx="2"/>
          </p:nvPr>
        </p:nvPicPr>
        <p:blipFill>
          <a:blip r:embed="rId2"/>
          <a:stretch>
            <a:fillRect/>
          </a:stretch>
        </p:blipFill>
        <p:spPr>
          <a:xfrm>
            <a:off x="2711674" y="1708161"/>
            <a:ext cx="3563938" cy="2558595"/>
          </a:xfrm>
        </p:spPr>
      </p:pic>
      <p:sp>
        <p:nvSpPr>
          <p:cNvPr id="5" name="Text Placeholder 4">
            <a:extLst>
              <a:ext uri="{FF2B5EF4-FFF2-40B4-BE49-F238E27FC236}">
                <a16:creationId xmlns:a16="http://schemas.microsoft.com/office/drawing/2014/main" id="{AAA21C93-B224-69AB-520E-69A4FD2EE4EC}"/>
              </a:ext>
            </a:extLst>
          </p:cNvPr>
          <p:cNvSpPr>
            <a:spLocks noGrp="1"/>
          </p:cNvSpPr>
          <p:nvPr>
            <p:ph type="body" sz="quarter" idx="13"/>
          </p:nvPr>
        </p:nvSpPr>
        <p:spPr>
          <a:xfrm>
            <a:off x="8074977" y="2560220"/>
            <a:ext cx="3566160" cy="535354"/>
          </a:xfrm>
        </p:spPr>
        <p:txBody>
          <a:bodyPr/>
          <a:lstStyle/>
          <a:p>
            <a:r>
              <a:rPr lang="en-US" sz="1800" dirty="0"/>
              <a:t>Confusion matrix – logistic regression</a:t>
            </a:r>
          </a:p>
        </p:txBody>
      </p:sp>
      <p:pic>
        <p:nvPicPr>
          <p:cNvPr id="15" name="Content Placeholder 14">
            <a:extLst>
              <a:ext uri="{FF2B5EF4-FFF2-40B4-BE49-F238E27FC236}">
                <a16:creationId xmlns:a16="http://schemas.microsoft.com/office/drawing/2014/main" id="{17BFC881-2C6D-39C9-C2CA-3BBA1976AF2B}"/>
              </a:ext>
            </a:extLst>
          </p:cNvPr>
          <p:cNvPicPr>
            <a:picLocks noGrp="1" noChangeAspect="1"/>
          </p:cNvPicPr>
          <p:nvPr>
            <p:ph sz="quarter" idx="14"/>
          </p:nvPr>
        </p:nvPicPr>
        <p:blipFill>
          <a:blip r:embed="rId3"/>
          <a:stretch>
            <a:fillRect/>
          </a:stretch>
        </p:blipFill>
        <p:spPr>
          <a:xfrm>
            <a:off x="7108824" y="3312111"/>
            <a:ext cx="4532313" cy="3032900"/>
          </a:xfrm>
        </p:spPr>
      </p:pic>
      <p:sp>
        <p:nvSpPr>
          <p:cNvPr id="11" name="Slide Number Placeholder 10">
            <a:extLst>
              <a:ext uri="{FF2B5EF4-FFF2-40B4-BE49-F238E27FC236}">
                <a16:creationId xmlns:a16="http://schemas.microsoft.com/office/drawing/2014/main" id="{7EEDAA2C-81FA-39A5-1EAA-EF4254861C15}"/>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17" name="Picture 16">
            <a:extLst>
              <a:ext uri="{FF2B5EF4-FFF2-40B4-BE49-F238E27FC236}">
                <a16:creationId xmlns:a16="http://schemas.microsoft.com/office/drawing/2014/main" id="{00EB8FC3-B0FD-4606-AE3A-CCE7E22CD0AA}"/>
              </a:ext>
            </a:extLst>
          </p:cNvPr>
          <p:cNvPicPr>
            <a:picLocks noChangeAspect="1"/>
          </p:cNvPicPr>
          <p:nvPr/>
        </p:nvPicPr>
        <p:blipFill>
          <a:blip r:embed="rId4"/>
          <a:stretch>
            <a:fillRect/>
          </a:stretch>
        </p:blipFill>
        <p:spPr>
          <a:xfrm>
            <a:off x="253799" y="4125078"/>
            <a:ext cx="3188141" cy="2536022"/>
          </a:xfrm>
          <a:prstGeom prst="rect">
            <a:avLst/>
          </a:prstGeom>
        </p:spPr>
      </p:pic>
    </p:spTree>
    <p:extLst>
      <p:ext uri="{BB962C8B-B14F-4D97-AF65-F5344CB8AC3E}">
        <p14:creationId xmlns:p14="http://schemas.microsoft.com/office/powerpoint/2010/main" val="54372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Predictions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52996756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By running different machine learning models, we have come to find out that our data and these models can predict anywhere from 74 – 79% accuracy if an applicant will be approved for their requested loan.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Data Preprocessing</a:t>
            </a:r>
          </a:p>
          <a:p>
            <a:r>
              <a:rPr lang="en-US" dirty="0"/>
              <a:t>Data Comparisons</a:t>
            </a:r>
          </a:p>
          <a:p>
            <a:r>
              <a:rPr lang="en-US" dirty="0"/>
              <a:t>Machine Learning Models</a:t>
            </a:r>
          </a:p>
          <a:p>
            <a:r>
              <a:rPr lang="en-US" dirty="0"/>
              <a:t>Predictions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Our goal is to predict if a loan applicant will be approved or not. In order to achieve this, we came up with a few different machine learning models that will take the data we found and predict whether or not the applicants will be approved.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Pre-Processing</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Using </a:t>
            </a:r>
            <a:r>
              <a:rPr lang="en-US" kern="1200" dirty="0" err="1">
                <a:latin typeface="+mn-lt"/>
                <a:ea typeface="+mn-ea"/>
                <a:cs typeface="+mn-cs"/>
              </a:rPr>
              <a:t>numpy</a:t>
            </a:r>
            <a:r>
              <a:rPr lang="en-US" kern="1200" dirty="0">
                <a:latin typeface="+mn-lt"/>
                <a:ea typeface="+mn-ea"/>
                <a:cs typeface="+mn-cs"/>
              </a:rPr>
              <a:t>, pandas, matplotlib and </a:t>
            </a:r>
            <a:r>
              <a:rPr lang="en-US" kern="1200" dirty="0" err="1">
                <a:latin typeface="+mn-lt"/>
                <a:ea typeface="+mn-ea"/>
                <a:cs typeface="+mn-cs"/>
              </a:rPr>
              <a:t>pathlib</a:t>
            </a:r>
            <a:r>
              <a:rPr lang="en-US" kern="1200" dirty="0">
                <a:latin typeface="+mn-lt"/>
                <a:ea typeface="+mn-ea"/>
                <a:cs typeface="+mn-cs"/>
              </a:rPr>
              <a:t> we removed columns, eliminated certain Null fields and updated to numerical values for more balanced processing.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Original Column Layout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469F2155-820F-EAB3-C55B-206450FBEF0A}"/>
              </a:ext>
            </a:extLst>
          </p:cNvPr>
          <p:cNvPicPr>
            <a:picLocks noGrp="1" noChangeAspect="1"/>
          </p:cNvPicPr>
          <p:nvPr>
            <p:ph idx="1"/>
          </p:nvPr>
        </p:nvPicPr>
        <p:blipFill>
          <a:blip r:embed="rId2"/>
          <a:stretch>
            <a:fillRect/>
          </a:stretch>
        </p:blipFill>
        <p:spPr>
          <a:xfrm>
            <a:off x="392331" y="1255230"/>
            <a:ext cx="7744906" cy="1971950"/>
          </a:xfrm>
        </p:spPr>
      </p:pic>
      <p:pic>
        <p:nvPicPr>
          <p:cNvPr id="14" name="Picture 13">
            <a:extLst>
              <a:ext uri="{FF2B5EF4-FFF2-40B4-BE49-F238E27FC236}">
                <a16:creationId xmlns:a16="http://schemas.microsoft.com/office/drawing/2014/main" id="{25FDD53B-9714-FD67-CD91-C9819F485B1F}"/>
              </a:ext>
            </a:extLst>
          </p:cNvPr>
          <p:cNvPicPr>
            <a:picLocks noChangeAspect="1"/>
          </p:cNvPicPr>
          <p:nvPr/>
        </p:nvPicPr>
        <p:blipFill>
          <a:blip r:embed="rId3"/>
          <a:stretch>
            <a:fillRect/>
          </a:stretch>
        </p:blipFill>
        <p:spPr>
          <a:xfrm>
            <a:off x="8137237" y="1255230"/>
            <a:ext cx="3143689" cy="1971950"/>
          </a:xfrm>
          <a:prstGeom prst="rect">
            <a:avLst/>
          </a:prstGeom>
        </p:spPr>
      </p:pic>
      <p:sp>
        <p:nvSpPr>
          <p:cNvPr id="15" name="Title 6">
            <a:extLst>
              <a:ext uri="{FF2B5EF4-FFF2-40B4-BE49-F238E27FC236}">
                <a16:creationId xmlns:a16="http://schemas.microsoft.com/office/drawing/2014/main" id="{7B0E7741-68A4-2AEA-0A5A-F0A36B98B141}"/>
              </a:ext>
            </a:extLst>
          </p:cNvPr>
          <p:cNvSpPr txBox="1">
            <a:spLocks/>
          </p:cNvSpPr>
          <p:nvPr/>
        </p:nvSpPr>
        <p:spPr>
          <a:xfrm>
            <a:off x="549537" y="3375652"/>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Revised Column Layout</a:t>
            </a:r>
          </a:p>
        </p:txBody>
      </p:sp>
      <p:pic>
        <p:nvPicPr>
          <p:cNvPr id="3" name="Picture 2">
            <a:extLst>
              <a:ext uri="{FF2B5EF4-FFF2-40B4-BE49-F238E27FC236}">
                <a16:creationId xmlns:a16="http://schemas.microsoft.com/office/drawing/2014/main" id="{B680BD02-2155-EA52-F46D-FB7AA59C481E}"/>
              </a:ext>
            </a:extLst>
          </p:cNvPr>
          <p:cNvPicPr>
            <a:picLocks noChangeAspect="1"/>
          </p:cNvPicPr>
          <p:nvPr/>
        </p:nvPicPr>
        <p:blipFill>
          <a:blip r:embed="rId4"/>
          <a:stretch>
            <a:fillRect/>
          </a:stretch>
        </p:blipFill>
        <p:spPr>
          <a:xfrm>
            <a:off x="724840" y="4502453"/>
            <a:ext cx="5029414" cy="1068905"/>
          </a:xfrm>
          <a:prstGeom prst="rect">
            <a:avLst/>
          </a:prstGeom>
        </p:spPr>
      </p:pic>
      <p:pic>
        <p:nvPicPr>
          <p:cNvPr id="10" name="Picture 9">
            <a:extLst>
              <a:ext uri="{FF2B5EF4-FFF2-40B4-BE49-F238E27FC236}">
                <a16:creationId xmlns:a16="http://schemas.microsoft.com/office/drawing/2014/main" id="{516DF472-2EF2-E4ED-1517-E773F72BFC66}"/>
              </a:ext>
            </a:extLst>
          </p:cNvPr>
          <p:cNvPicPr>
            <a:picLocks noChangeAspect="1"/>
          </p:cNvPicPr>
          <p:nvPr/>
        </p:nvPicPr>
        <p:blipFill>
          <a:blip r:embed="rId5"/>
          <a:stretch>
            <a:fillRect/>
          </a:stretch>
        </p:blipFill>
        <p:spPr>
          <a:xfrm>
            <a:off x="5754254" y="4494316"/>
            <a:ext cx="5347855" cy="1077042"/>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Data Comparisons</a:t>
            </a:r>
            <a:br>
              <a:rPr lang="en-US" dirty="0"/>
            </a:br>
            <a:r>
              <a:rPr lang="en-US" dirty="0"/>
              <a:t>	</a:t>
            </a:r>
            <a:r>
              <a:rPr lang="en-US" sz="3200" dirty="0"/>
              <a:t>Marriage and Gender</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6" name="Content Placeholder 5">
            <a:extLst>
              <a:ext uri="{FF2B5EF4-FFF2-40B4-BE49-F238E27FC236}">
                <a16:creationId xmlns:a16="http://schemas.microsoft.com/office/drawing/2014/main" id="{F27FC2E3-45F6-501F-367E-8A854EB5A252}"/>
              </a:ext>
            </a:extLst>
          </p:cNvPr>
          <p:cNvPicPr>
            <a:picLocks noGrp="1" noChangeAspect="1"/>
          </p:cNvPicPr>
          <p:nvPr>
            <p:ph idx="1"/>
          </p:nvPr>
        </p:nvPicPr>
        <p:blipFill>
          <a:blip r:embed="rId2"/>
          <a:stretch>
            <a:fillRect/>
          </a:stretch>
        </p:blipFill>
        <p:spPr>
          <a:xfrm>
            <a:off x="299326" y="3326194"/>
            <a:ext cx="8206592" cy="1504409"/>
          </a:xfrm>
        </p:spPr>
      </p:pic>
      <p:sp>
        <p:nvSpPr>
          <p:cNvPr id="7" name="Title 1">
            <a:extLst>
              <a:ext uri="{FF2B5EF4-FFF2-40B4-BE49-F238E27FC236}">
                <a16:creationId xmlns:a16="http://schemas.microsoft.com/office/drawing/2014/main" id="{4EC70397-8891-0B44-8CA1-01611BA3A6A6}"/>
              </a:ext>
            </a:extLst>
          </p:cNvPr>
          <p:cNvSpPr txBox="1">
            <a:spLocks/>
          </p:cNvSpPr>
          <p:nvPr/>
        </p:nvSpPr>
        <p:spPr>
          <a:xfrm>
            <a:off x="6734845" y="1257194"/>
            <a:ext cx="5642548" cy="78478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	</a:t>
            </a:r>
            <a:r>
              <a:rPr lang="en-US" sz="3200" dirty="0"/>
              <a:t>Education vs Loan Term</a:t>
            </a:r>
            <a:endParaRPr lang="en-US" dirty="0"/>
          </a:p>
        </p:txBody>
      </p:sp>
      <p:pic>
        <p:nvPicPr>
          <p:cNvPr id="10" name="Picture 9">
            <a:extLst>
              <a:ext uri="{FF2B5EF4-FFF2-40B4-BE49-F238E27FC236}">
                <a16:creationId xmlns:a16="http://schemas.microsoft.com/office/drawing/2014/main" id="{A548A389-367B-3F95-752B-EA63AD81041B}"/>
              </a:ext>
            </a:extLst>
          </p:cNvPr>
          <p:cNvPicPr>
            <a:picLocks noChangeAspect="1"/>
          </p:cNvPicPr>
          <p:nvPr/>
        </p:nvPicPr>
        <p:blipFill>
          <a:blip r:embed="rId3"/>
          <a:stretch>
            <a:fillRect/>
          </a:stretch>
        </p:blipFill>
        <p:spPr>
          <a:xfrm>
            <a:off x="9317210" y="1966378"/>
            <a:ext cx="2430503" cy="4644961"/>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0" name="Group 8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1" name="Freeform: Shape 9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Oval 9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6" name="Rectangle 9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0" name="Group 9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01" name="Freeform: Shape 10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sz="4800" dirty="0"/>
              <a:t>Correlation of different features</a:t>
            </a:r>
          </a:p>
        </p:txBody>
      </p:sp>
      <p:grpSp>
        <p:nvGrpSpPr>
          <p:cNvPr id="104" name="Group 10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Content Placeholder 5" descr="A graph with a number and numbers&#10;&#10;Description automatically generated with medium confidence">
            <a:extLst>
              <a:ext uri="{FF2B5EF4-FFF2-40B4-BE49-F238E27FC236}">
                <a16:creationId xmlns:a16="http://schemas.microsoft.com/office/drawing/2014/main" id="{5068032C-F5CB-0DF6-2FA0-E5606DA9C4E7}"/>
              </a:ext>
            </a:extLst>
          </p:cNvPr>
          <p:cNvPicPr>
            <a:picLocks noGrp="1" noChangeAspect="1"/>
          </p:cNvPicPr>
          <p:nvPr>
            <p:ph sz="quarter" idx="15"/>
          </p:nvPr>
        </p:nvPicPr>
        <p:blipFill>
          <a:blip r:embed="rId2"/>
          <a:stretch>
            <a:fillRect/>
          </a:stretch>
        </p:blipFill>
        <p:spPr>
          <a:xfrm>
            <a:off x="4998851" y="549275"/>
            <a:ext cx="5939213" cy="5761037"/>
          </a:xfrm>
          <a:custGeom>
            <a:avLst/>
            <a:gdLst/>
            <a:ahLst/>
            <a:cxnLst/>
            <a:rect l="l" t="t" r="r" b="b"/>
            <a:pathLst>
              <a:path w="7345363" h="5761037">
                <a:moveTo>
                  <a:pt x="0" y="0"/>
                </a:moveTo>
                <a:lnTo>
                  <a:pt x="7345363" y="0"/>
                </a:lnTo>
                <a:lnTo>
                  <a:pt x="7345363" y="5761037"/>
                </a:lnTo>
                <a:lnTo>
                  <a:pt x="0" y="5761037"/>
                </a:lnTo>
                <a:close/>
              </a:path>
            </a:pathLst>
          </a:custGeo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635467"/>
          </a:xfrm>
        </p:spPr>
        <p:txBody>
          <a:bodyPr/>
          <a:lstStyle/>
          <a:p>
            <a:r>
              <a:rPr lang="en-US" dirty="0"/>
              <a:t>Machine Learning Models</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269559" y="1633907"/>
            <a:ext cx="1711325" cy="365760"/>
          </a:xfrm>
        </p:spPr>
        <p:txBody>
          <a:bodyPr/>
          <a:lstStyle/>
          <a:p>
            <a:r>
              <a:rPr lang="en-US" dirty="0"/>
              <a:t>Decision Tree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1269559" y="2113101"/>
            <a:ext cx="2096219" cy="365760"/>
          </a:xfrm>
        </p:spPr>
        <p:txBody>
          <a:bodyPr/>
          <a:lstStyle/>
          <a:p>
            <a:r>
              <a:rPr lang="en-US" dirty="0"/>
              <a:t>Neural Network</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1269559" y="2604436"/>
            <a:ext cx="2290953" cy="365760"/>
          </a:xfrm>
        </p:spPr>
        <p:txBody>
          <a:bodyPr/>
          <a:lstStyle/>
          <a:p>
            <a:r>
              <a:rPr lang="en-US" dirty="0"/>
              <a:t>Logistic Regression</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46" name="Text Placeholder 40">
            <a:extLst>
              <a:ext uri="{FF2B5EF4-FFF2-40B4-BE49-F238E27FC236}">
                <a16:creationId xmlns:a16="http://schemas.microsoft.com/office/drawing/2014/main" id="{851B53B3-8A0D-08C4-9802-F6F446EC8547}"/>
              </a:ext>
            </a:extLst>
          </p:cNvPr>
          <p:cNvSpPr txBox="1">
            <a:spLocks/>
          </p:cNvSpPr>
          <p:nvPr/>
        </p:nvSpPr>
        <p:spPr>
          <a:xfrm>
            <a:off x="1269559" y="3095771"/>
            <a:ext cx="3090048"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 Classifier</a:t>
            </a:r>
          </a:p>
        </p:txBody>
      </p:sp>
      <p:sp>
        <p:nvSpPr>
          <p:cNvPr id="48" name="TextBox 47">
            <a:extLst>
              <a:ext uri="{FF2B5EF4-FFF2-40B4-BE49-F238E27FC236}">
                <a16:creationId xmlns:a16="http://schemas.microsoft.com/office/drawing/2014/main" id="{A54E27E6-69C6-EF02-3B4E-9245D7D2B500}"/>
              </a:ext>
            </a:extLst>
          </p:cNvPr>
          <p:cNvSpPr txBox="1"/>
          <p:nvPr/>
        </p:nvSpPr>
        <p:spPr>
          <a:xfrm>
            <a:off x="7619251" y="5005660"/>
            <a:ext cx="3370801" cy="646331"/>
          </a:xfrm>
          <a:prstGeom prst="rect">
            <a:avLst/>
          </a:prstGeom>
          <a:noFill/>
        </p:spPr>
        <p:txBody>
          <a:bodyPr wrap="square" rtlCol="0">
            <a:spAutoFit/>
          </a:bodyPr>
          <a:lstStyle/>
          <a:p>
            <a:r>
              <a:rPr lang="en-US" sz="3600" dirty="0" err="1"/>
              <a:t>Pycaret</a:t>
            </a:r>
            <a:r>
              <a:rPr lang="en-US" sz="3600" dirty="0"/>
              <a:t> &amp; Scikit</a:t>
            </a: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a flowchart&#10;&#10;Description automatically generated">
            <a:extLst>
              <a:ext uri="{FF2B5EF4-FFF2-40B4-BE49-F238E27FC236}">
                <a16:creationId xmlns:a16="http://schemas.microsoft.com/office/drawing/2014/main" id="{97D54201-EACC-6649-49D9-D74EB304DFCB}"/>
              </a:ext>
            </a:extLst>
          </p:cNvPr>
          <p:cNvPicPr>
            <a:picLocks noGrp="1" noChangeAspect="1"/>
          </p:cNvPicPr>
          <p:nvPr>
            <p:ph idx="1"/>
          </p:nvPr>
        </p:nvPicPr>
        <p:blipFill>
          <a:blip r:embed="rId2"/>
          <a:stretch>
            <a:fillRect/>
          </a:stretch>
        </p:blipFill>
        <p:spPr>
          <a:xfrm>
            <a:off x="0" y="731522"/>
            <a:ext cx="12192000" cy="5394958"/>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7" name="Rectangle 2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000C7-E33A-CA64-6629-72EDB878B527}"/>
              </a:ext>
            </a:extLst>
          </p:cNvPr>
          <p:cNvSpPr>
            <a:spLocks noGrp="1"/>
          </p:cNvSpPr>
          <p:nvPr>
            <p:ph type="title"/>
          </p:nvPr>
        </p:nvSpPr>
        <p:spPr>
          <a:xfrm>
            <a:off x="7570276" y="935337"/>
            <a:ext cx="3792300" cy="1518694"/>
          </a:xfrm>
        </p:spPr>
        <p:txBody>
          <a:bodyPr vert="horz" wrap="square" lIns="0" tIns="0" rIns="0" bIns="0" rtlCol="0" anchor="b" anchorCtr="0">
            <a:normAutofit/>
          </a:bodyPr>
          <a:lstStyle/>
          <a:p>
            <a:pPr>
              <a:lnSpc>
                <a:spcPct val="100000"/>
              </a:lnSpc>
            </a:pPr>
            <a:r>
              <a:rPr lang="en-US" dirty="0">
                <a:solidFill>
                  <a:schemeClr val="bg2"/>
                </a:solidFill>
              </a:rPr>
              <a:t>Decision Tree Model</a:t>
            </a:r>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61CB1CD-3D0B-4522-4572-3BBB87AD032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06676698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{2F91B3FE-AC7D-4D9A-A4D8-8B59474848C6}tf33713516_win32</Template>
  <TotalTime>173</TotalTime>
  <Words>267</Words>
  <Application>Microsoft Office PowerPoint</Application>
  <PresentationFormat>Widescreen</PresentationFormat>
  <Paragraphs>66</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Symbol</vt:lpstr>
      <vt:lpstr>Walbaum Display</vt:lpstr>
      <vt:lpstr>3DFloatVTI</vt:lpstr>
      <vt:lpstr>Machine Learning Loan Prediction Model </vt:lpstr>
      <vt:lpstr>Agenda</vt:lpstr>
      <vt:lpstr>Introduction</vt:lpstr>
      <vt:lpstr>Data Pre-Processing</vt:lpstr>
      <vt:lpstr>Original Column Layout</vt:lpstr>
      <vt:lpstr>Data Comparisons  Marriage and Gender</vt:lpstr>
      <vt:lpstr>Correlation of different features</vt:lpstr>
      <vt:lpstr>Machine Learning Models</vt:lpstr>
      <vt:lpstr>Decision Tree Model</vt:lpstr>
      <vt:lpstr>Neural Network Models</vt:lpstr>
      <vt:lpstr>Logistic Regression Model</vt:lpstr>
      <vt:lpstr>Random Forest Model</vt:lpstr>
      <vt:lpstr>Feature Importances</vt:lpstr>
      <vt:lpstr>Pycaret</vt:lpstr>
      <vt:lpstr>Predictions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Loan Predication Model </dc:title>
  <dc:creator>Amanda Baynard</dc:creator>
  <cp:lastModifiedBy>Amanda Baynard</cp:lastModifiedBy>
  <cp:revision>9</cp:revision>
  <dcterms:created xsi:type="dcterms:W3CDTF">2024-02-27T02:51:18Z</dcterms:created>
  <dcterms:modified xsi:type="dcterms:W3CDTF">2024-03-01T00:39:31Z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