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7" r:id="rId9"/>
    <p:sldId id="278" r:id="rId10"/>
    <p:sldId id="279" r:id="rId11"/>
    <p:sldId id="268" r:id="rId12"/>
    <p:sldId id="272"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04" d="100"/>
          <a:sy n="104" d="100"/>
        </p:scale>
        <p:origin x="138" y="2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2/26/2024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Machine Learning </a:t>
            </a:r>
            <a:r>
              <a:rPr lang="en-US"/>
              <a:t>Loan Prediction </a:t>
            </a:r>
            <a:r>
              <a:rPr lang="en-US" dirty="0"/>
              <a:t>Model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	Damien Crim, Griffin </a:t>
            </a:r>
            <a:r>
              <a:rPr lang="en-US" dirty="0" err="1"/>
              <a:t>Racey</a:t>
            </a:r>
            <a:r>
              <a:rPr lang="en-US" dirty="0"/>
              <a:t>, Andrew Voortman, Luke Payne, Amanda Baynard</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3" name="Subtitle 2">
            <a:extLst>
              <a:ext uri="{FF2B5EF4-FFF2-40B4-BE49-F238E27FC236}">
                <a16:creationId xmlns:a16="http://schemas.microsoft.com/office/drawing/2014/main" id="{9BFB408B-DD97-FE28-F283-EDEF820587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Data Preprocessing</a:t>
            </a:r>
          </a:p>
          <a:p>
            <a:r>
              <a:rPr lang="en-US" dirty="0"/>
              <a:t>Data Comparisons</a:t>
            </a:r>
          </a:p>
          <a:p>
            <a:r>
              <a:rPr lang="en-US" dirty="0"/>
              <a:t>Machine Learning Models</a:t>
            </a:r>
          </a:p>
          <a:p>
            <a:r>
              <a:rPr lang="en-US" dirty="0"/>
              <a:t>Predictions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Our goal is to predict if a loan applicant will be approved or not. In order to achieve this, we came up with a machine learning model that will take the data we found and predict whether or not the applicants will be approved.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Pre-Processing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Using </a:t>
            </a:r>
            <a:r>
              <a:rPr lang="en-US" kern="1200" dirty="0" err="1">
                <a:latin typeface="+mn-lt"/>
                <a:ea typeface="+mn-ea"/>
                <a:cs typeface="+mn-cs"/>
              </a:rPr>
              <a:t>numpy</a:t>
            </a:r>
            <a:r>
              <a:rPr lang="en-US" kern="1200" dirty="0">
                <a:latin typeface="+mn-lt"/>
                <a:ea typeface="+mn-ea"/>
                <a:cs typeface="+mn-cs"/>
              </a:rPr>
              <a:t>, pandas, matplotlib and </a:t>
            </a:r>
            <a:r>
              <a:rPr lang="en-US" kern="1200" dirty="0" err="1">
                <a:latin typeface="+mn-lt"/>
                <a:ea typeface="+mn-ea"/>
                <a:cs typeface="+mn-cs"/>
              </a:rPr>
              <a:t>pathlib</a:t>
            </a:r>
            <a:r>
              <a:rPr lang="en-US" kern="1200" dirty="0">
                <a:latin typeface="+mn-lt"/>
                <a:ea typeface="+mn-ea"/>
                <a:cs typeface="+mn-cs"/>
              </a:rPr>
              <a:t> we removed columns, eliminated certain Null fields and updated to numerical values for more balanced processing.</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Original Column Layout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469F2155-820F-EAB3-C55B-206450FBEF0A}"/>
              </a:ext>
            </a:extLst>
          </p:cNvPr>
          <p:cNvPicPr>
            <a:picLocks noGrp="1" noChangeAspect="1"/>
          </p:cNvPicPr>
          <p:nvPr>
            <p:ph idx="1"/>
          </p:nvPr>
        </p:nvPicPr>
        <p:blipFill>
          <a:blip r:embed="rId2"/>
          <a:stretch>
            <a:fillRect/>
          </a:stretch>
        </p:blipFill>
        <p:spPr>
          <a:xfrm>
            <a:off x="392331" y="1255230"/>
            <a:ext cx="7744906" cy="1971950"/>
          </a:xfrm>
        </p:spPr>
      </p:pic>
      <p:pic>
        <p:nvPicPr>
          <p:cNvPr id="14" name="Picture 13">
            <a:extLst>
              <a:ext uri="{FF2B5EF4-FFF2-40B4-BE49-F238E27FC236}">
                <a16:creationId xmlns:a16="http://schemas.microsoft.com/office/drawing/2014/main" id="{25FDD53B-9714-FD67-CD91-C9819F485B1F}"/>
              </a:ext>
            </a:extLst>
          </p:cNvPr>
          <p:cNvPicPr>
            <a:picLocks noChangeAspect="1"/>
          </p:cNvPicPr>
          <p:nvPr/>
        </p:nvPicPr>
        <p:blipFill>
          <a:blip r:embed="rId3"/>
          <a:stretch>
            <a:fillRect/>
          </a:stretch>
        </p:blipFill>
        <p:spPr>
          <a:xfrm>
            <a:off x="8137237" y="1255230"/>
            <a:ext cx="3143689" cy="1971950"/>
          </a:xfrm>
          <a:prstGeom prst="rect">
            <a:avLst/>
          </a:prstGeom>
        </p:spPr>
      </p:pic>
      <p:sp>
        <p:nvSpPr>
          <p:cNvPr id="15" name="Title 6">
            <a:extLst>
              <a:ext uri="{FF2B5EF4-FFF2-40B4-BE49-F238E27FC236}">
                <a16:creationId xmlns:a16="http://schemas.microsoft.com/office/drawing/2014/main" id="{7B0E7741-68A4-2AEA-0A5A-F0A36B98B141}"/>
              </a:ext>
            </a:extLst>
          </p:cNvPr>
          <p:cNvSpPr txBox="1">
            <a:spLocks/>
          </p:cNvSpPr>
          <p:nvPr/>
        </p:nvSpPr>
        <p:spPr>
          <a:xfrm>
            <a:off x="549537" y="3375652"/>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Revised Column Layout</a:t>
            </a:r>
          </a:p>
        </p:txBody>
      </p:sp>
      <p:pic>
        <p:nvPicPr>
          <p:cNvPr id="17" name="Picture 16">
            <a:extLst>
              <a:ext uri="{FF2B5EF4-FFF2-40B4-BE49-F238E27FC236}">
                <a16:creationId xmlns:a16="http://schemas.microsoft.com/office/drawing/2014/main" id="{D80BD0D5-22BF-7DD4-4F81-B272AA67F4B5}"/>
              </a:ext>
            </a:extLst>
          </p:cNvPr>
          <p:cNvPicPr>
            <a:picLocks noChangeAspect="1"/>
          </p:cNvPicPr>
          <p:nvPr/>
        </p:nvPicPr>
        <p:blipFill>
          <a:blip r:embed="rId4"/>
          <a:stretch>
            <a:fillRect/>
          </a:stretch>
        </p:blipFill>
        <p:spPr>
          <a:xfrm>
            <a:off x="1201987" y="4220551"/>
            <a:ext cx="7821116" cy="1981477"/>
          </a:xfrm>
          <a:prstGeom prst="rect">
            <a:avLst/>
          </a:prstGeom>
        </p:spPr>
      </p:pic>
      <p:pic>
        <p:nvPicPr>
          <p:cNvPr id="23" name="Picture 22">
            <a:extLst>
              <a:ext uri="{FF2B5EF4-FFF2-40B4-BE49-F238E27FC236}">
                <a16:creationId xmlns:a16="http://schemas.microsoft.com/office/drawing/2014/main" id="{AED91726-F2C0-206B-C4DB-C0665A777840}"/>
              </a:ext>
            </a:extLst>
          </p:cNvPr>
          <p:cNvPicPr>
            <a:picLocks noChangeAspect="1"/>
          </p:cNvPicPr>
          <p:nvPr/>
        </p:nvPicPr>
        <p:blipFill>
          <a:blip r:embed="rId5"/>
          <a:stretch>
            <a:fillRect/>
          </a:stretch>
        </p:blipFill>
        <p:spPr>
          <a:xfrm>
            <a:off x="9023103" y="4220552"/>
            <a:ext cx="1771897" cy="1981477"/>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Data Comparisons</a:t>
            </a:r>
            <a:br>
              <a:rPr lang="en-US" dirty="0"/>
            </a:br>
            <a:r>
              <a:rPr lang="en-US" dirty="0"/>
              <a:t>	</a:t>
            </a:r>
            <a:r>
              <a:rPr lang="en-US" sz="3200" dirty="0"/>
              <a:t>Marriage and Gender</a:t>
            </a:r>
            <a:endParaRPr lang="en-US"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a:extLst>
              <a:ext uri="{FF2B5EF4-FFF2-40B4-BE49-F238E27FC236}">
                <a16:creationId xmlns:a16="http://schemas.microsoft.com/office/drawing/2014/main" id="{F27FC2E3-45F6-501F-367E-8A854EB5A252}"/>
              </a:ext>
            </a:extLst>
          </p:cNvPr>
          <p:cNvPicPr>
            <a:picLocks noGrp="1" noChangeAspect="1"/>
          </p:cNvPicPr>
          <p:nvPr>
            <p:ph idx="1"/>
          </p:nvPr>
        </p:nvPicPr>
        <p:blipFill>
          <a:blip r:embed="rId2"/>
          <a:stretch>
            <a:fillRect/>
          </a:stretch>
        </p:blipFill>
        <p:spPr>
          <a:xfrm>
            <a:off x="299326" y="3326194"/>
            <a:ext cx="8206592" cy="1504409"/>
          </a:xfrm>
        </p:spPr>
      </p:pic>
      <p:sp>
        <p:nvSpPr>
          <p:cNvPr id="7" name="Title 1">
            <a:extLst>
              <a:ext uri="{FF2B5EF4-FFF2-40B4-BE49-F238E27FC236}">
                <a16:creationId xmlns:a16="http://schemas.microsoft.com/office/drawing/2014/main" id="{4EC70397-8891-0B44-8CA1-01611BA3A6A6}"/>
              </a:ext>
            </a:extLst>
          </p:cNvPr>
          <p:cNvSpPr txBox="1">
            <a:spLocks/>
          </p:cNvSpPr>
          <p:nvPr/>
        </p:nvSpPr>
        <p:spPr>
          <a:xfrm>
            <a:off x="6734845" y="1257194"/>
            <a:ext cx="5642548" cy="78478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	</a:t>
            </a:r>
            <a:r>
              <a:rPr lang="en-US" sz="3200" dirty="0"/>
              <a:t>Education vs Loan Term</a:t>
            </a:r>
            <a:endParaRPr lang="en-US" dirty="0"/>
          </a:p>
        </p:txBody>
      </p:sp>
      <p:pic>
        <p:nvPicPr>
          <p:cNvPr id="10" name="Picture 9">
            <a:extLst>
              <a:ext uri="{FF2B5EF4-FFF2-40B4-BE49-F238E27FC236}">
                <a16:creationId xmlns:a16="http://schemas.microsoft.com/office/drawing/2014/main" id="{A548A389-367B-3F95-752B-EA63AD81041B}"/>
              </a:ext>
            </a:extLst>
          </p:cNvPr>
          <p:cNvPicPr>
            <a:picLocks noChangeAspect="1"/>
          </p:cNvPicPr>
          <p:nvPr/>
        </p:nvPicPr>
        <p:blipFill>
          <a:blip r:embed="rId3"/>
          <a:stretch>
            <a:fillRect/>
          </a:stretch>
        </p:blipFill>
        <p:spPr>
          <a:xfrm>
            <a:off x="9317210" y="1966378"/>
            <a:ext cx="2430503" cy="4644961"/>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 name="Group 7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2" name="Freeform: Shape 7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Oval 7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7" name="Rectangle 7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pPr>
              <a:lnSpc>
                <a:spcPct val="100000"/>
              </a:lnSpc>
            </a:pPr>
            <a:r>
              <a:rPr lang="en-US" sz="4800" dirty="0"/>
              <a:t>Correlation of different features</a:t>
            </a:r>
          </a:p>
        </p:txBody>
      </p:sp>
      <p:pic>
        <p:nvPicPr>
          <p:cNvPr id="5" name="Picture Placeholder 4">
            <a:extLst>
              <a:ext uri="{FF2B5EF4-FFF2-40B4-BE49-F238E27FC236}">
                <a16:creationId xmlns:a16="http://schemas.microsoft.com/office/drawing/2014/main" id="{7869A02B-859D-CFCB-0D81-8E54C3DF62BB}"/>
              </a:ext>
            </a:extLst>
          </p:cNvPr>
          <p:cNvPicPr>
            <a:picLocks noGrp="1" noChangeAspect="1"/>
          </p:cNvPicPr>
          <p:nvPr>
            <p:ph sz="quarter" idx="15"/>
          </p:nvPr>
        </p:nvPicPr>
        <p:blipFill>
          <a:blip r:embed="rId2"/>
          <a:srcRect l="10206" r="10206"/>
          <a:stretch/>
        </p:blipFill>
        <p:spPr>
          <a:xfrm>
            <a:off x="1154100" y="549275"/>
            <a:ext cx="5767415"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79" name="Oval 78">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Machine Learning Models</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Predictions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{2F91B3FE-AC7D-4D9A-A4D8-8B59474848C6}tf33713516_win32</Template>
  <TotalTime>38</TotalTime>
  <Words>396</Words>
  <Application>Microsoft Office PowerPoint</Application>
  <PresentationFormat>Widescreen</PresentationFormat>
  <Paragraphs>69</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Symbol</vt:lpstr>
      <vt:lpstr>Walbaum Display</vt:lpstr>
      <vt:lpstr>3DFloatVTI</vt:lpstr>
      <vt:lpstr>Machine Learning Loan Prediction Model </vt:lpstr>
      <vt:lpstr>Agenda</vt:lpstr>
      <vt:lpstr>Introduction</vt:lpstr>
      <vt:lpstr>Data Pre-Processing</vt:lpstr>
      <vt:lpstr>Original Column Layout</vt:lpstr>
      <vt:lpstr>Data Comparisons  Marriage and Gender</vt:lpstr>
      <vt:lpstr>Correlation of different features</vt:lpstr>
      <vt:lpstr>Machine Learning Models</vt:lpstr>
      <vt:lpstr>Predictions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Loan Predication Model </dc:title>
  <dc:creator>Amanda Baynard</dc:creator>
  <cp:lastModifiedBy>Amanda Baynard</cp:lastModifiedBy>
  <cp:revision>3</cp:revision>
  <dcterms:created xsi:type="dcterms:W3CDTF">2024-02-27T02:51:18Z</dcterms:created>
  <dcterms:modified xsi:type="dcterms:W3CDTF">2024-02-27T03:30:17Z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