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305" r:id="rId5"/>
    <p:sldId id="259" r:id="rId6"/>
    <p:sldId id="260" r:id="rId7"/>
    <p:sldId id="289" r:id="rId8"/>
    <p:sldId id="262" r:id="rId9"/>
    <p:sldId id="293" r:id="rId10"/>
    <p:sldId id="302" r:id="rId11"/>
    <p:sldId id="303" r:id="rId12"/>
    <p:sldId id="304" r:id="rId13"/>
    <p:sldId id="299" r:id="rId14"/>
    <p:sldId id="294" r:id="rId15"/>
    <p:sldId id="300" r:id="rId16"/>
    <p:sldId id="301" r:id="rId17"/>
    <p:sldId id="297" r:id="rId18"/>
    <p:sldId id="295" r:id="rId19"/>
    <p:sldId id="296" r:id="rId20"/>
    <p:sldId id="298" r:id="rId21"/>
    <p:sldId id="290" r:id="rId22"/>
    <p:sldId id="275" r:id="rId23"/>
    <p:sldId id="287" r:id="rId24"/>
    <p:sldId id="288" r:id="rId25"/>
    <p:sldId id="276" r:id="rId26"/>
    <p:sldId id="284" r:id="rId27"/>
    <p:sldId id="285" r:id="rId28"/>
    <p:sldId id="286" r:id="rId29"/>
    <p:sldId id="291" r:id="rId30"/>
    <p:sldId id="282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18" autoAdjust="0"/>
    <p:restoredTop sz="94660"/>
  </p:normalViewPr>
  <p:slideViewPr>
    <p:cSldViewPr snapToGrid="0">
      <p:cViewPr varScale="1">
        <p:scale>
          <a:sx n="148" d="100"/>
          <a:sy n="148" d="100"/>
        </p:scale>
        <p:origin x="216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7C95-CC18-43E0-BAA0-98E1DCD48098}" type="datetimeFigureOut">
              <a:rPr lang="en-US" smtClean="0"/>
              <a:t>12/4/23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85CC8-F7C3-48AF-993F-C4BE4B4C6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758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7C95-CC18-43E0-BAA0-98E1DCD48098}" type="datetimeFigureOut">
              <a:rPr lang="en-US" smtClean="0"/>
              <a:t>12/4/23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85CC8-F7C3-48AF-993F-C4BE4B4C6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791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7C95-CC18-43E0-BAA0-98E1DCD48098}" type="datetimeFigureOut">
              <a:rPr lang="en-US" smtClean="0"/>
              <a:t>12/4/23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85CC8-F7C3-48AF-993F-C4BE4B4C6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704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7C95-CC18-43E0-BAA0-98E1DCD48098}" type="datetimeFigureOut">
              <a:rPr lang="en-US" smtClean="0"/>
              <a:t>12/4/23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85CC8-F7C3-48AF-993F-C4BE4B4C6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4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7C95-CC18-43E0-BAA0-98E1DCD48098}" type="datetimeFigureOut">
              <a:rPr lang="en-US" smtClean="0"/>
              <a:t>12/4/23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85CC8-F7C3-48AF-993F-C4BE4B4C6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755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7C95-CC18-43E0-BAA0-98E1DCD48098}" type="datetimeFigureOut">
              <a:rPr lang="en-US" smtClean="0"/>
              <a:t>12/4/23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85CC8-F7C3-48AF-993F-C4BE4B4C6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284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7C95-CC18-43E0-BAA0-98E1DCD48098}" type="datetimeFigureOut">
              <a:rPr lang="en-US" smtClean="0"/>
              <a:t>12/4/23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85CC8-F7C3-48AF-993F-C4BE4B4C6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955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7C95-CC18-43E0-BAA0-98E1DCD48098}" type="datetimeFigureOut">
              <a:rPr lang="en-US" smtClean="0"/>
              <a:t>12/4/23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85CC8-F7C3-48AF-993F-C4BE4B4C6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773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7C95-CC18-43E0-BAA0-98E1DCD48098}" type="datetimeFigureOut">
              <a:rPr lang="en-US" smtClean="0"/>
              <a:t>12/4/23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85CC8-F7C3-48AF-993F-C4BE4B4C6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3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7C95-CC18-43E0-BAA0-98E1DCD48098}" type="datetimeFigureOut">
              <a:rPr lang="en-US" smtClean="0"/>
              <a:t>12/4/23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85CC8-F7C3-48AF-993F-C4BE4B4C6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782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7C95-CC18-43E0-BAA0-98E1DCD48098}" type="datetimeFigureOut">
              <a:rPr lang="en-US" smtClean="0"/>
              <a:t>12/4/23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85CC8-F7C3-48AF-993F-C4BE4B4C6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493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C7C95-CC18-43E0-BAA0-98E1DCD48098}" type="datetimeFigureOut">
              <a:rPr lang="en-US" smtClean="0"/>
              <a:t>12/4/23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C85CC8-F7C3-48AF-993F-C4BE4B4C6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7338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F79B9-FC8C-3051-34C7-404E131777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b="1" dirty="0"/>
              <a:t>HOME CREDIT DEFAULT RISK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CB90C3-AA90-A8C9-24C2-C8A2246869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/>
              <a:t>Team 5: </a:t>
            </a:r>
          </a:p>
          <a:p>
            <a:r>
              <a:rPr lang="en-US" sz="2400" dirty="0"/>
              <a:t>Louis </a:t>
            </a:r>
            <a:r>
              <a:rPr lang="en-US" sz="2400" dirty="0" err="1"/>
              <a:t>Ackumey</a:t>
            </a:r>
            <a:endParaRPr lang="en-US" sz="2400" dirty="0"/>
          </a:p>
          <a:p>
            <a:r>
              <a:rPr lang="en-US" sz="2400" dirty="0"/>
              <a:t>Ian Donaldson</a:t>
            </a:r>
          </a:p>
          <a:p>
            <a:r>
              <a:rPr lang="en-US" sz="2400" dirty="0"/>
              <a:t>Michael Tom </a:t>
            </a:r>
          </a:p>
          <a:p>
            <a:r>
              <a:rPr lang="en-US" sz="2400" dirty="0"/>
              <a:t>Andrew Walton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095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DA21A40D-82DE-46A6-2DD9-8CE93920F4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6964" y="347923"/>
            <a:ext cx="9144000" cy="874388"/>
          </a:xfrm>
        </p:spPr>
        <p:txBody>
          <a:bodyPr anchor="ctr">
            <a:normAutofit fontScale="90000"/>
          </a:bodyPr>
          <a:lstStyle/>
          <a:p>
            <a:pPr algn="l"/>
            <a:r>
              <a:rPr lang="en-US" b="1" dirty="0"/>
              <a:t>MODELS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9AA14D6-BEE7-30E0-135D-DCD2D335C9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0775" y="1700213"/>
            <a:ext cx="3968750" cy="1651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8AFE324-1A65-2647-433A-69B3BA8F88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8738" y="1700213"/>
            <a:ext cx="3168650" cy="1651000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A6984E81-C593-E61E-1C6C-009A39418C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90775" y="1295364"/>
            <a:ext cx="2795095" cy="412203"/>
          </a:xfrm>
        </p:spPr>
        <p:txBody>
          <a:bodyPr>
            <a:normAutofit lnSpcReduction="10000"/>
          </a:bodyPr>
          <a:lstStyle/>
          <a:p>
            <a:pPr algn="l"/>
            <a:r>
              <a:rPr lang="en-US" b="1" dirty="0"/>
              <a:t>LOGISTIC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28EAB18E-BF73-DCF8-60F6-599C91CF2E33}"/>
              </a:ext>
            </a:extLst>
          </p:cNvPr>
          <p:cNvSpPr txBox="1">
            <a:spLocks/>
          </p:cNvSpPr>
          <p:nvPr/>
        </p:nvSpPr>
        <p:spPr>
          <a:xfrm>
            <a:off x="6408738" y="1290666"/>
            <a:ext cx="2795095" cy="41220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/>
              <a:t>NAÏVE</a:t>
            </a:r>
            <a:r>
              <a:rPr lang="en-US" dirty="0"/>
              <a:t> </a:t>
            </a:r>
            <a:r>
              <a:rPr lang="en-US" b="1" dirty="0"/>
              <a:t>BAYES</a:t>
            </a:r>
          </a:p>
        </p:txBody>
      </p:sp>
    </p:spTree>
    <p:extLst>
      <p:ext uri="{BB962C8B-B14F-4D97-AF65-F5344CB8AC3E}">
        <p14:creationId xmlns:p14="http://schemas.microsoft.com/office/powerpoint/2010/main" val="3589344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DA21A40D-82DE-46A6-2DD9-8CE93920F4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6964" y="347923"/>
            <a:ext cx="9144000" cy="874388"/>
          </a:xfrm>
        </p:spPr>
        <p:txBody>
          <a:bodyPr anchor="ctr">
            <a:normAutofit fontScale="90000"/>
          </a:bodyPr>
          <a:lstStyle/>
          <a:p>
            <a:pPr algn="l"/>
            <a:r>
              <a:rPr lang="en-US" b="1" dirty="0"/>
              <a:t>MODELS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9AA14D6-BEE7-30E0-135D-DCD2D335C9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0775" y="1700213"/>
            <a:ext cx="3968750" cy="1651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8AFE324-1A65-2647-433A-69B3BA8F88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8738" y="1700213"/>
            <a:ext cx="3168650" cy="1651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E0B49F1-15C3-D5F0-6E79-774C192CD3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0775" y="3400425"/>
            <a:ext cx="3673475" cy="2322513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A6984E81-C593-E61E-1C6C-009A39418C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90775" y="1295364"/>
            <a:ext cx="2795095" cy="412203"/>
          </a:xfrm>
        </p:spPr>
        <p:txBody>
          <a:bodyPr>
            <a:normAutofit lnSpcReduction="10000"/>
          </a:bodyPr>
          <a:lstStyle/>
          <a:p>
            <a:pPr algn="l"/>
            <a:r>
              <a:rPr lang="en-US" b="1" dirty="0"/>
              <a:t>LOGISTIC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28EAB18E-BF73-DCF8-60F6-599C91CF2E33}"/>
              </a:ext>
            </a:extLst>
          </p:cNvPr>
          <p:cNvSpPr txBox="1">
            <a:spLocks/>
          </p:cNvSpPr>
          <p:nvPr/>
        </p:nvSpPr>
        <p:spPr>
          <a:xfrm>
            <a:off x="6408738" y="1290666"/>
            <a:ext cx="2795095" cy="41220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/>
              <a:t>NAÏVE</a:t>
            </a:r>
            <a:r>
              <a:rPr lang="en-US" dirty="0"/>
              <a:t> </a:t>
            </a:r>
            <a:r>
              <a:rPr lang="en-US" b="1" dirty="0"/>
              <a:t>BAYES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8B2F4B0A-9137-4F21-B099-183EDF14DCD3}"/>
              </a:ext>
            </a:extLst>
          </p:cNvPr>
          <p:cNvSpPr txBox="1">
            <a:spLocks/>
          </p:cNvSpPr>
          <p:nvPr/>
        </p:nvSpPr>
        <p:spPr>
          <a:xfrm>
            <a:off x="2390774" y="5791200"/>
            <a:ext cx="2795095" cy="41220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/>
              <a:t>XGBOOST</a:t>
            </a:r>
          </a:p>
        </p:txBody>
      </p:sp>
    </p:spTree>
    <p:extLst>
      <p:ext uri="{BB962C8B-B14F-4D97-AF65-F5344CB8AC3E}">
        <p14:creationId xmlns:p14="http://schemas.microsoft.com/office/powerpoint/2010/main" val="21823886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DA21A40D-82DE-46A6-2DD9-8CE93920F4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6964" y="347923"/>
            <a:ext cx="9144000" cy="874388"/>
          </a:xfrm>
        </p:spPr>
        <p:txBody>
          <a:bodyPr anchor="ctr">
            <a:normAutofit fontScale="90000"/>
          </a:bodyPr>
          <a:lstStyle/>
          <a:p>
            <a:pPr algn="l"/>
            <a:r>
              <a:rPr lang="en-US" b="1" dirty="0"/>
              <a:t>MODELS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9AA14D6-BEE7-30E0-135D-DCD2D335C9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0775" y="1700213"/>
            <a:ext cx="3968750" cy="1651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8AFE324-1A65-2647-433A-69B3BA8F88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8738" y="1700213"/>
            <a:ext cx="3168650" cy="1651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E0B49F1-15C3-D5F0-6E79-774C192CD3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0775" y="3400425"/>
            <a:ext cx="3673475" cy="23225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398CCD-6895-C28A-72C7-588E2BF8C6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3463" y="3400425"/>
            <a:ext cx="3463925" cy="2322513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A6984E81-C593-E61E-1C6C-009A39418C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90775" y="1295364"/>
            <a:ext cx="2795095" cy="412203"/>
          </a:xfrm>
        </p:spPr>
        <p:txBody>
          <a:bodyPr>
            <a:normAutofit lnSpcReduction="10000"/>
          </a:bodyPr>
          <a:lstStyle/>
          <a:p>
            <a:pPr algn="l"/>
            <a:r>
              <a:rPr lang="en-US" b="1" dirty="0"/>
              <a:t>LOGISTIC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28EAB18E-BF73-DCF8-60F6-599C91CF2E33}"/>
              </a:ext>
            </a:extLst>
          </p:cNvPr>
          <p:cNvSpPr txBox="1">
            <a:spLocks/>
          </p:cNvSpPr>
          <p:nvPr/>
        </p:nvSpPr>
        <p:spPr>
          <a:xfrm>
            <a:off x="6408738" y="1290666"/>
            <a:ext cx="2795095" cy="41220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/>
              <a:t>NAÏVE</a:t>
            </a:r>
            <a:r>
              <a:rPr lang="en-US" dirty="0"/>
              <a:t> </a:t>
            </a:r>
            <a:r>
              <a:rPr lang="en-US" b="1" dirty="0"/>
              <a:t>BAYES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A9274A12-A1E7-BE42-C0B6-9A7DF0B0C9FC}"/>
              </a:ext>
            </a:extLst>
          </p:cNvPr>
          <p:cNvSpPr txBox="1">
            <a:spLocks/>
          </p:cNvSpPr>
          <p:nvPr/>
        </p:nvSpPr>
        <p:spPr>
          <a:xfrm>
            <a:off x="6113463" y="5791199"/>
            <a:ext cx="2795095" cy="41220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/>
              <a:t>RANDOM FOREST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8B2F4B0A-9137-4F21-B099-183EDF14DCD3}"/>
              </a:ext>
            </a:extLst>
          </p:cNvPr>
          <p:cNvSpPr txBox="1">
            <a:spLocks/>
          </p:cNvSpPr>
          <p:nvPr/>
        </p:nvSpPr>
        <p:spPr>
          <a:xfrm>
            <a:off x="2390774" y="5791200"/>
            <a:ext cx="2795095" cy="41220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/>
              <a:t>XGBOOST</a:t>
            </a:r>
          </a:p>
        </p:txBody>
      </p:sp>
    </p:spTree>
    <p:extLst>
      <p:ext uri="{BB962C8B-B14F-4D97-AF65-F5344CB8AC3E}">
        <p14:creationId xmlns:p14="http://schemas.microsoft.com/office/powerpoint/2010/main" val="4042940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DA21A40D-82DE-46A6-2DD9-8CE93920F4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6964" y="347923"/>
            <a:ext cx="9144000" cy="874388"/>
          </a:xfrm>
        </p:spPr>
        <p:txBody>
          <a:bodyPr anchor="ctr">
            <a:normAutofit fontScale="90000"/>
          </a:bodyPr>
          <a:lstStyle/>
          <a:p>
            <a:pPr algn="l"/>
            <a:r>
              <a:rPr lang="en-US" b="1" dirty="0"/>
              <a:t>RESULTS</a:t>
            </a:r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DDCFC2E-A00F-13D6-27E3-21FC1AC7D1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190921"/>
              </p:ext>
            </p:extLst>
          </p:nvPr>
        </p:nvGraphicFramePr>
        <p:xfrm>
          <a:off x="6198919" y="1689598"/>
          <a:ext cx="5463888" cy="1334959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418550">
                  <a:extLst>
                    <a:ext uri="{9D8B030D-6E8A-4147-A177-3AD203B41FA5}">
                      <a16:colId xmlns:a16="http://schemas.microsoft.com/office/drawing/2014/main" val="3042497981"/>
                    </a:ext>
                  </a:extLst>
                </a:gridCol>
                <a:gridCol w="1460153">
                  <a:extLst>
                    <a:ext uri="{9D8B030D-6E8A-4147-A177-3AD203B41FA5}">
                      <a16:colId xmlns:a16="http://schemas.microsoft.com/office/drawing/2014/main" val="3765111188"/>
                    </a:ext>
                  </a:extLst>
                </a:gridCol>
                <a:gridCol w="1585185">
                  <a:extLst>
                    <a:ext uri="{9D8B030D-6E8A-4147-A177-3AD203B41FA5}">
                      <a16:colId xmlns:a16="http://schemas.microsoft.com/office/drawing/2014/main" val="1908847724"/>
                    </a:ext>
                  </a:extLst>
                </a:gridCol>
              </a:tblGrid>
              <a:tr h="62735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</a:rPr>
                        <a:t>TEST AUC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</a:rPr>
                        <a:t>KAGGLE AUC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389738"/>
                  </a:ext>
                </a:extLst>
              </a:tr>
              <a:tr h="70760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</a:rPr>
                        <a:t>Logistic with </a:t>
                      </a:r>
                      <a:r>
                        <a:rPr lang="en-US" sz="1800" b="1" kern="1200" dirty="0" err="1">
                          <a:solidFill>
                            <a:schemeClr val="tx1"/>
                          </a:solidFill>
                        </a:rPr>
                        <a:t>Upsampling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.732</a:t>
                      </a: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.724</a:t>
                      </a: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8782437"/>
                  </a:ext>
                </a:extLst>
              </a:tr>
            </a:tbl>
          </a:graphicData>
        </a:graphic>
      </p:graphicFrame>
      <p:pic>
        <p:nvPicPr>
          <p:cNvPr id="3" name="Picture 2" descr="White puzzle with one red piece">
            <a:extLst>
              <a:ext uri="{FF2B5EF4-FFF2-40B4-BE49-F238E27FC236}">
                <a16:creationId xmlns:a16="http://schemas.microsoft.com/office/drawing/2014/main" id="{FD5CEBB4-9911-072E-4BB9-836B3C48DA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011" y="1689598"/>
            <a:ext cx="5571442" cy="3457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1748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DA21A40D-82DE-46A6-2DD9-8CE93920F4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6964" y="347923"/>
            <a:ext cx="9144000" cy="874388"/>
          </a:xfrm>
        </p:spPr>
        <p:txBody>
          <a:bodyPr anchor="ctr">
            <a:normAutofit fontScale="90000"/>
          </a:bodyPr>
          <a:lstStyle/>
          <a:p>
            <a:pPr algn="l"/>
            <a:r>
              <a:rPr lang="en-US" b="1" dirty="0"/>
              <a:t>RESULTS</a:t>
            </a:r>
            <a:endParaRPr lang="en-US" dirty="0"/>
          </a:p>
        </p:txBody>
      </p:sp>
      <p:pic>
        <p:nvPicPr>
          <p:cNvPr id="3" name="Picture 2" descr="White puzzle with one red piece">
            <a:extLst>
              <a:ext uri="{FF2B5EF4-FFF2-40B4-BE49-F238E27FC236}">
                <a16:creationId xmlns:a16="http://schemas.microsoft.com/office/drawing/2014/main" id="{FD5CEBB4-9911-072E-4BB9-836B3C48DA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011" y="1689598"/>
            <a:ext cx="5571442" cy="3457767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D2EBA80-FE7F-9F01-B579-3462B764FE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295723"/>
              </p:ext>
            </p:extLst>
          </p:nvPr>
        </p:nvGraphicFramePr>
        <p:xfrm>
          <a:off x="6198919" y="1689598"/>
          <a:ext cx="5463888" cy="2042561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418550">
                  <a:extLst>
                    <a:ext uri="{9D8B030D-6E8A-4147-A177-3AD203B41FA5}">
                      <a16:colId xmlns:a16="http://schemas.microsoft.com/office/drawing/2014/main" val="3042497981"/>
                    </a:ext>
                  </a:extLst>
                </a:gridCol>
                <a:gridCol w="1460153">
                  <a:extLst>
                    <a:ext uri="{9D8B030D-6E8A-4147-A177-3AD203B41FA5}">
                      <a16:colId xmlns:a16="http://schemas.microsoft.com/office/drawing/2014/main" val="3765111188"/>
                    </a:ext>
                  </a:extLst>
                </a:gridCol>
                <a:gridCol w="1585185">
                  <a:extLst>
                    <a:ext uri="{9D8B030D-6E8A-4147-A177-3AD203B41FA5}">
                      <a16:colId xmlns:a16="http://schemas.microsoft.com/office/drawing/2014/main" val="1908847724"/>
                    </a:ext>
                  </a:extLst>
                </a:gridCol>
              </a:tblGrid>
              <a:tr h="62735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</a:rPr>
                        <a:t>TEST AUC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</a:rPr>
                        <a:t>KAGGLE AUC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389738"/>
                  </a:ext>
                </a:extLst>
              </a:tr>
              <a:tr h="70760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</a:rPr>
                        <a:t>Logistic with </a:t>
                      </a:r>
                      <a:r>
                        <a:rPr lang="en-US" sz="1800" b="1" kern="1200" dirty="0" err="1">
                          <a:solidFill>
                            <a:schemeClr val="tx1"/>
                          </a:solidFill>
                        </a:rPr>
                        <a:t>Upsampling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.732</a:t>
                      </a: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.724</a:t>
                      </a: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8782437"/>
                  </a:ext>
                </a:extLst>
              </a:tr>
              <a:tr h="70760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</a:rPr>
                        <a:t>Random Forest with </a:t>
                      </a:r>
                      <a:r>
                        <a:rPr lang="en-US" sz="1800" b="1" kern="1200" dirty="0" err="1">
                          <a:solidFill>
                            <a:schemeClr val="tx1"/>
                          </a:solidFill>
                        </a:rPr>
                        <a:t>Downsampling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.743</a:t>
                      </a: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.734</a:t>
                      </a: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96587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92130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DA21A40D-82DE-46A6-2DD9-8CE93920F4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6964" y="347923"/>
            <a:ext cx="9144000" cy="874388"/>
          </a:xfrm>
        </p:spPr>
        <p:txBody>
          <a:bodyPr anchor="ctr">
            <a:normAutofit fontScale="90000"/>
          </a:bodyPr>
          <a:lstStyle/>
          <a:p>
            <a:pPr algn="l"/>
            <a:r>
              <a:rPr lang="en-US" b="1" dirty="0"/>
              <a:t>RESULTS</a:t>
            </a:r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DDCFC2E-A00F-13D6-27E3-21FC1AC7D1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5449979"/>
              </p:ext>
            </p:extLst>
          </p:nvPr>
        </p:nvGraphicFramePr>
        <p:xfrm>
          <a:off x="6198919" y="1689598"/>
          <a:ext cx="5463888" cy="2750163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418550">
                  <a:extLst>
                    <a:ext uri="{9D8B030D-6E8A-4147-A177-3AD203B41FA5}">
                      <a16:colId xmlns:a16="http://schemas.microsoft.com/office/drawing/2014/main" val="3042497981"/>
                    </a:ext>
                  </a:extLst>
                </a:gridCol>
                <a:gridCol w="1460153">
                  <a:extLst>
                    <a:ext uri="{9D8B030D-6E8A-4147-A177-3AD203B41FA5}">
                      <a16:colId xmlns:a16="http://schemas.microsoft.com/office/drawing/2014/main" val="3765111188"/>
                    </a:ext>
                  </a:extLst>
                </a:gridCol>
                <a:gridCol w="1585185">
                  <a:extLst>
                    <a:ext uri="{9D8B030D-6E8A-4147-A177-3AD203B41FA5}">
                      <a16:colId xmlns:a16="http://schemas.microsoft.com/office/drawing/2014/main" val="1908847724"/>
                    </a:ext>
                  </a:extLst>
                </a:gridCol>
              </a:tblGrid>
              <a:tr h="62735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</a:rPr>
                        <a:t>TEST AUC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</a:rPr>
                        <a:t>KAGGLE AUC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389738"/>
                  </a:ext>
                </a:extLst>
              </a:tr>
              <a:tr h="70760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</a:rPr>
                        <a:t>Logistic with </a:t>
                      </a:r>
                      <a:r>
                        <a:rPr lang="en-US" sz="1800" b="1" kern="1200" dirty="0" err="1">
                          <a:solidFill>
                            <a:schemeClr val="tx1"/>
                          </a:solidFill>
                        </a:rPr>
                        <a:t>Upsampling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.732</a:t>
                      </a: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.724</a:t>
                      </a: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8782437"/>
                  </a:ext>
                </a:extLst>
              </a:tr>
              <a:tr h="70760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</a:rPr>
                        <a:t>Random Forest with </a:t>
                      </a:r>
                      <a:r>
                        <a:rPr lang="en-US" sz="1800" b="1" kern="1200" dirty="0" err="1">
                          <a:solidFill>
                            <a:schemeClr val="tx1"/>
                          </a:solidFill>
                        </a:rPr>
                        <a:t>Downsampling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.743</a:t>
                      </a: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.734</a:t>
                      </a: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9658770"/>
                  </a:ext>
                </a:extLst>
              </a:tr>
              <a:tr h="70760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err="1">
                          <a:solidFill>
                            <a:schemeClr val="tx1"/>
                          </a:solidFill>
                        </a:rPr>
                        <a:t>XGBoost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.676</a:t>
                      </a: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.716</a:t>
                      </a: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1593545"/>
                  </a:ext>
                </a:extLst>
              </a:tr>
            </a:tbl>
          </a:graphicData>
        </a:graphic>
      </p:graphicFrame>
      <p:pic>
        <p:nvPicPr>
          <p:cNvPr id="3" name="Picture 2" descr="White puzzle with one red piece">
            <a:extLst>
              <a:ext uri="{FF2B5EF4-FFF2-40B4-BE49-F238E27FC236}">
                <a16:creationId xmlns:a16="http://schemas.microsoft.com/office/drawing/2014/main" id="{FD5CEBB4-9911-072E-4BB9-836B3C48DA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011" y="1689598"/>
            <a:ext cx="5571442" cy="3457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2578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DA21A40D-82DE-46A6-2DD9-8CE93920F4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6964" y="347923"/>
            <a:ext cx="9144000" cy="874388"/>
          </a:xfrm>
        </p:spPr>
        <p:txBody>
          <a:bodyPr anchor="ctr">
            <a:normAutofit fontScale="90000"/>
          </a:bodyPr>
          <a:lstStyle/>
          <a:p>
            <a:pPr algn="l"/>
            <a:r>
              <a:rPr lang="en-US" b="1" dirty="0"/>
              <a:t>RESULTS</a:t>
            </a:r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DDCFC2E-A00F-13D6-27E3-21FC1AC7D1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3470206"/>
              </p:ext>
            </p:extLst>
          </p:nvPr>
        </p:nvGraphicFramePr>
        <p:xfrm>
          <a:off x="6198919" y="1689598"/>
          <a:ext cx="5463888" cy="3457765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418550">
                  <a:extLst>
                    <a:ext uri="{9D8B030D-6E8A-4147-A177-3AD203B41FA5}">
                      <a16:colId xmlns:a16="http://schemas.microsoft.com/office/drawing/2014/main" val="3042497981"/>
                    </a:ext>
                  </a:extLst>
                </a:gridCol>
                <a:gridCol w="1460153">
                  <a:extLst>
                    <a:ext uri="{9D8B030D-6E8A-4147-A177-3AD203B41FA5}">
                      <a16:colId xmlns:a16="http://schemas.microsoft.com/office/drawing/2014/main" val="3765111188"/>
                    </a:ext>
                  </a:extLst>
                </a:gridCol>
                <a:gridCol w="1585185">
                  <a:extLst>
                    <a:ext uri="{9D8B030D-6E8A-4147-A177-3AD203B41FA5}">
                      <a16:colId xmlns:a16="http://schemas.microsoft.com/office/drawing/2014/main" val="1908847724"/>
                    </a:ext>
                  </a:extLst>
                </a:gridCol>
              </a:tblGrid>
              <a:tr h="62735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</a:rPr>
                        <a:t>TEST AUC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</a:rPr>
                        <a:t>KAGGLE AUC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389738"/>
                  </a:ext>
                </a:extLst>
              </a:tr>
              <a:tr h="70760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</a:rPr>
                        <a:t>Logistic with </a:t>
                      </a:r>
                      <a:r>
                        <a:rPr lang="en-US" sz="1800" b="1" kern="1200" dirty="0" err="1">
                          <a:solidFill>
                            <a:schemeClr val="tx1"/>
                          </a:solidFill>
                        </a:rPr>
                        <a:t>Upsampling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.732</a:t>
                      </a: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.724</a:t>
                      </a: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8782437"/>
                  </a:ext>
                </a:extLst>
              </a:tr>
              <a:tr h="70760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</a:rPr>
                        <a:t>Random Forest with </a:t>
                      </a:r>
                      <a:r>
                        <a:rPr lang="en-US" sz="1800" b="1" kern="1200" dirty="0" err="1">
                          <a:solidFill>
                            <a:schemeClr val="tx1"/>
                          </a:solidFill>
                        </a:rPr>
                        <a:t>Downsampling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.743</a:t>
                      </a: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.734</a:t>
                      </a: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9658770"/>
                  </a:ext>
                </a:extLst>
              </a:tr>
              <a:tr h="70760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err="1">
                          <a:solidFill>
                            <a:schemeClr val="tx1"/>
                          </a:solidFill>
                        </a:rPr>
                        <a:t>XGBoost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.676</a:t>
                      </a: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.716</a:t>
                      </a: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1593545"/>
                  </a:ext>
                </a:extLst>
              </a:tr>
              <a:tr h="70760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</a:rPr>
                        <a:t>Naïve Bayes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.578</a:t>
                      </a: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7925343"/>
                  </a:ext>
                </a:extLst>
              </a:tr>
            </a:tbl>
          </a:graphicData>
        </a:graphic>
      </p:graphicFrame>
      <p:pic>
        <p:nvPicPr>
          <p:cNvPr id="3" name="Picture 2" descr="White puzzle with one red piece">
            <a:extLst>
              <a:ext uri="{FF2B5EF4-FFF2-40B4-BE49-F238E27FC236}">
                <a16:creationId xmlns:a16="http://schemas.microsoft.com/office/drawing/2014/main" id="{FD5CEBB4-9911-072E-4BB9-836B3C48DA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011" y="1689598"/>
            <a:ext cx="5571442" cy="3457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9893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DA21A40D-82DE-46A6-2DD9-8CE93920F4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6964" y="347923"/>
            <a:ext cx="9144000" cy="874388"/>
          </a:xfrm>
        </p:spPr>
        <p:txBody>
          <a:bodyPr anchor="ctr">
            <a:normAutofit fontScale="90000"/>
          </a:bodyPr>
          <a:lstStyle/>
          <a:p>
            <a:pPr algn="l"/>
            <a:r>
              <a:rPr lang="en-US" b="1" dirty="0"/>
              <a:t>IMPORTANT PREDICTORS</a:t>
            </a:r>
            <a:endParaRPr lang="en-US" dirty="0"/>
          </a:p>
        </p:txBody>
      </p:sp>
      <p:pic>
        <p:nvPicPr>
          <p:cNvPr id="2" name="Picture 1" descr="City lights focused in magnifying glass">
            <a:extLst>
              <a:ext uri="{FF2B5EF4-FFF2-40B4-BE49-F238E27FC236}">
                <a16:creationId xmlns:a16="http://schemas.microsoft.com/office/drawing/2014/main" id="{8B17684E-6D47-50F9-1574-166E8951F4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293" y="1780398"/>
            <a:ext cx="5441453" cy="362409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9690DBF-C8C6-2987-AD6C-F1668088705F}"/>
              </a:ext>
            </a:extLst>
          </p:cNvPr>
          <p:cNvSpPr txBox="1"/>
          <p:nvPr/>
        </p:nvSpPr>
        <p:spPr>
          <a:xfrm>
            <a:off x="6262256" y="2028985"/>
            <a:ext cx="5441451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EXT_SOURCE_1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EXT_SOURCE_2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EXT_SOURCE_3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CODE_GENDERM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FLAG_OWN_CARY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DAYS_EMPLOYED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DAYS_ID_PUBLISH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REGION_RATING_CLIENT_W_CITY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NAME_CONTRACT_TYPERevolving</a:t>
            </a:r>
            <a:r>
              <a:rPr lang="en-US" dirty="0"/>
              <a:t> loans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FLAG_DOCUMENT_3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log_AMT_CREDIT</a:t>
            </a:r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8171648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DA21A40D-82DE-46A6-2DD9-8CE93920F4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6964" y="347923"/>
            <a:ext cx="9144000" cy="874388"/>
          </a:xfrm>
        </p:spPr>
        <p:txBody>
          <a:bodyPr anchor="ctr">
            <a:normAutofit fontScale="90000"/>
          </a:bodyPr>
          <a:lstStyle/>
          <a:p>
            <a:pPr algn="l"/>
            <a:r>
              <a:rPr lang="en-US" b="1" dirty="0"/>
              <a:t>BUSINESS IMPACT</a:t>
            </a:r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9D3C174-56B8-E149-5969-3851337C52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2146982"/>
              </p:ext>
            </p:extLst>
          </p:nvPr>
        </p:nvGraphicFramePr>
        <p:xfrm>
          <a:off x="3023118" y="1925160"/>
          <a:ext cx="5837494" cy="30723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8583">
                  <a:extLst>
                    <a:ext uri="{9D8B030D-6E8A-4147-A177-3AD203B41FA5}">
                      <a16:colId xmlns:a16="http://schemas.microsoft.com/office/drawing/2014/main" val="2096313627"/>
                    </a:ext>
                  </a:extLst>
                </a:gridCol>
                <a:gridCol w="1312550">
                  <a:extLst>
                    <a:ext uri="{9D8B030D-6E8A-4147-A177-3AD203B41FA5}">
                      <a16:colId xmlns:a16="http://schemas.microsoft.com/office/drawing/2014/main" val="368986942"/>
                    </a:ext>
                  </a:extLst>
                </a:gridCol>
                <a:gridCol w="1516361">
                  <a:extLst>
                    <a:ext uri="{9D8B030D-6E8A-4147-A177-3AD203B41FA5}">
                      <a16:colId xmlns:a16="http://schemas.microsoft.com/office/drawing/2014/main" val="2639649973"/>
                    </a:ext>
                  </a:extLst>
                </a:gridCol>
              </a:tblGrid>
              <a:tr h="760178">
                <a:tc>
                  <a:txBody>
                    <a:bodyPr/>
                    <a:lstStyle/>
                    <a:p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Actual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1207391"/>
                  </a:ext>
                </a:extLst>
              </a:tr>
              <a:tr h="77073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3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Prediction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2684809"/>
                  </a:ext>
                </a:extLst>
              </a:tr>
              <a:tr h="770735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4,882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27,049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6494929"/>
                  </a:ext>
                </a:extLst>
              </a:tr>
              <a:tr h="770735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2,565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57,755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405205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F6C9B0A-5207-9477-AE05-A368E1450188}"/>
              </a:ext>
            </a:extLst>
          </p:cNvPr>
          <p:cNvSpPr txBox="1"/>
          <p:nvPr/>
        </p:nvSpPr>
        <p:spPr>
          <a:xfrm>
            <a:off x="2274101" y="5346449"/>
            <a:ext cx="76437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Reduced Risk/Increased Revenue</a:t>
            </a:r>
          </a:p>
        </p:txBody>
      </p:sp>
    </p:spTree>
    <p:extLst>
      <p:ext uri="{BB962C8B-B14F-4D97-AF65-F5344CB8AC3E}">
        <p14:creationId xmlns:p14="http://schemas.microsoft.com/office/powerpoint/2010/main" val="4109345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DA21A40D-82DE-46A6-2DD9-8CE93920F4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6964" y="347923"/>
            <a:ext cx="9144000" cy="874388"/>
          </a:xfrm>
        </p:spPr>
        <p:txBody>
          <a:bodyPr anchor="ctr">
            <a:normAutofit fontScale="90000"/>
          </a:bodyPr>
          <a:lstStyle/>
          <a:p>
            <a:pPr algn="l"/>
            <a:r>
              <a:rPr lang="en-US" b="1" dirty="0"/>
              <a:t>APPLICATION EXAMPLE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136CB0-4B90-6643-A14E-BF6C8D89D6B4}"/>
              </a:ext>
            </a:extLst>
          </p:cNvPr>
          <p:cNvSpPr txBox="1"/>
          <p:nvPr/>
        </p:nvSpPr>
        <p:spPr>
          <a:xfrm>
            <a:off x="893378" y="1282262"/>
            <a:ext cx="50975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Assumptions in $100k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Average Cost of Default Loan -$10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Average Revenue from Non-Default Loan $1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BF7A94F-DDFD-A2FF-C031-4138518AD0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9535520"/>
              </p:ext>
            </p:extLst>
          </p:nvPr>
        </p:nvGraphicFramePr>
        <p:xfrm>
          <a:off x="714879" y="2527660"/>
          <a:ext cx="10552036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5180">
                  <a:extLst>
                    <a:ext uri="{9D8B030D-6E8A-4147-A177-3AD203B41FA5}">
                      <a16:colId xmlns:a16="http://schemas.microsoft.com/office/drawing/2014/main" val="3197814499"/>
                    </a:ext>
                  </a:extLst>
                </a:gridCol>
                <a:gridCol w="2501093">
                  <a:extLst>
                    <a:ext uri="{9D8B030D-6E8A-4147-A177-3AD203B41FA5}">
                      <a16:colId xmlns:a16="http://schemas.microsoft.com/office/drawing/2014/main" val="3268330334"/>
                    </a:ext>
                  </a:extLst>
                </a:gridCol>
                <a:gridCol w="1972475">
                  <a:extLst>
                    <a:ext uri="{9D8B030D-6E8A-4147-A177-3AD203B41FA5}">
                      <a16:colId xmlns:a16="http://schemas.microsoft.com/office/drawing/2014/main" val="3379068534"/>
                    </a:ext>
                  </a:extLst>
                </a:gridCol>
                <a:gridCol w="1366644">
                  <a:extLst>
                    <a:ext uri="{9D8B030D-6E8A-4147-A177-3AD203B41FA5}">
                      <a16:colId xmlns:a16="http://schemas.microsoft.com/office/drawing/2014/main" val="1432930664"/>
                    </a:ext>
                  </a:extLst>
                </a:gridCol>
                <a:gridCol w="1366644">
                  <a:extLst>
                    <a:ext uri="{9D8B030D-6E8A-4147-A177-3AD203B41FA5}">
                      <a16:colId xmlns:a16="http://schemas.microsoft.com/office/drawing/2014/main" val="64865346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</a:t>
                      </a: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MAJORITY CLASS CLASSIFIER</a:t>
                      </a: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LOGISTIC MODEL</a:t>
                      </a: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2506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# Predicted</a:t>
                      </a: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Cost/Rev</a:t>
                      </a: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# Predicted</a:t>
                      </a: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Cost/Rev</a:t>
                      </a: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2064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Non-Default Loan (TN)</a:t>
                      </a: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84,810</a:t>
                      </a: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$84,810K</a:t>
                      </a: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57,751</a:t>
                      </a: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$57,751K</a:t>
                      </a: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1918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Missed Non-Default Loan (FN)</a:t>
                      </a: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7,441</a:t>
                      </a: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-$74,410k</a:t>
                      </a: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2,565</a:t>
                      </a: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-$25,650K</a:t>
                      </a: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8518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Default Loan (TP)</a:t>
                      </a: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$0</a:t>
                      </a: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4,882</a:t>
                      </a: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$0</a:t>
                      </a: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3588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Missed Default Loan (FP)</a:t>
                      </a: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$0</a:t>
                      </a: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27.949</a:t>
                      </a: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$0</a:t>
                      </a: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6188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EST Total</a:t>
                      </a: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$10,400K</a:t>
                      </a: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$32,101K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08551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8090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DA21A40D-82DE-46A6-2DD9-8CE93920F4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6964" y="347923"/>
            <a:ext cx="9144000" cy="874388"/>
          </a:xfrm>
        </p:spPr>
        <p:txBody>
          <a:bodyPr anchor="ctr">
            <a:normAutofit fontScale="90000"/>
          </a:bodyPr>
          <a:lstStyle/>
          <a:p>
            <a:pPr algn="l"/>
            <a:r>
              <a:rPr lang="en-US" b="1" dirty="0"/>
              <a:t>COMPANY OVERVIEW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83E9335-5EC3-7210-4051-C68A6F5B597B}"/>
              </a:ext>
            </a:extLst>
          </p:cNvPr>
          <p:cNvSpPr/>
          <p:nvPr/>
        </p:nvSpPr>
        <p:spPr>
          <a:xfrm>
            <a:off x="506964" y="1875453"/>
            <a:ext cx="2525484" cy="404948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UNDERSERVED CUSTOMERS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3295EA3-E2D0-8034-0049-055855681B2C}"/>
              </a:ext>
            </a:extLst>
          </p:cNvPr>
          <p:cNvSpPr/>
          <p:nvPr/>
        </p:nvSpPr>
        <p:spPr>
          <a:xfrm>
            <a:off x="3265715" y="1875453"/>
            <a:ext cx="2525484" cy="404948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OVER 25 YEARS IN BUSINESS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3D1A2DE-EE85-49C2-4A6C-CEA8CB0861BD}"/>
              </a:ext>
            </a:extLst>
          </p:cNvPr>
          <p:cNvSpPr/>
          <p:nvPr/>
        </p:nvSpPr>
        <p:spPr>
          <a:xfrm>
            <a:off x="6024466" y="1875453"/>
            <a:ext cx="2525484" cy="404948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WORLDWIDE </a:t>
            </a:r>
          </a:p>
          <a:p>
            <a:pPr algn="ctr"/>
            <a:r>
              <a:rPr lang="en-US" b="1" dirty="0"/>
              <a:t>REACH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74FD59B-0DF9-37A8-D611-406CD41C0B71}"/>
              </a:ext>
            </a:extLst>
          </p:cNvPr>
          <p:cNvSpPr/>
          <p:nvPr/>
        </p:nvSpPr>
        <p:spPr>
          <a:xfrm>
            <a:off x="8783217" y="1875453"/>
            <a:ext cx="2525484" cy="404948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RISK </a:t>
            </a:r>
          </a:p>
          <a:p>
            <a:pPr algn="ctr"/>
            <a:r>
              <a:rPr lang="en-US" b="1" dirty="0"/>
              <a:t>MANAGEMENT</a:t>
            </a:r>
          </a:p>
        </p:txBody>
      </p:sp>
    </p:spTree>
    <p:extLst>
      <p:ext uri="{BB962C8B-B14F-4D97-AF65-F5344CB8AC3E}">
        <p14:creationId xmlns:p14="http://schemas.microsoft.com/office/powerpoint/2010/main" val="33061261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DA21A40D-82DE-46A6-2DD9-8CE93920F4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6964" y="347923"/>
            <a:ext cx="9144000" cy="874388"/>
          </a:xfrm>
        </p:spPr>
        <p:txBody>
          <a:bodyPr anchor="ctr">
            <a:normAutofit fontScale="90000"/>
          </a:bodyPr>
          <a:lstStyle/>
          <a:p>
            <a:pPr algn="l"/>
            <a:r>
              <a:rPr lang="en-US" b="1" dirty="0"/>
              <a:t>APPLICATION EXAMPLE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D9A71B-1DB3-6800-A11A-3348804D39AB}"/>
              </a:ext>
            </a:extLst>
          </p:cNvPr>
          <p:cNvSpPr txBox="1"/>
          <p:nvPr/>
        </p:nvSpPr>
        <p:spPr>
          <a:xfrm>
            <a:off x="3891882" y="3712519"/>
            <a:ext cx="19444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REVENUE</a:t>
            </a:r>
            <a:r>
              <a:rPr lang="en-US" sz="3200" dirty="0"/>
              <a:t> 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3626E27B-56D0-C845-0157-3B447F6E674D}"/>
              </a:ext>
            </a:extLst>
          </p:cNvPr>
          <p:cNvSpPr/>
          <p:nvPr/>
        </p:nvSpPr>
        <p:spPr>
          <a:xfrm rot="10800000">
            <a:off x="5836296" y="3712518"/>
            <a:ext cx="513184" cy="584775"/>
          </a:xfrm>
          <a:prstGeom prst="downArrow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7A89135-3A4C-BA64-F4FE-C55160B7A6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7114372"/>
              </p:ext>
            </p:extLst>
          </p:nvPr>
        </p:nvGraphicFramePr>
        <p:xfrm>
          <a:off x="614708" y="2116494"/>
          <a:ext cx="10552036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5180">
                  <a:extLst>
                    <a:ext uri="{9D8B030D-6E8A-4147-A177-3AD203B41FA5}">
                      <a16:colId xmlns:a16="http://schemas.microsoft.com/office/drawing/2014/main" val="3653192938"/>
                    </a:ext>
                  </a:extLst>
                </a:gridCol>
                <a:gridCol w="2501093">
                  <a:extLst>
                    <a:ext uri="{9D8B030D-6E8A-4147-A177-3AD203B41FA5}">
                      <a16:colId xmlns:a16="http://schemas.microsoft.com/office/drawing/2014/main" val="551682019"/>
                    </a:ext>
                  </a:extLst>
                </a:gridCol>
                <a:gridCol w="1972475">
                  <a:extLst>
                    <a:ext uri="{9D8B030D-6E8A-4147-A177-3AD203B41FA5}">
                      <a16:colId xmlns:a16="http://schemas.microsoft.com/office/drawing/2014/main" val="4250479988"/>
                    </a:ext>
                  </a:extLst>
                </a:gridCol>
                <a:gridCol w="1366644">
                  <a:extLst>
                    <a:ext uri="{9D8B030D-6E8A-4147-A177-3AD203B41FA5}">
                      <a16:colId xmlns:a16="http://schemas.microsoft.com/office/drawing/2014/main" val="1092236621"/>
                    </a:ext>
                  </a:extLst>
                </a:gridCol>
                <a:gridCol w="1366644">
                  <a:extLst>
                    <a:ext uri="{9D8B030D-6E8A-4147-A177-3AD203B41FA5}">
                      <a16:colId xmlns:a16="http://schemas.microsoft.com/office/drawing/2014/main" val="20674869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</a:t>
                      </a: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Majority Class Classifier</a:t>
                      </a: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Logistic Model</a:t>
                      </a: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5880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EST Total</a:t>
                      </a: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$10,400K</a:t>
                      </a: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$32,101k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670058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478C58DE-45F3-09A6-9E01-E9CB3D2ED4BD}"/>
              </a:ext>
            </a:extLst>
          </p:cNvPr>
          <p:cNvSpPr txBox="1"/>
          <p:nvPr/>
        </p:nvSpPr>
        <p:spPr>
          <a:xfrm>
            <a:off x="6456780" y="3712519"/>
            <a:ext cx="19444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200%</a:t>
            </a:r>
            <a:r>
              <a:rPr lang="en-US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266987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DA21A40D-82DE-46A6-2DD9-8CE93920F4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1196" y="2991806"/>
            <a:ext cx="11249607" cy="874388"/>
          </a:xfrm>
        </p:spPr>
        <p:txBody>
          <a:bodyPr anchor="ctr">
            <a:normAutofit fontScale="90000"/>
          </a:bodyPr>
          <a:lstStyle/>
          <a:p>
            <a:r>
              <a:rPr lang="en-US" b="1" dirty="0"/>
              <a:t>APPENDIX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662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891AA-87CC-0D31-6809-953AC16C0F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5820" y="125632"/>
            <a:ext cx="6800193" cy="862340"/>
          </a:xfrm>
        </p:spPr>
        <p:txBody>
          <a:bodyPr>
            <a:normAutofit/>
          </a:bodyPr>
          <a:lstStyle/>
          <a:p>
            <a:pPr algn="l"/>
            <a:r>
              <a:rPr lang="en-US" sz="4800" dirty="0"/>
              <a:t>Data Preparation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3B18DE-8D88-DC23-339D-C07E52F31F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2619" y="987972"/>
            <a:ext cx="10884310" cy="5216183"/>
          </a:xfrm>
        </p:spPr>
        <p:txBody>
          <a:bodyPr>
            <a:noAutofit/>
          </a:bodyPr>
          <a:lstStyle/>
          <a:p>
            <a:pPr algn="just"/>
            <a:r>
              <a:rPr lang="en-US" sz="3200" b="1" dirty="0"/>
              <a:t>Data Exploration:</a:t>
            </a:r>
            <a:endParaRPr lang="en-US" sz="3200" dirty="0"/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400" b="1" dirty="0"/>
              <a:t>Categorization of features into general topics:</a:t>
            </a:r>
            <a:endParaRPr lang="en-US" sz="2400" dirty="0"/>
          </a:p>
          <a:p>
            <a:pPr lvl="1" algn="just"/>
            <a:r>
              <a:rPr lang="en-US" sz="1400" dirty="0"/>
              <a:t>Explored and categorized features into relevant variables. For example CODE_GENDER were identified and analyzed.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400" b="1" dirty="0"/>
              <a:t>Handling variables with missing data:</a:t>
            </a:r>
            <a:endParaRPr lang="en-US" sz="2400" dirty="0"/>
          </a:p>
          <a:p>
            <a:pPr lvl="1" algn="just"/>
            <a:r>
              <a:rPr lang="en-US" sz="1400" dirty="0"/>
              <a:t>Implemented strategies for variables with missing data, including imputation.</a:t>
            </a:r>
          </a:p>
          <a:p>
            <a:pPr lvl="1" algn="just"/>
            <a:r>
              <a:rPr lang="en-US" sz="1400" dirty="0"/>
              <a:t>Example: Imputed missing values in DAYS_EMPLOYED, EXT_SOURCE_1 and ORGANIZATION_TYPE. Etc.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400" b="1" dirty="0"/>
              <a:t>Balance of the Target Variable (Loan Default):</a:t>
            </a:r>
            <a:endParaRPr lang="en-US" sz="2400" dirty="0"/>
          </a:p>
          <a:p>
            <a:pPr lvl="1" algn="just"/>
            <a:r>
              <a:rPr lang="en-US" sz="1400" dirty="0"/>
              <a:t>Investigated the balance of the target variable (loan default).</a:t>
            </a:r>
          </a:p>
          <a:p>
            <a:pPr lvl="1" algn="just"/>
            <a:r>
              <a:rPr lang="en-US" sz="1400" dirty="0"/>
              <a:t>Ensured balance in the distribution of loan default cases.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400" b="1" dirty="0"/>
              <a:t>Transformation necessity for model compatibility:</a:t>
            </a:r>
            <a:endParaRPr lang="en-US" sz="2400" dirty="0"/>
          </a:p>
          <a:p>
            <a:pPr lvl="1" algn="just"/>
            <a:r>
              <a:rPr lang="en-US" sz="1400" dirty="0"/>
              <a:t>Explored the need for data transformations to enhance model compatibility. </a:t>
            </a:r>
          </a:p>
          <a:p>
            <a:pPr lvl="1" algn="just"/>
            <a:r>
              <a:rPr lang="en-US" sz="1400" dirty="0"/>
              <a:t>By applying log transformations to variables like AMT_INCOME_TOTAL.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400" b="1" dirty="0"/>
              <a:t>Modeling Preparation:</a:t>
            </a:r>
            <a:endParaRPr lang="en-US" sz="2400" dirty="0"/>
          </a:p>
          <a:p>
            <a:pPr lvl="1" algn="just"/>
            <a:r>
              <a:rPr lang="en-US" sz="1400" dirty="0"/>
              <a:t>Addressed outliers and erroneous values to align the data for modeling.</a:t>
            </a:r>
          </a:p>
          <a:p>
            <a:pPr lvl="1" algn="just"/>
            <a:r>
              <a:rPr lang="en-US" sz="1400" dirty="0"/>
              <a:t>Example: Conducting a comprehensive evaluation of variable correlations as a preliminary measure before modeling</a:t>
            </a:r>
            <a:r>
              <a:rPr lang="en-US" sz="1400" b="1" dirty="0"/>
              <a:t>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0137409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891AA-87CC-0D31-6809-953AC16C0F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5820" y="125632"/>
            <a:ext cx="6800193" cy="862340"/>
          </a:xfrm>
        </p:spPr>
        <p:txBody>
          <a:bodyPr>
            <a:normAutofit/>
          </a:bodyPr>
          <a:lstStyle/>
          <a:p>
            <a:pPr algn="l"/>
            <a:r>
              <a:rPr lang="en-US" sz="4800" dirty="0"/>
              <a:t>Data Preparation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3B18DE-8D88-DC23-339D-C07E52F31F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2055" y="987972"/>
            <a:ext cx="7472855" cy="623121"/>
          </a:xfrm>
        </p:spPr>
        <p:txBody>
          <a:bodyPr/>
          <a:lstStyle/>
          <a:p>
            <a:pPr algn="l"/>
            <a:r>
              <a:rPr lang="en-US" dirty="0"/>
              <a:t>Imbalance: Target variable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176594" y="1611093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0/No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282682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24825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594" y="2636373"/>
            <a:ext cx="8026813" cy="362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0506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891AA-87CC-0D31-6809-953AC16C0F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5820" y="125632"/>
            <a:ext cx="6800193" cy="862340"/>
          </a:xfrm>
        </p:spPr>
        <p:txBody>
          <a:bodyPr>
            <a:normAutofit/>
          </a:bodyPr>
          <a:lstStyle/>
          <a:p>
            <a:pPr algn="l"/>
            <a:r>
              <a:rPr lang="en-US" sz="4800" dirty="0"/>
              <a:t>Data Preparation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3B18DE-8D88-DC23-339D-C07E52F31F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5031" y="987972"/>
            <a:ext cx="11470996" cy="5265344"/>
          </a:xfrm>
        </p:spPr>
        <p:txBody>
          <a:bodyPr>
            <a:normAutofit fontScale="25000" lnSpcReduction="20000"/>
          </a:bodyPr>
          <a:lstStyle/>
          <a:p>
            <a:pPr algn="just">
              <a:lnSpc>
                <a:spcPct val="120000"/>
              </a:lnSpc>
            </a:pPr>
            <a:r>
              <a:rPr lang="en-US" sz="9600" b="1" dirty="0"/>
              <a:t>Data Imputation: Summary</a:t>
            </a:r>
            <a:endParaRPr lang="en-US" sz="9600" dirty="0"/>
          </a:p>
          <a:p>
            <a:pPr algn="just">
              <a:lnSpc>
                <a:spcPct val="120000"/>
              </a:lnSpc>
            </a:pPr>
            <a:r>
              <a:rPr lang="en-US" sz="7200" b="1" dirty="0"/>
              <a:t>Retaining Features:</a:t>
            </a:r>
            <a:endParaRPr lang="en-US" sz="7200" dirty="0"/>
          </a:p>
          <a:p>
            <a:pPr marL="1314450" lvl="1" indent="-857250" algn="just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6400" dirty="0"/>
              <a:t>Set NAs in </a:t>
            </a:r>
            <a:r>
              <a:rPr lang="en-US" sz="6400" b="1" dirty="0"/>
              <a:t>ORGANIZATION_TYPE</a:t>
            </a:r>
            <a:r>
              <a:rPr lang="en-US" sz="6400" dirty="0"/>
              <a:t> to "Undisclosed."</a:t>
            </a:r>
          </a:p>
          <a:p>
            <a:pPr algn="just">
              <a:lnSpc>
                <a:spcPct val="120000"/>
              </a:lnSpc>
            </a:pPr>
            <a:r>
              <a:rPr lang="en-US" sz="7200" b="1" dirty="0"/>
              <a:t>NA Threshold and Removal:</a:t>
            </a:r>
            <a:endParaRPr lang="en-US" sz="7200" dirty="0"/>
          </a:p>
          <a:p>
            <a:pPr marL="1314450" lvl="1" indent="-857250" algn="just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6400" dirty="0"/>
              <a:t>Set the NA threshold at 20%.</a:t>
            </a:r>
          </a:p>
          <a:p>
            <a:pPr marL="1314450" lvl="1" indent="-857250" algn="just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6400" dirty="0"/>
              <a:t>Remove columns exceeding the threshold.</a:t>
            </a:r>
          </a:p>
          <a:p>
            <a:pPr marL="1314450" lvl="1" indent="-857250" algn="just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6400" dirty="0"/>
              <a:t>Impute remaining NAs with the median. Example; </a:t>
            </a:r>
            <a:r>
              <a:rPr lang="en-US" sz="6400" b="1" dirty="0"/>
              <a:t>EXT_SOURCE_1 etc. </a:t>
            </a:r>
            <a:endParaRPr lang="en-US" sz="6400" dirty="0"/>
          </a:p>
          <a:p>
            <a:pPr algn="just">
              <a:lnSpc>
                <a:spcPct val="120000"/>
              </a:lnSpc>
            </a:pPr>
            <a:r>
              <a:rPr lang="en-US" sz="7200" b="1" dirty="0"/>
              <a:t>Factor Conversion:</a:t>
            </a:r>
            <a:endParaRPr lang="en-US" sz="7200" dirty="0"/>
          </a:p>
          <a:p>
            <a:pPr marL="1314450" lvl="1" indent="-857250" algn="just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6400" dirty="0"/>
              <a:t>Convert the target variable to a factor.</a:t>
            </a:r>
          </a:p>
          <a:p>
            <a:pPr marL="1314450" lvl="1" indent="-857250" algn="just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6400" dirty="0"/>
              <a:t>Convert non-numeric columns to factors.</a:t>
            </a:r>
          </a:p>
          <a:p>
            <a:pPr algn="just">
              <a:lnSpc>
                <a:spcPct val="120000"/>
              </a:lnSpc>
            </a:pPr>
            <a:r>
              <a:rPr lang="en-US" sz="7200" b="1" dirty="0"/>
              <a:t>Additional Transformations:</a:t>
            </a:r>
            <a:endParaRPr lang="en-US" sz="7200" dirty="0"/>
          </a:p>
          <a:p>
            <a:pPr marL="1314450" lvl="1" indent="-857250" algn="just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6400" dirty="0"/>
              <a:t>Add log-transformed features (</a:t>
            </a:r>
            <a:r>
              <a:rPr lang="en-US" sz="6400" b="1" dirty="0" err="1"/>
              <a:t>log_AMT_INCOME_TOTAL</a:t>
            </a:r>
            <a:r>
              <a:rPr lang="en-US" sz="6400" dirty="0"/>
              <a:t>, </a:t>
            </a:r>
            <a:r>
              <a:rPr lang="en-US" sz="6400" b="1" dirty="0" err="1"/>
              <a:t>log_AMT_CREDIT</a:t>
            </a:r>
            <a:r>
              <a:rPr lang="en-US" sz="6400" dirty="0"/>
              <a:t>, </a:t>
            </a:r>
            <a:r>
              <a:rPr lang="en-US" sz="6400" b="1" dirty="0" err="1"/>
              <a:t>log_AMT_ANNUITY</a:t>
            </a:r>
            <a:r>
              <a:rPr lang="en-US" sz="6400" dirty="0"/>
              <a:t>).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6497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891AA-87CC-0D31-6809-953AC16C0F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5820" y="125632"/>
            <a:ext cx="6800193" cy="862340"/>
          </a:xfrm>
        </p:spPr>
        <p:txBody>
          <a:bodyPr>
            <a:normAutofit/>
          </a:bodyPr>
          <a:lstStyle/>
          <a:p>
            <a:pPr algn="l"/>
            <a:r>
              <a:rPr lang="en-US" sz="4800"/>
              <a:t>Models</a:t>
            </a:r>
            <a:endParaRPr lang="en-US" sz="4800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1E42A33-FEE1-334E-8017-4209A7A6F9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3576" y="3719435"/>
            <a:ext cx="3718206" cy="2420107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052B3BBF-9BA5-FA81-2CB7-E1AC30B51F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0371" y="1153239"/>
            <a:ext cx="4351283" cy="2329490"/>
          </a:xfrm>
          <a:prstGeom prst="rect">
            <a:avLst/>
          </a:prstGeom>
        </p:spPr>
      </p:pic>
      <p:sp>
        <p:nvSpPr>
          <p:cNvPr id="30" name="Subtitle 2">
            <a:extLst>
              <a:ext uri="{FF2B5EF4-FFF2-40B4-BE49-F238E27FC236}">
                <a16:creationId xmlns:a16="http://schemas.microsoft.com/office/drawing/2014/main" id="{5C4285F7-32B4-1C0E-584F-D649D66234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3229" y="934546"/>
            <a:ext cx="2795095" cy="412203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/>
              <a:t>Logistic</a:t>
            </a:r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A5AD0263-EB24-4C1B-4F9A-AFD0CA2E2B64}"/>
              </a:ext>
            </a:extLst>
          </p:cNvPr>
          <p:cNvSpPr txBox="1">
            <a:spLocks/>
          </p:cNvSpPr>
          <p:nvPr/>
        </p:nvSpPr>
        <p:spPr>
          <a:xfrm>
            <a:off x="683230" y="3307233"/>
            <a:ext cx="2795095" cy="41220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Random Forest</a:t>
            </a:r>
          </a:p>
          <a:p>
            <a:pPr algn="l"/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F927F001-B97F-3BA5-B6B1-2A9C4C485A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134" y="1308652"/>
            <a:ext cx="4038600" cy="177800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B2D59B0F-505A-BF69-A192-D16EE0F709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134" y="3799675"/>
            <a:ext cx="3433973" cy="2339868"/>
          </a:xfrm>
          <a:prstGeom prst="rect">
            <a:avLst/>
          </a:prstGeom>
        </p:spPr>
      </p:pic>
      <p:sp>
        <p:nvSpPr>
          <p:cNvPr id="37" name="Subtitle 2">
            <a:extLst>
              <a:ext uri="{FF2B5EF4-FFF2-40B4-BE49-F238E27FC236}">
                <a16:creationId xmlns:a16="http://schemas.microsoft.com/office/drawing/2014/main" id="{616AD318-00D6-ECE9-269B-32750B048F52}"/>
              </a:ext>
            </a:extLst>
          </p:cNvPr>
          <p:cNvSpPr txBox="1">
            <a:spLocks/>
          </p:cNvSpPr>
          <p:nvPr/>
        </p:nvSpPr>
        <p:spPr>
          <a:xfrm>
            <a:off x="6720370" y="934546"/>
            <a:ext cx="2795095" cy="41220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Naive Bayes</a:t>
            </a:r>
          </a:p>
        </p:txBody>
      </p:sp>
      <p:sp>
        <p:nvSpPr>
          <p:cNvPr id="38" name="Subtitle 2">
            <a:extLst>
              <a:ext uri="{FF2B5EF4-FFF2-40B4-BE49-F238E27FC236}">
                <a16:creationId xmlns:a16="http://schemas.microsoft.com/office/drawing/2014/main" id="{EB53646B-0CE0-A448-F8E2-87DBEDCD8E22}"/>
              </a:ext>
            </a:extLst>
          </p:cNvPr>
          <p:cNvSpPr txBox="1">
            <a:spLocks/>
          </p:cNvSpPr>
          <p:nvPr/>
        </p:nvSpPr>
        <p:spPr>
          <a:xfrm>
            <a:off x="6720370" y="3387472"/>
            <a:ext cx="2795095" cy="41220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err="1"/>
              <a:t>XGBoost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1122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891AA-87CC-0D31-6809-953AC16C0F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5820" y="125632"/>
            <a:ext cx="6800193" cy="862340"/>
          </a:xfrm>
        </p:spPr>
        <p:txBody>
          <a:bodyPr>
            <a:normAutofit/>
          </a:bodyPr>
          <a:lstStyle/>
          <a:p>
            <a:pPr algn="l"/>
            <a:r>
              <a:rPr lang="en-US" sz="4800" dirty="0"/>
              <a:t>Results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155F7353-A288-230F-79F1-09524E911BB5}"/>
              </a:ext>
            </a:extLst>
          </p:cNvPr>
          <p:cNvGraphicFramePr>
            <a:graphicFrameLocks noGrp="1"/>
          </p:cNvGraphicFramePr>
          <p:nvPr/>
        </p:nvGraphicFramePr>
        <p:xfrm>
          <a:off x="6198919" y="1689598"/>
          <a:ext cx="5463888" cy="3457765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418550">
                  <a:extLst>
                    <a:ext uri="{9D8B030D-6E8A-4147-A177-3AD203B41FA5}">
                      <a16:colId xmlns:a16="http://schemas.microsoft.com/office/drawing/2014/main" val="3042497981"/>
                    </a:ext>
                  </a:extLst>
                </a:gridCol>
                <a:gridCol w="1460153">
                  <a:extLst>
                    <a:ext uri="{9D8B030D-6E8A-4147-A177-3AD203B41FA5}">
                      <a16:colId xmlns:a16="http://schemas.microsoft.com/office/drawing/2014/main" val="3765111188"/>
                    </a:ext>
                  </a:extLst>
                </a:gridCol>
                <a:gridCol w="1585185">
                  <a:extLst>
                    <a:ext uri="{9D8B030D-6E8A-4147-A177-3AD203B41FA5}">
                      <a16:colId xmlns:a16="http://schemas.microsoft.com/office/drawing/2014/main" val="1908847724"/>
                    </a:ext>
                  </a:extLst>
                </a:gridCol>
              </a:tblGrid>
              <a:tr h="62735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</a:rPr>
                        <a:t>Test AUC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</a:rPr>
                        <a:t>Kaggle AUC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389738"/>
                  </a:ext>
                </a:extLst>
              </a:tr>
              <a:tr h="70760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</a:rPr>
                        <a:t>Logistic with </a:t>
                      </a:r>
                      <a:r>
                        <a:rPr lang="en-US" sz="1800" b="1" kern="1200" dirty="0" err="1">
                          <a:solidFill>
                            <a:schemeClr val="tx1"/>
                          </a:solidFill>
                        </a:rPr>
                        <a:t>Upsampling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.732</a:t>
                      </a: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.724</a:t>
                      </a: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8782437"/>
                  </a:ext>
                </a:extLst>
              </a:tr>
              <a:tr h="70760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</a:rPr>
                        <a:t>Random Forest with </a:t>
                      </a:r>
                      <a:r>
                        <a:rPr lang="en-US" sz="1800" b="1" kern="1200" dirty="0" err="1">
                          <a:solidFill>
                            <a:schemeClr val="tx1"/>
                          </a:solidFill>
                        </a:rPr>
                        <a:t>Downsampling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.743</a:t>
                      </a: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.734</a:t>
                      </a: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9658770"/>
                  </a:ext>
                </a:extLst>
              </a:tr>
              <a:tr h="70760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err="1">
                          <a:solidFill>
                            <a:schemeClr val="tx1"/>
                          </a:solidFill>
                        </a:rPr>
                        <a:t>XGBoost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.676</a:t>
                      </a: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.716</a:t>
                      </a: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1593545"/>
                  </a:ext>
                </a:extLst>
              </a:tr>
              <a:tr h="70760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</a:rPr>
                        <a:t>Naïve Bayes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.578</a:t>
                      </a: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7925343"/>
                  </a:ext>
                </a:extLst>
              </a:tr>
            </a:tbl>
          </a:graphicData>
        </a:graphic>
      </p:graphicFrame>
      <p:pic>
        <p:nvPicPr>
          <p:cNvPr id="17" name="Picture 16" descr="White puzzle with one red piece">
            <a:extLst>
              <a:ext uri="{FF2B5EF4-FFF2-40B4-BE49-F238E27FC236}">
                <a16:creationId xmlns:a16="http://schemas.microsoft.com/office/drawing/2014/main" id="{8D67441C-9388-5DEE-6110-1203F7A72C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011" y="1689598"/>
            <a:ext cx="5571442" cy="3457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0557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891AA-87CC-0D31-6809-953AC16C0F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5820" y="125632"/>
            <a:ext cx="6800193" cy="862340"/>
          </a:xfrm>
        </p:spPr>
        <p:txBody>
          <a:bodyPr>
            <a:normAutofit/>
          </a:bodyPr>
          <a:lstStyle/>
          <a:p>
            <a:pPr algn="l"/>
            <a:r>
              <a:rPr lang="en-US" sz="4800" dirty="0"/>
              <a:t>Important Predictors</a:t>
            </a:r>
          </a:p>
        </p:txBody>
      </p:sp>
      <p:pic>
        <p:nvPicPr>
          <p:cNvPr id="21" name="Picture 20" descr="City lights focused in magnifying glass">
            <a:extLst>
              <a:ext uri="{FF2B5EF4-FFF2-40B4-BE49-F238E27FC236}">
                <a16:creationId xmlns:a16="http://schemas.microsoft.com/office/drawing/2014/main" id="{71A6901E-9E4E-E813-4388-E797472298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293" y="1780398"/>
            <a:ext cx="5441453" cy="3624092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63437D65-EE04-A127-79CB-44D100F7D2EF}"/>
              </a:ext>
            </a:extLst>
          </p:cNvPr>
          <p:cNvSpPr txBox="1"/>
          <p:nvPr/>
        </p:nvSpPr>
        <p:spPr>
          <a:xfrm>
            <a:off x="6262256" y="2028985"/>
            <a:ext cx="5441451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EXT_SOURCE_1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EXT_SOURCE_2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EXT_SOURCE_3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CODE_GENDERM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FLAG_OWN_CARY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DAYS_EMPLOYED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DAYS_ID_PUBLISH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REGION_RATING_CLIENT_W_CITY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NAME_CONTRACT_TYPERevolving</a:t>
            </a:r>
            <a:r>
              <a:rPr lang="en-US" dirty="0"/>
              <a:t> loans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FLAG_DOCUMENT_3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log_AMT_CREDIT</a:t>
            </a:r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3821417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891AA-87CC-0D31-6809-953AC16C0F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5820" y="125632"/>
            <a:ext cx="9322677" cy="862340"/>
          </a:xfrm>
        </p:spPr>
        <p:txBody>
          <a:bodyPr>
            <a:normAutofit/>
          </a:bodyPr>
          <a:lstStyle/>
          <a:p>
            <a:pPr algn="l"/>
            <a:r>
              <a:rPr lang="en-US" sz="4800"/>
              <a:t>Business Impact</a:t>
            </a:r>
            <a:endParaRPr lang="en-US" sz="48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6A2011E-D440-A35D-7AC5-4A3CC00ACF11}"/>
              </a:ext>
            </a:extLst>
          </p:cNvPr>
          <p:cNvGraphicFramePr>
            <a:graphicFrameLocks noGrp="1"/>
          </p:cNvGraphicFramePr>
          <p:nvPr/>
        </p:nvGraphicFramePr>
        <p:xfrm>
          <a:off x="3050626" y="2238702"/>
          <a:ext cx="6089905" cy="30723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0994">
                  <a:extLst>
                    <a:ext uri="{9D8B030D-6E8A-4147-A177-3AD203B41FA5}">
                      <a16:colId xmlns:a16="http://schemas.microsoft.com/office/drawing/2014/main" val="2096313627"/>
                    </a:ext>
                  </a:extLst>
                </a:gridCol>
                <a:gridCol w="1312550">
                  <a:extLst>
                    <a:ext uri="{9D8B030D-6E8A-4147-A177-3AD203B41FA5}">
                      <a16:colId xmlns:a16="http://schemas.microsoft.com/office/drawing/2014/main" val="368986942"/>
                    </a:ext>
                  </a:extLst>
                </a:gridCol>
                <a:gridCol w="1516361">
                  <a:extLst>
                    <a:ext uri="{9D8B030D-6E8A-4147-A177-3AD203B41FA5}">
                      <a16:colId xmlns:a16="http://schemas.microsoft.com/office/drawing/2014/main" val="2639649973"/>
                    </a:ext>
                  </a:extLst>
                </a:gridCol>
              </a:tblGrid>
              <a:tr h="760178"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3200" dirty="0"/>
                        <a:t>Actual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1207391"/>
                  </a:ext>
                </a:extLst>
              </a:tr>
              <a:tr h="77073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3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Prediction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684809"/>
                  </a:ext>
                </a:extLst>
              </a:tr>
              <a:tr h="770735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6494929"/>
                  </a:ext>
                </a:extLst>
              </a:tr>
              <a:tr h="770735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7,411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84,745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405205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D70FCBD-A915-2EA4-2C79-B9648351AEA7}"/>
              </a:ext>
            </a:extLst>
          </p:cNvPr>
          <p:cNvSpPr txBox="1"/>
          <p:nvPr/>
        </p:nvSpPr>
        <p:spPr>
          <a:xfrm>
            <a:off x="3147848" y="5700393"/>
            <a:ext cx="5896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Potential to approve high amount of default loans 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C996B4-D9FF-8416-2AE2-F218F5708932}"/>
              </a:ext>
            </a:extLst>
          </p:cNvPr>
          <p:cNvSpPr txBox="1"/>
          <p:nvPr/>
        </p:nvSpPr>
        <p:spPr>
          <a:xfrm>
            <a:off x="2427890" y="1290171"/>
            <a:ext cx="72206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Logistic Model Confusion Matrix</a:t>
            </a:r>
          </a:p>
        </p:txBody>
      </p:sp>
    </p:spTree>
    <p:extLst>
      <p:ext uri="{BB962C8B-B14F-4D97-AF65-F5344CB8AC3E}">
        <p14:creationId xmlns:p14="http://schemas.microsoft.com/office/powerpoint/2010/main" val="8648414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891AA-87CC-0D31-6809-953AC16C0F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6330" y="293797"/>
            <a:ext cx="9322677" cy="862340"/>
          </a:xfrm>
        </p:spPr>
        <p:txBody>
          <a:bodyPr>
            <a:normAutofit/>
          </a:bodyPr>
          <a:lstStyle/>
          <a:p>
            <a:pPr algn="l"/>
            <a:r>
              <a:rPr lang="en-US" sz="4800" dirty="0"/>
              <a:t>Application Example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9941B8-619F-378D-93A3-E665F53817DE}"/>
              </a:ext>
            </a:extLst>
          </p:cNvPr>
          <p:cNvSpPr txBox="1"/>
          <p:nvPr/>
        </p:nvSpPr>
        <p:spPr>
          <a:xfrm>
            <a:off x="893378" y="1282262"/>
            <a:ext cx="50975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Assumptions in $100k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Average Cost of Default Loan -$10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Average Revenue from Non-Default Loan $1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4BC0632-C25B-EECB-4255-9D811454302D}"/>
              </a:ext>
            </a:extLst>
          </p:cNvPr>
          <p:cNvGraphicFramePr>
            <a:graphicFrameLocks noGrp="1"/>
          </p:cNvGraphicFramePr>
          <p:nvPr/>
        </p:nvGraphicFramePr>
        <p:xfrm>
          <a:off x="714879" y="2331717"/>
          <a:ext cx="10552036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5180">
                  <a:extLst>
                    <a:ext uri="{9D8B030D-6E8A-4147-A177-3AD203B41FA5}">
                      <a16:colId xmlns:a16="http://schemas.microsoft.com/office/drawing/2014/main" val="3197814499"/>
                    </a:ext>
                  </a:extLst>
                </a:gridCol>
                <a:gridCol w="2501093">
                  <a:extLst>
                    <a:ext uri="{9D8B030D-6E8A-4147-A177-3AD203B41FA5}">
                      <a16:colId xmlns:a16="http://schemas.microsoft.com/office/drawing/2014/main" val="3268330334"/>
                    </a:ext>
                  </a:extLst>
                </a:gridCol>
                <a:gridCol w="1972475">
                  <a:extLst>
                    <a:ext uri="{9D8B030D-6E8A-4147-A177-3AD203B41FA5}">
                      <a16:colId xmlns:a16="http://schemas.microsoft.com/office/drawing/2014/main" val="3379068534"/>
                    </a:ext>
                  </a:extLst>
                </a:gridCol>
                <a:gridCol w="1366644">
                  <a:extLst>
                    <a:ext uri="{9D8B030D-6E8A-4147-A177-3AD203B41FA5}">
                      <a16:colId xmlns:a16="http://schemas.microsoft.com/office/drawing/2014/main" val="1432930664"/>
                    </a:ext>
                  </a:extLst>
                </a:gridCol>
                <a:gridCol w="1366644">
                  <a:extLst>
                    <a:ext uri="{9D8B030D-6E8A-4147-A177-3AD203B41FA5}">
                      <a16:colId xmlns:a16="http://schemas.microsoft.com/office/drawing/2014/main" val="64865346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Majority Class Classifier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Logistic Model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2506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Predicted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Cost/Rev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Predicted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Cost/Rev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064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Non-Default Loan (TN)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84,810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$84,810K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84,745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$84,745K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918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Missed Non-Default Loan (FN)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7,441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-$74,410k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7,411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-$74,110K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8518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Default Loan (TP)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3588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Missed Default Loan (FP)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6188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EST 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$10,400K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$10,635K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0855156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41DE2FBD-0C49-AB18-F7E4-2864BD373297}"/>
              </a:ext>
            </a:extLst>
          </p:cNvPr>
          <p:cNvSpPr txBox="1"/>
          <p:nvPr/>
        </p:nvSpPr>
        <p:spPr>
          <a:xfrm>
            <a:off x="9322501" y="5195787"/>
            <a:ext cx="1944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2.25% Increase</a:t>
            </a:r>
          </a:p>
        </p:txBody>
      </p:sp>
    </p:spTree>
    <p:extLst>
      <p:ext uri="{BB962C8B-B14F-4D97-AF65-F5344CB8AC3E}">
        <p14:creationId xmlns:p14="http://schemas.microsoft.com/office/powerpoint/2010/main" val="396563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DA21A40D-82DE-46A6-2DD9-8CE93920F4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6964" y="347923"/>
            <a:ext cx="9144000" cy="874388"/>
          </a:xfrm>
        </p:spPr>
        <p:txBody>
          <a:bodyPr anchor="ctr">
            <a:normAutofit fontScale="90000"/>
          </a:bodyPr>
          <a:lstStyle/>
          <a:p>
            <a:pPr algn="l"/>
            <a:r>
              <a:rPr lang="en-US" b="1" dirty="0"/>
              <a:t>BUSINESS PROBLEM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3D0F22-60D5-0E95-3122-F5E64C46BA2C}"/>
              </a:ext>
            </a:extLst>
          </p:cNvPr>
          <p:cNvSpPr txBox="1"/>
          <p:nvPr/>
        </p:nvSpPr>
        <p:spPr>
          <a:xfrm>
            <a:off x="506963" y="2293296"/>
            <a:ext cx="11370905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LITTLE TO NO CREDIT HISTORY          HARD TO PREDICT REPAYMENT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FA891A5D-C320-C1AA-8DC8-03A5B0791071}"/>
              </a:ext>
            </a:extLst>
          </p:cNvPr>
          <p:cNvSpPr/>
          <p:nvPr/>
        </p:nvSpPr>
        <p:spPr>
          <a:xfrm>
            <a:off x="5789645" y="2463282"/>
            <a:ext cx="612710" cy="255427"/>
          </a:xfrm>
          <a:prstGeom prst="rightArrow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5113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891AA-87CC-0D31-6809-953AC16C0F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5820" y="125632"/>
            <a:ext cx="6800193" cy="862340"/>
          </a:xfrm>
        </p:spPr>
        <p:txBody>
          <a:bodyPr>
            <a:normAutofit/>
          </a:bodyPr>
          <a:lstStyle/>
          <a:p>
            <a:pPr algn="l"/>
            <a:r>
              <a:rPr lang="en-US" sz="4800" dirty="0"/>
              <a:t>Recommendation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3B18DE-8D88-DC23-339D-C07E52F31F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2055" y="987972"/>
            <a:ext cx="9827173" cy="3300249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Apply Logistic Model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705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DA21A40D-82DE-46A6-2DD9-8CE93920F4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6964" y="347923"/>
            <a:ext cx="9144000" cy="874388"/>
          </a:xfrm>
        </p:spPr>
        <p:txBody>
          <a:bodyPr anchor="ctr">
            <a:normAutofit fontScale="90000"/>
          </a:bodyPr>
          <a:lstStyle/>
          <a:p>
            <a:pPr algn="l"/>
            <a:r>
              <a:rPr lang="en-US" b="1" dirty="0"/>
              <a:t>BUSINESS PROBLEM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3D0F22-60D5-0E95-3122-F5E64C46BA2C}"/>
              </a:ext>
            </a:extLst>
          </p:cNvPr>
          <p:cNvSpPr txBox="1"/>
          <p:nvPr/>
        </p:nvSpPr>
        <p:spPr>
          <a:xfrm>
            <a:off x="506963" y="2293296"/>
            <a:ext cx="11370905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LITTLE TO NO CREDIT HISTORY          HARD TO PREDICT REPAYMENT</a:t>
            </a:r>
          </a:p>
          <a:p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DEFAULTING ON LOANS          COMPANY LOSES MONEY</a:t>
            </a:r>
          </a:p>
          <a:p>
            <a:endParaRPr lang="en-US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FA891A5D-C320-C1AA-8DC8-03A5B0791071}"/>
              </a:ext>
            </a:extLst>
          </p:cNvPr>
          <p:cNvSpPr/>
          <p:nvPr/>
        </p:nvSpPr>
        <p:spPr>
          <a:xfrm>
            <a:off x="5789645" y="2463282"/>
            <a:ext cx="612710" cy="255427"/>
          </a:xfrm>
          <a:prstGeom prst="rightArrow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CD89F9A2-77CF-85A7-2C56-BED4D7D99800}"/>
              </a:ext>
            </a:extLst>
          </p:cNvPr>
          <p:cNvSpPr/>
          <p:nvPr/>
        </p:nvSpPr>
        <p:spPr>
          <a:xfrm>
            <a:off x="4691742" y="3931299"/>
            <a:ext cx="612710" cy="255427"/>
          </a:xfrm>
          <a:prstGeom prst="rightArrow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691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DA21A40D-82DE-46A6-2DD9-8CE93920F4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6964" y="347923"/>
            <a:ext cx="9144000" cy="874388"/>
          </a:xfrm>
        </p:spPr>
        <p:txBody>
          <a:bodyPr anchor="ctr">
            <a:normAutofit fontScale="90000"/>
          </a:bodyPr>
          <a:lstStyle/>
          <a:p>
            <a:pPr algn="l"/>
            <a:r>
              <a:rPr lang="en-US" b="1" dirty="0"/>
              <a:t>BUSINESS IMPACT</a:t>
            </a:r>
            <a:endParaRPr lang="en-US" dirty="0"/>
          </a:p>
        </p:txBody>
      </p:sp>
      <p:pic>
        <p:nvPicPr>
          <p:cNvPr id="1026" name="Picture 2" descr="Timber See Saw | Seesaws and Slides | A E Evans">
            <a:extLst>
              <a:ext uri="{FF2B5EF4-FFF2-40B4-BE49-F238E27FC236}">
                <a16:creationId xmlns:a16="http://schemas.microsoft.com/office/drawing/2014/main" id="{2BA219B3-2273-487C-D352-EC099C1459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657" y="2363368"/>
            <a:ext cx="8316686" cy="3638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EB5C19B-AD7D-3F9F-8E21-DC039F8C95B5}"/>
              </a:ext>
            </a:extLst>
          </p:cNvPr>
          <p:cNvSpPr/>
          <p:nvPr/>
        </p:nvSpPr>
        <p:spPr>
          <a:xfrm>
            <a:off x="1937657" y="1642188"/>
            <a:ext cx="8316686" cy="72118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DEFAULT     VS     NON-DEFAULT</a:t>
            </a:r>
          </a:p>
        </p:txBody>
      </p:sp>
    </p:spTree>
    <p:extLst>
      <p:ext uri="{BB962C8B-B14F-4D97-AF65-F5344CB8AC3E}">
        <p14:creationId xmlns:p14="http://schemas.microsoft.com/office/powerpoint/2010/main" val="1378170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DA21A40D-82DE-46A6-2DD9-8CE93920F4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6964" y="347923"/>
            <a:ext cx="9144000" cy="874388"/>
          </a:xfrm>
        </p:spPr>
        <p:txBody>
          <a:bodyPr anchor="ctr">
            <a:normAutofit fontScale="90000"/>
          </a:bodyPr>
          <a:lstStyle/>
          <a:p>
            <a:pPr algn="l"/>
            <a:r>
              <a:rPr lang="en-US" b="1" dirty="0"/>
              <a:t>DATA EXPLORATION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2840BDB-DAB6-3ACC-A46C-39054704A3E3}"/>
              </a:ext>
            </a:extLst>
          </p:cNvPr>
          <p:cNvSpPr/>
          <p:nvPr/>
        </p:nvSpPr>
        <p:spPr>
          <a:xfrm>
            <a:off x="1828023" y="1861461"/>
            <a:ext cx="8535954" cy="6997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CATEGORIZATION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4E18C5E-F020-F5BF-3D73-093F0E96B327}"/>
              </a:ext>
            </a:extLst>
          </p:cNvPr>
          <p:cNvSpPr/>
          <p:nvPr/>
        </p:nvSpPr>
        <p:spPr>
          <a:xfrm>
            <a:off x="1828023" y="2729209"/>
            <a:ext cx="8535954" cy="6997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MISSING DATA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E8A91BA-CC4D-6FEB-0D4C-8C20D870328B}"/>
              </a:ext>
            </a:extLst>
          </p:cNvPr>
          <p:cNvSpPr/>
          <p:nvPr/>
        </p:nvSpPr>
        <p:spPr>
          <a:xfrm>
            <a:off x="1828023" y="3596957"/>
            <a:ext cx="8535954" cy="6997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TARGET IMBALANCE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047ED90-015B-0CD6-5FBE-B30A9FA6B505}"/>
              </a:ext>
            </a:extLst>
          </p:cNvPr>
          <p:cNvSpPr/>
          <p:nvPr/>
        </p:nvSpPr>
        <p:spPr>
          <a:xfrm>
            <a:off x="1828023" y="4483367"/>
            <a:ext cx="8535954" cy="6997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DATA TRANSFORMATION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CD1AB3-0C59-DECF-48C2-8481E74C5C26}"/>
              </a:ext>
            </a:extLst>
          </p:cNvPr>
          <p:cNvSpPr/>
          <p:nvPr/>
        </p:nvSpPr>
        <p:spPr>
          <a:xfrm>
            <a:off x="1828023" y="5369777"/>
            <a:ext cx="8535954" cy="6997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MODELING PREPARATION</a:t>
            </a:r>
          </a:p>
        </p:txBody>
      </p:sp>
    </p:spTree>
    <p:extLst>
      <p:ext uri="{BB962C8B-B14F-4D97-AF65-F5344CB8AC3E}">
        <p14:creationId xmlns:p14="http://schemas.microsoft.com/office/powerpoint/2010/main" val="4248933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DA21A40D-82DE-46A6-2DD9-8CE93920F4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6964" y="347923"/>
            <a:ext cx="9144000" cy="874388"/>
          </a:xfrm>
        </p:spPr>
        <p:txBody>
          <a:bodyPr anchor="ctr">
            <a:normAutofit fontScale="90000"/>
          </a:bodyPr>
          <a:lstStyle/>
          <a:p>
            <a:pPr algn="l"/>
            <a:r>
              <a:rPr lang="en-US" b="1" dirty="0"/>
              <a:t>DATA IMBALANCE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9F7A55B-AE24-E009-ABE2-B25F10A916B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228881" y="2041633"/>
            <a:ext cx="7731189" cy="394290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13595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DA21A40D-82DE-46A6-2DD9-8CE93920F4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6964" y="347923"/>
            <a:ext cx="9144000" cy="874388"/>
          </a:xfrm>
        </p:spPr>
        <p:txBody>
          <a:bodyPr anchor="ctr">
            <a:normAutofit fontScale="90000"/>
          </a:bodyPr>
          <a:lstStyle/>
          <a:p>
            <a:pPr algn="l"/>
            <a:r>
              <a:rPr lang="en-US" b="1" dirty="0"/>
              <a:t>DATA IMPUTATION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47A0BC9-A39F-F21C-8EB3-FA286B1F74F1}"/>
              </a:ext>
            </a:extLst>
          </p:cNvPr>
          <p:cNvSpPr/>
          <p:nvPr/>
        </p:nvSpPr>
        <p:spPr>
          <a:xfrm>
            <a:off x="2295331" y="1614196"/>
            <a:ext cx="3601617" cy="235131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100" b="1" dirty="0">
                <a:solidFill>
                  <a:schemeClr val="tx1"/>
                </a:solidFill>
              </a:rPr>
              <a:t>RETAINING FEATURES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A7F8BD6-2CBC-4A38-FD24-319EA3D5DFFF}"/>
              </a:ext>
            </a:extLst>
          </p:cNvPr>
          <p:cNvSpPr/>
          <p:nvPr/>
        </p:nvSpPr>
        <p:spPr>
          <a:xfrm>
            <a:off x="2295331" y="4068147"/>
            <a:ext cx="3601617" cy="235131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100" b="1" dirty="0">
                <a:solidFill>
                  <a:schemeClr val="tx1"/>
                </a:solidFill>
              </a:rPr>
              <a:t>FACTOR CONVERSION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AB5F611-8BB6-DFFC-5446-E1F83CF834A0}"/>
              </a:ext>
            </a:extLst>
          </p:cNvPr>
          <p:cNvSpPr/>
          <p:nvPr/>
        </p:nvSpPr>
        <p:spPr>
          <a:xfrm>
            <a:off x="5990253" y="4068147"/>
            <a:ext cx="3601617" cy="235131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100" b="1" dirty="0">
                <a:solidFill>
                  <a:schemeClr val="tx1"/>
                </a:solidFill>
              </a:rPr>
              <a:t>ADDITIONAL TRANSFORMATIONS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2E2FA2-549C-0173-3DD9-6208AB32701F}"/>
              </a:ext>
            </a:extLst>
          </p:cNvPr>
          <p:cNvSpPr/>
          <p:nvPr/>
        </p:nvSpPr>
        <p:spPr>
          <a:xfrm>
            <a:off x="5990253" y="1614196"/>
            <a:ext cx="3601617" cy="235131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100" b="1" dirty="0">
                <a:solidFill>
                  <a:schemeClr val="tx1"/>
                </a:solidFill>
              </a:rPr>
              <a:t>NA THRESHOLD </a:t>
            </a:r>
          </a:p>
          <a:p>
            <a:pPr algn="ctr"/>
            <a:r>
              <a:rPr lang="en-US" sz="3100" b="1" dirty="0">
                <a:solidFill>
                  <a:schemeClr val="tx1"/>
                </a:solidFill>
              </a:rPr>
              <a:t>&amp; REMOVAL</a:t>
            </a:r>
          </a:p>
        </p:txBody>
      </p:sp>
    </p:spTree>
    <p:extLst>
      <p:ext uri="{BB962C8B-B14F-4D97-AF65-F5344CB8AC3E}">
        <p14:creationId xmlns:p14="http://schemas.microsoft.com/office/powerpoint/2010/main" val="4034811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DA21A40D-82DE-46A6-2DD9-8CE93920F4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6964" y="347923"/>
            <a:ext cx="9144000" cy="874388"/>
          </a:xfrm>
        </p:spPr>
        <p:txBody>
          <a:bodyPr anchor="ctr">
            <a:normAutofit fontScale="90000"/>
          </a:bodyPr>
          <a:lstStyle/>
          <a:p>
            <a:pPr algn="l"/>
            <a:r>
              <a:rPr lang="en-US" b="1" dirty="0"/>
              <a:t>MODELS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9AA14D6-BEE7-30E0-135D-DCD2D335C9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0775" y="1700213"/>
            <a:ext cx="3968750" cy="1651000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A6984E81-C593-E61E-1C6C-009A39418C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90775" y="1295364"/>
            <a:ext cx="2795095" cy="412203"/>
          </a:xfrm>
        </p:spPr>
        <p:txBody>
          <a:bodyPr>
            <a:normAutofit lnSpcReduction="10000"/>
          </a:bodyPr>
          <a:lstStyle/>
          <a:p>
            <a:pPr algn="l"/>
            <a:r>
              <a:rPr lang="en-US" b="1" dirty="0"/>
              <a:t>LOGISTIC</a:t>
            </a:r>
          </a:p>
        </p:txBody>
      </p:sp>
    </p:spTree>
    <p:extLst>
      <p:ext uri="{BB962C8B-B14F-4D97-AF65-F5344CB8AC3E}">
        <p14:creationId xmlns:p14="http://schemas.microsoft.com/office/powerpoint/2010/main" val="3785190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499</TotalTime>
  <Words>862</Words>
  <Application>Microsoft Macintosh PowerPoint</Application>
  <PresentationFormat>Widescreen</PresentationFormat>
  <Paragraphs>284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Wingdings</vt:lpstr>
      <vt:lpstr>Office Theme</vt:lpstr>
      <vt:lpstr>HOME CREDIT DEFAULT RISK</vt:lpstr>
      <vt:lpstr>COMPANY OVERVIEW</vt:lpstr>
      <vt:lpstr>BUSINESS PROBLEM</vt:lpstr>
      <vt:lpstr>BUSINESS PROBLEM</vt:lpstr>
      <vt:lpstr>BUSINESS IMPACT</vt:lpstr>
      <vt:lpstr>DATA EXPLORATION</vt:lpstr>
      <vt:lpstr>DATA IMBALANCE</vt:lpstr>
      <vt:lpstr>DATA IMPUTATION</vt:lpstr>
      <vt:lpstr>MODELS</vt:lpstr>
      <vt:lpstr>MODELS</vt:lpstr>
      <vt:lpstr>MODELS</vt:lpstr>
      <vt:lpstr>MODELS</vt:lpstr>
      <vt:lpstr>RESULTS</vt:lpstr>
      <vt:lpstr>RESULTS</vt:lpstr>
      <vt:lpstr>RESULTS</vt:lpstr>
      <vt:lpstr>RESULTS</vt:lpstr>
      <vt:lpstr>IMPORTANT PREDICTORS</vt:lpstr>
      <vt:lpstr>BUSINESS IMPACT</vt:lpstr>
      <vt:lpstr>APPLICATION EXAMPLE</vt:lpstr>
      <vt:lpstr>APPLICATION EXAMPLE</vt:lpstr>
      <vt:lpstr>APPENDIX</vt:lpstr>
      <vt:lpstr>Data Preparation</vt:lpstr>
      <vt:lpstr>Data Preparation</vt:lpstr>
      <vt:lpstr>Data Preparation</vt:lpstr>
      <vt:lpstr>Models</vt:lpstr>
      <vt:lpstr>Results</vt:lpstr>
      <vt:lpstr>Important Predictors</vt:lpstr>
      <vt:lpstr>Business Impact</vt:lpstr>
      <vt:lpstr>Application Example</vt:lpstr>
      <vt:lpstr>Recommendation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 CREDIT DEFAULT RISK</dc:title>
  <dc:creator>Andrew Walton</dc:creator>
  <cp:lastModifiedBy>Donaldson, Ian</cp:lastModifiedBy>
  <cp:revision>5</cp:revision>
  <dcterms:created xsi:type="dcterms:W3CDTF">2023-12-03T23:21:27Z</dcterms:created>
  <dcterms:modified xsi:type="dcterms:W3CDTF">2023-12-05T06:58:31Z</dcterms:modified>
</cp:coreProperties>
</file>