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341" r:id="rId3"/>
    <p:sldId id="359" r:id="rId4"/>
    <p:sldId id="360" r:id="rId5"/>
    <p:sldId id="357" r:id="rId6"/>
    <p:sldId id="361" r:id="rId7"/>
    <p:sldId id="358" r:id="rId8"/>
    <p:sldId id="362" r:id="rId9"/>
    <p:sldId id="340" r:id="rId1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D"/>
    <a:srgbClr val="FFFFFF"/>
    <a:srgbClr val="000000"/>
    <a:srgbClr val="DDDDDD"/>
    <a:srgbClr val="004C6E"/>
    <a:srgbClr val="DDF4FF"/>
    <a:srgbClr val="DD622B"/>
    <a:srgbClr val="00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 preferSingleView="1">
    <p:restoredLeft sz="34580" autoAdjust="0"/>
    <p:restoredTop sz="86410" autoAdjust="0"/>
  </p:normalViewPr>
  <p:slideViewPr>
    <p:cSldViewPr snapToObjects="1">
      <p:cViewPr varScale="1">
        <p:scale>
          <a:sx n="72" d="100"/>
          <a:sy n="72" d="100"/>
        </p:scale>
        <p:origin x="5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2832" y="77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t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6963E595-34EC-4362-B3B6-F5161566878D}" type="datetimeFigureOut">
              <a:rPr lang="en-AU"/>
              <a:pPr>
                <a:defRPr/>
              </a:pPr>
              <a:t>21/06/2018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8975" y="8685213"/>
            <a:ext cx="1087438" cy="457200"/>
          </a:xfrm>
          <a:prstGeom prst="rect">
            <a:avLst/>
          </a:prstGeom>
        </p:spPr>
        <p:txBody>
          <a:bodyPr vert="horz" lIns="0" tIns="36000" rIns="91440" bIns="36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126A0328-C948-4F4B-AAE9-8656F40DA1B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026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6200" y="76200"/>
            <a:ext cx="5018088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9088" y="65088"/>
            <a:ext cx="1417637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ABB523-293B-4088-A9BE-60231C9E493D}" type="datetimeFigureOut">
              <a:rPr lang="en-AU"/>
              <a:pPr>
                <a:defRPr/>
              </a:pPr>
              <a:t>21/06/2018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1513" y="542925"/>
            <a:ext cx="5507037" cy="41306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513" y="4976813"/>
            <a:ext cx="5507037" cy="348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6200" y="8685213"/>
            <a:ext cx="4800600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56288" y="8685213"/>
            <a:ext cx="989012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DF9208-14AD-4537-B845-73832C415F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35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n-US" sz="1200" b="1" kern="1200" dirty="0">
        <a:solidFill>
          <a:schemeClr val="tx1"/>
        </a:solidFill>
        <a:latin typeface="+mn-lt"/>
        <a:ea typeface="+mn-ea"/>
        <a:cs typeface="Arial" pitchFamily="34" charset="0"/>
      </a:defRPr>
    </a:lvl1pPr>
    <a:lvl2pPr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2875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87338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lang="en-AU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_imag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9"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nip Single Corner Rectangle 4"/>
          <p:cNvSpPr/>
          <p:nvPr/>
        </p:nvSpPr>
        <p:spPr>
          <a:xfrm rot="10800000" flipH="1">
            <a:off x="230188" y="230188"/>
            <a:ext cx="8683625" cy="1822450"/>
          </a:xfrm>
          <a:prstGeom prst="snip1Rect">
            <a:avLst/>
          </a:prstGeom>
          <a:solidFill>
            <a:srgbClr val="FFE5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Black_Victoria Government V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398912"/>
            <a:ext cx="7381225" cy="953765"/>
          </a:xfrm>
        </p:spPr>
        <p:txBody>
          <a:bodyPr anchor="t"/>
          <a:lstStyle>
            <a:lvl1pPr>
              <a:lnSpc>
                <a:spcPct val="90000"/>
              </a:lnSpc>
              <a:defRPr>
                <a:latin typeface="+mj-lt"/>
              </a:defRPr>
            </a:lvl1pPr>
          </a:lstStyle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512000"/>
            <a:ext cx="7381225" cy="386830"/>
          </a:xfrm>
        </p:spPr>
        <p:txBody>
          <a:bodyPr/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0" indent="0" algn="l">
              <a:buNone/>
              <a:defRPr sz="165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4584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230188" y="230188"/>
            <a:ext cx="8683625" cy="6015037"/>
          </a:xfrm>
          <a:prstGeom prst="snip1Rect">
            <a:avLst>
              <a:gd name="adj" fmla="val 47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lack_Victoria Government V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83411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72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2052000"/>
            <a:ext cx="8172000" cy="408630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6000" y="313200"/>
            <a:ext cx="8172000" cy="630000"/>
          </a:xfrm>
        </p:spPr>
        <p:txBody>
          <a:bodyPr anchor="ctr"/>
          <a:lstStyle>
            <a:lvl1pPr>
              <a:defRPr sz="2000" b="1"/>
            </a:lvl1pPr>
            <a:lvl2pPr marL="0" indent="0">
              <a:buNone/>
              <a:defRPr sz="2000"/>
            </a:lvl2pPr>
            <a:lvl3pPr marL="0" indent="0" algn="l">
              <a:buNone/>
              <a:defRPr sz="2000"/>
            </a:lvl3pPr>
            <a:lvl4pPr marL="0" indent="0" algn="l">
              <a:buFont typeface="Arial" panose="020B0604020202020204" pitchFamily="34" charset="0"/>
              <a:buNone/>
              <a:defRPr sz="2000"/>
            </a:lvl4pPr>
            <a:lvl5pPr marL="0" indent="0" algn="l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000" y="1278000"/>
            <a:ext cx="8172000" cy="6300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8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69935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059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727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>
              <a:defRPr lang="en-AU" noProof="0" dirty="0" smtClean="0"/>
            </a:lvl5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483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6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 rot="10800000" flipH="1">
            <a:off x="230188" y="230188"/>
            <a:ext cx="8683625" cy="803275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85775" y="312738"/>
            <a:ext cx="81724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277938"/>
            <a:ext cx="8172450" cy="46974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pic>
        <p:nvPicPr>
          <p:cNvPr id="1029" name="Picture 8" descr="PROV_logo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Black_Victoria Government V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0825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3238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ts val="3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50825" indent="-250825" algn="l" rtl="0" eaLnBrk="0" fontAlgn="base" hangingPunct="0">
        <a:spcBef>
          <a:spcPct val="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504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756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008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260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/>
          </p:cNvSpPr>
          <p:nvPr>
            <p:ph type="ctrTitle" idx="4294967295"/>
          </p:nvPr>
        </p:nvSpPr>
        <p:spPr>
          <a:xfrm>
            <a:off x="522288" y="323850"/>
            <a:ext cx="7772400" cy="1128713"/>
          </a:xfrm>
        </p:spPr>
        <p:txBody>
          <a:bodyPr anchor="t"/>
          <a:lstStyle/>
          <a:p>
            <a:pPr eaLnBrk="1" hangingPunct="1"/>
            <a:r>
              <a:rPr lang="en-AU" altLang="en-US" dirty="0">
                <a:cs typeface="Arial" charset="0"/>
              </a:rPr>
              <a:t>File Harvest GUI</a:t>
            </a:r>
            <a:br>
              <a:rPr lang="en-AU" altLang="en-US" dirty="0">
                <a:cs typeface="Arial" charset="0"/>
              </a:rPr>
            </a:br>
            <a:r>
              <a:rPr lang="en-AU" altLang="en-US" dirty="0">
                <a:cs typeface="Arial" charset="0"/>
              </a:rPr>
              <a:t>A learning experience</a:t>
            </a:r>
          </a:p>
        </p:txBody>
      </p:sp>
      <p:sp>
        <p:nvSpPr>
          <p:cNvPr id="4099" name="Rectangle 1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57213" y="1630363"/>
            <a:ext cx="6400800" cy="312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 sz="1600" dirty="0">
                <a:cs typeface="Arial" charset="0"/>
              </a:rPr>
              <a:t>Andrew</a:t>
            </a:r>
            <a:r>
              <a:rPr lang="en-AU" altLang="en-US" sz="1600" baseline="0" dirty="0">
                <a:cs typeface="Arial" charset="0"/>
              </a:rPr>
              <a:t> Waugh, PROV</a:t>
            </a:r>
            <a:endParaRPr lang="en-AU" altLang="en-US" sz="1600" dirty="0"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7213" y="1493838"/>
            <a:ext cx="7975600" cy="0"/>
          </a:xfrm>
          <a:prstGeom prst="line">
            <a:avLst/>
          </a:prstGeom>
          <a:ln w="25400" cmpd="tri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28EB-A087-47ED-BCF8-4CC35128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I’ll never be ashamed of my UI again…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054B4-2000-4320-BFAC-47964F11C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1" y="1493785"/>
            <a:ext cx="3719378" cy="495917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5D8AB-D59C-414A-82DD-98AB072C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97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9BBD-C49D-4D8F-A83A-973556D2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CE3F-AA75-4686-AC36-24A4B09E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To</a:t>
            </a:r>
            <a:r>
              <a:rPr lang="en-AU" baseline="0" dirty="0"/>
              <a:t> transfer the knowledge about Java GUI construction into PROV</a:t>
            </a:r>
          </a:p>
          <a:p>
            <a:pPr lvl="1"/>
            <a:r>
              <a:rPr lang="en-AU" baseline="0" dirty="0"/>
              <a:t>To build a useful tool for VEO capture</a:t>
            </a:r>
          </a:p>
          <a:p>
            <a:pPr lvl="1"/>
            <a:r>
              <a:rPr lang="en-AU" baseline="0" dirty="0"/>
              <a:t>To produce a template for future VEO capture GUIs</a:t>
            </a:r>
          </a:p>
          <a:p>
            <a:pPr lvl="1"/>
            <a:r>
              <a:rPr lang="en-AU" baseline="0" dirty="0"/>
              <a:t>To improve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34220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5FD1-766B-40FF-A607-6B96ED52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09AC-316A-4FFF-9F1A-CB9E998E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A program</a:t>
            </a:r>
            <a:r>
              <a:rPr lang="en-AU" baseline="0" dirty="0"/>
              <a:t> that captures a directory in a file system (including its subdirectories) as a V3 VEO</a:t>
            </a:r>
          </a:p>
        </p:txBody>
      </p:sp>
    </p:spTree>
    <p:extLst>
      <p:ext uri="{BB962C8B-B14F-4D97-AF65-F5344CB8AC3E}">
        <p14:creationId xmlns:p14="http://schemas.microsoft.com/office/powerpoint/2010/main" val="8550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3241-90B3-4B95-A133-88C40D54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see it working….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6842E-D218-4D3A-AE48-1A1A20D9B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5" y="1557401"/>
            <a:ext cx="7902370" cy="44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4528-5D5B-4C1A-AC62-48445FF3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127B-A144-4AFE-B351-C410CD14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Allows selection of a set of directories to harvest (each directory becomes a VEO)</a:t>
            </a:r>
          </a:p>
          <a:p>
            <a:pPr lvl="1"/>
            <a:r>
              <a:rPr lang="en-AU" dirty="0"/>
              <a:t>Allows a selection of branches to be pruned from the harvest (if branches</a:t>
            </a:r>
            <a:r>
              <a:rPr lang="en-AU" baseline="0" dirty="0"/>
              <a:t> are not of interest)</a:t>
            </a:r>
          </a:p>
          <a:p>
            <a:pPr lvl="1"/>
            <a:r>
              <a:rPr lang="en-AU" baseline="0" dirty="0"/>
              <a:t>Allows regular expressions to select files that will not be harvested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05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AEA2-36DD-472E-B5E4-26463BA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of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7ECF-4641-4DAA-9DF8-7C5C7C3F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Moved the primary VEO controls to the main (splash)</a:t>
            </a:r>
            <a:r>
              <a:rPr lang="en-AU" baseline="0" dirty="0"/>
              <a:t> screen</a:t>
            </a:r>
          </a:p>
          <a:p>
            <a:pPr lvl="2"/>
            <a:r>
              <a:rPr lang="en-AU" dirty="0"/>
              <a:t>Templates, output directory, signer information</a:t>
            </a:r>
          </a:p>
          <a:p>
            <a:pPr lvl="1"/>
            <a:r>
              <a:rPr lang="en-AU" dirty="0"/>
              <a:t>Added ability to load and save job templates</a:t>
            </a:r>
          </a:p>
          <a:p>
            <a:pPr lvl="1"/>
            <a:r>
              <a:rPr lang="en-AU" dirty="0"/>
              <a:t>Activity is reported as it happens</a:t>
            </a:r>
          </a:p>
          <a:p>
            <a:pPr lvl="1"/>
            <a:r>
              <a:rPr lang="en-AU" dirty="0"/>
              <a:t>Reporting of decisions to not include objects</a:t>
            </a:r>
          </a:p>
          <a:p>
            <a:pPr lvl="1"/>
            <a:r>
              <a:rPr lang="en-AU" dirty="0"/>
              <a:t>Decision to save Log file can happen at the end of the run</a:t>
            </a:r>
          </a:p>
        </p:txBody>
      </p:sp>
    </p:spTree>
    <p:extLst>
      <p:ext uri="{BB962C8B-B14F-4D97-AF65-F5344CB8AC3E}">
        <p14:creationId xmlns:p14="http://schemas.microsoft.com/office/powerpoint/2010/main" val="26542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DFBA-D335-412B-8ED1-0630B3DE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8435-15A5-42B4-BCF8-601ABEC5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GUIs</a:t>
            </a:r>
            <a:r>
              <a:rPr lang="en-AU" baseline="0" dirty="0"/>
              <a:t> are hard to get right</a:t>
            </a:r>
          </a:p>
          <a:p>
            <a:pPr lvl="2"/>
            <a:r>
              <a:rPr lang="en-AU" dirty="0"/>
              <a:t>Code template will help</a:t>
            </a:r>
          </a:p>
          <a:p>
            <a:pPr lvl="2"/>
            <a:r>
              <a:rPr lang="en-AU" dirty="0"/>
              <a:t>Experience will help as well</a:t>
            </a:r>
          </a:p>
        </p:txBody>
      </p:sp>
    </p:spTree>
    <p:extLst>
      <p:ext uri="{BB962C8B-B14F-4D97-AF65-F5344CB8AC3E}">
        <p14:creationId xmlns:p14="http://schemas.microsoft.com/office/powerpoint/2010/main" val="20511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4D8-4AAF-4AA9-B3E7-81C7269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EF0DB-E9D3-4B4A-888E-DFBE9302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384426"/>
            <a:ext cx="8172450" cy="45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158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ny">
  <a:themeElements>
    <a:clrScheme name="PROV Colou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CE444"/>
      </a:accent1>
      <a:accent2>
        <a:srgbClr val="44C8F5"/>
      </a:accent2>
      <a:accent3>
        <a:srgbClr val="F99D27"/>
      </a:accent3>
      <a:accent4>
        <a:srgbClr val="F4826A"/>
      </a:accent4>
      <a:accent5>
        <a:srgbClr val="00AFBE"/>
      </a:accent5>
      <a:accent6>
        <a:srgbClr val="BD8CBF"/>
      </a:accent6>
      <a:hlink>
        <a:srgbClr val="F4826A"/>
      </a:hlink>
      <a:folHlink>
        <a:srgbClr val="BD8C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7347</TotalTime>
  <Words>206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Company</vt:lpstr>
      <vt:lpstr>File Harvest GUI A learning experience</vt:lpstr>
      <vt:lpstr>I’ll never be ashamed of my UI again…</vt:lpstr>
      <vt:lpstr>Goals of the project</vt:lpstr>
      <vt:lpstr>What is it?</vt:lpstr>
      <vt:lpstr>Let’s see it working….</vt:lpstr>
      <vt:lpstr>Features of the program</vt:lpstr>
      <vt:lpstr>Features of the template</vt:lpstr>
      <vt:lpstr>Lessons</vt:lpstr>
      <vt:lpstr>Any questions?</vt:lpstr>
    </vt:vector>
  </TitlesOfParts>
  <Company>PROV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UDP</dc:creator>
  <cp:lastModifiedBy>Andrew</cp:lastModifiedBy>
  <cp:revision>170</cp:revision>
  <dcterms:created xsi:type="dcterms:W3CDTF">2012-06-26T11:32:37Z</dcterms:created>
  <dcterms:modified xsi:type="dcterms:W3CDTF">2018-06-21T04:01:28Z</dcterms:modified>
  <cp:category>PowerPoint Template</cp:category>
</cp:coreProperties>
</file>