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1" r:id="rId2"/>
    <p:sldId id="341" r:id="rId3"/>
    <p:sldId id="342" r:id="rId4"/>
    <p:sldId id="343" r:id="rId5"/>
    <p:sldId id="346" r:id="rId6"/>
    <p:sldId id="356" r:id="rId7"/>
    <p:sldId id="357" r:id="rId8"/>
    <p:sldId id="358" r:id="rId9"/>
    <p:sldId id="344" r:id="rId10"/>
    <p:sldId id="347" r:id="rId11"/>
    <p:sldId id="348" r:id="rId12"/>
    <p:sldId id="349" r:id="rId13"/>
    <p:sldId id="350" r:id="rId14"/>
    <p:sldId id="351" r:id="rId15"/>
    <p:sldId id="352" r:id="rId16"/>
    <p:sldId id="354" r:id="rId17"/>
    <p:sldId id="353" r:id="rId18"/>
    <p:sldId id="355" r:id="rId19"/>
    <p:sldId id="340" r:id="rId20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97D"/>
    <a:srgbClr val="FFFFFF"/>
    <a:srgbClr val="000000"/>
    <a:srgbClr val="DDDDDD"/>
    <a:srgbClr val="004C6E"/>
    <a:srgbClr val="DDF4FF"/>
    <a:srgbClr val="DD622B"/>
    <a:srgbClr val="00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34580" autoAdjust="0"/>
    <p:restoredTop sz="86410" autoAdjust="0"/>
  </p:normalViewPr>
  <p:slideViewPr>
    <p:cSldViewPr snapToObjects="1">
      <p:cViewPr varScale="1">
        <p:scale>
          <a:sx n="72" d="100"/>
          <a:sy n="72" d="100"/>
        </p:scale>
        <p:origin x="192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9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4" d="100"/>
          <a:sy n="54" d="100"/>
        </p:scale>
        <p:origin x="2832" y="77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t" anchorCtr="0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6963E595-34EC-4362-B3B6-F5161566878D}" type="datetimeFigureOut">
              <a:rPr lang="en-AU"/>
              <a:pPr>
                <a:defRPr/>
              </a:pPr>
              <a:t>20/06/2018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72000" tIns="72000" rIns="72000" bIns="7200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68975" y="8685213"/>
            <a:ext cx="1087438" cy="457200"/>
          </a:xfrm>
          <a:prstGeom prst="rect">
            <a:avLst/>
          </a:prstGeom>
        </p:spPr>
        <p:txBody>
          <a:bodyPr vert="horz" lIns="0" tIns="36000" rIns="91440" bIns="3600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fld id="{126A0328-C948-4F4B-AAE9-8656F40DA1B2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50265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76200" y="76200"/>
            <a:ext cx="5018088" cy="381000"/>
          </a:xfrm>
          <a:prstGeom prst="rect">
            <a:avLst/>
          </a:prstGeom>
        </p:spPr>
        <p:txBody>
          <a:bodyPr vert="horz" lIns="0" tIns="0" rIns="0" bIns="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99088" y="65088"/>
            <a:ext cx="1417637" cy="381000"/>
          </a:xfrm>
          <a:prstGeom prst="rect">
            <a:avLst/>
          </a:prstGeom>
        </p:spPr>
        <p:txBody>
          <a:bodyPr vert="horz" lIns="0" tIns="0" rIns="0" bIns="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6ABB523-293B-4088-A9BE-60231C9E493D}" type="datetimeFigureOut">
              <a:rPr lang="en-AU"/>
              <a:pPr>
                <a:defRPr/>
              </a:pPr>
              <a:t>20/06/2018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71513" y="542925"/>
            <a:ext cx="5507037" cy="4130675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1513" y="4976813"/>
            <a:ext cx="5507037" cy="348138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AU" noProof="0" dirty="0"/>
              <a:t>Click to edit Master text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76200" y="8685213"/>
            <a:ext cx="4800600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56288" y="8685213"/>
            <a:ext cx="989012" cy="3603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FDF9208-14AD-4537-B845-73832C415F11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03552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en-US" sz="1200" b="1" kern="1200" dirty="0">
        <a:solidFill>
          <a:schemeClr val="tx1"/>
        </a:solidFill>
        <a:latin typeface="+mn-lt"/>
        <a:ea typeface="+mn-ea"/>
        <a:cs typeface="Arial" pitchFamily="34" charset="0"/>
      </a:defRPr>
    </a:lvl1pPr>
    <a:lvl2pPr algn="l" rtl="0" eaLnBrk="0" fontAlgn="base" hangingPunct="0">
      <a:spcBef>
        <a:spcPct val="30000"/>
      </a:spcBef>
      <a:spcAft>
        <a:spcPct val="0"/>
      </a:spcAft>
      <a:defRPr lang="en-US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42875" indent="-142875" algn="l" rtl="0" eaLnBrk="0" fontAlgn="base" hangingPunct="0">
      <a:spcBef>
        <a:spcPct val="30000"/>
      </a:spcBef>
      <a:spcAft>
        <a:spcPct val="0"/>
      </a:spcAft>
      <a:defRPr lang="en-US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287338" indent="-142875" algn="l" rtl="0" eaLnBrk="0" fontAlgn="base" hangingPunct="0">
      <a:spcBef>
        <a:spcPct val="30000"/>
      </a:spcBef>
      <a:spcAft>
        <a:spcPct val="0"/>
      </a:spcAft>
      <a:defRPr lang="en-US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lang="en-AU" sz="1200" kern="120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ackground_image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79"/>
          <a:stretch>
            <a:fillRect/>
          </a:stretch>
        </p:blipFill>
        <p:spPr bwMode="auto">
          <a:xfrm>
            <a:off x="0" y="0"/>
            <a:ext cx="91440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nip Single Corner Rectangle 4"/>
          <p:cNvSpPr/>
          <p:nvPr/>
        </p:nvSpPr>
        <p:spPr>
          <a:xfrm rot="10800000" flipH="1">
            <a:off x="230188" y="230188"/>
            <a:ext cx="8683625" cy="1822450"/>
          </a:xfrm>
          <a:prstGeom prst="snip1Rect">
            <a:avLst/>
          </a:prstGeom>
          <a:solidFill>
            <a:srgbClr val="FFE53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 descr="PROV_log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354763"/>
            <a:ext cx="2295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Black_Victoria Government V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6370638"/>
            <a:ext cx="63023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0" y="398912"/>
            <a:ext cx="7381225" cy="953765"/>
          </a:xfrm>
        </p:spPr>
        <p:txBody>
          <a:bodyPr anchor="t"/>
          <a:lstStyle>
            <a:lvl1pPr>
              <a:lnSpc>
                <a:spcPct val="90000"/>
              </a:lnSpc>
              <a:defRPr>
                <a:latin typeface="+mj-lt"/>
              </a:defRPr>
            </a:lvl1pPr>
          </a:lstStyle>
          <a:p>
            <a:r>
              <a:rPr lang="en-AU" noProof="0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00" y="1512000"/>
            <a:ext cx="7381225" cy="386830"/>
          </a:xfrm>
        </p:spPr>
        <p:txBody>
          <a:bodyPr/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0" indent="0" algn="l">
              <a:buNone/>
              <a:defRPr sz="1650">
                <a:solidFill>
                  <a:schemeClr val="tx1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45843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 rot="10800000" flipH="1">
            <a:off x="230188" y="230188"/>
            <a:ext cx="8683625" cy="6015037"/>
          </a:xfrm>
          <a:prstGeom prst="snip1Rect">
            <a:avLst>
              <a:gd name="adj" fmla="val 471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 descr="PROV_log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354763"/>
            <a:ext cx="2295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Black_Victoria Government V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6370638"/>
            <a:ext cx="63023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86000" y="1278000"/>
            <a:ext cx="8172000" cy="4834114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0723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00" y="2052000"/>
            <a:ext cx="8172000" cy="4086305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86000" y="313200"/>
            <a:ext cx="8172000" cy="630000"/>
          </a:xfrm>
        </p:spPr>
        <p:txBody>
          <a:bodyPr anchor="ctr"/>
          <a:lstStyle>
            <a:lvl1pPr>
              <a:defRPr sz="2000" b="1"/>
            </a:lvl1pPr>
            <a:lvl2pPr marL="0" indent="0">
              <a:buNone/>
              <a:defRPr sz="2000"/>
            </a:lvl2pPr>
            <a:lvl3pPr marL="0" indent="0" algn="l">
              <a:buNone/>
              <a:defRPr sz="2000"/>
            </a:lvl3pPr>
            <a:lvl4pPr marL="0" indent="0" algn="l">
              <a:buFont typeface="Arial" panose="020B0604020202020204" pitchFamily="34" charset="0"/>
              <a:buNone/>
              <a:defRPr sz="2000"/>
            </a:lvl4pPr>
            <a:lvl5pPr marL="0" indent="0" algn="l">
              <a:buNone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6000" y="1278000"/>
            <a:ext cx="8172000" cy="6300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187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86000" y="1278000"/>
            <a:ext cx="8172000" cy="4699354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35059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6000" y="1278000"/>
            <a:ext cx="3960000" cy="4698000"/>
          </a:xfrm>
        </p:spPr>
        <p:txBody>
          <a:bodyPr/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6pPr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 smtClean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7727" y="1278000"/>
            <a:ext cx="3960000" cy="4698000"/>
          </a:xfrm>
        </p:spPr>
        <p:txBody>
          <a:bodyPr/>
          <a:lstStyle>
            <a:lvl1pPr>
              <a:defRPr lang="en-AU" noProof="0" dirty="0" smtClean="0"/>
            </a:lvl1pPr>
            <a:lvl2pPr>
              <a:defRPr lang="en-AU" noProof="0" dirty="0" smtClean="0"/>
            </a:lvl2pPr>
            <a:lvl3pPr>
              <a:defRPr lang="en-AU" noProof="0" dirty="0" smtClean="0"/>
            </a:lvl3pPr>
            <a:lvl4pPr>
              <a:defRPr lang="en-AU" noProof="0" dirty="0" smtClean="0"/>
            </a:lvl4pPr>
            <a:lvl5pPr>
              <a:defRPr lang="en-AU" noProof="0" dirty="0" smtClean="0"/>
            </a:lvl5pPr>
            <a:lvl6pPr>
              <a:defRPr lang="en-AU" noProof="0" dirty="0" smtClean="0"/>
            </a:lvl6pPr>
            <a:lvl7pPr>
              <a:defRPr lang="en-AU" noProof="0" dirty="0" smtClean="0"/>
            </a:lvl7pPr>
            <a:lvl8pPr>
              <a:defRPr lang="en-AU" noProof="0" dirty="0" smtClean="0"/>
            </a:lvl8pPr>
            <a:lvl9pPr>
              <a:defRPr lang="en-AU" noProof="0" dirty="0" smtClean="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64832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262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Single Corner Rectangle 7"/>
          <p:cNvSpPr/>
          <p:nvPr/>
        </p:nvSpPr>
        <p:spPr>
          <a:xfrm rot="10800000" flipH="1">
            <a:off x="230188" y="230188"/>
            <a:ext cx="8683625" cy="803275"/>
          </a:xfrm>
          <a:prstGeom prst="snip1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85775" y="312738"/>
            <a:ext cx="8172450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5775" y="1277938"/>
            <a:ext cx="8172450" cy="46974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AU" noProof="0" dirty="0"/>
              <a:t>Use the increase/decrease list level buttons to change styles</a:t>
            </a:r>
          </a:p>
          <a:p>
            <a:pPr lvl="1"/>
            <a:r>
              <a:rPr lang="en-AU" noProof="0" dirty="0"/>
              <a:t>Second level</a:t>
            </a:r>
          </a:p>
          <a:p>
            <a:pPr lvl="2"/>
            <a:r>
              <a:rPr lang="en-AU" noProof="0" dirty="0"/>
              <a:t>Third level</a:t>
            </a:r>
          </a:p>
          <a:p>
            <a:pPr lvl="3"/>
            <a:r>
              <a:rPr lang="en-AU" noProof="0" dirty="0"/>
              <a:t>Fourth level</a:t>
            </a:r>
          </a:p>
          <a:p>
            <a:pPr lvl="4"/>
            <a:r>
              <a:rPr lang="en-AU" noProof="0" dirty="0"/>
              <a:t>Fifth level</a:t>
            </a:r>
          </a:p>
          <a:p>
            <a:pPr lvl="5"/>
            <a:r>
              <a:rPr lang="en-AU" noProof="0" dirty="0"/>
              <a:t>Sixth level</a:t>
            </a:r>
          </a:p>
          <a:p>
            <a:pPr lvl="6"/>
            <a:r>
              <a:rPr lang="en-AU" noProof="0" dirty="0"/>
              <a:t>Seventh level</a:t>
            </a:r>
          </a:p>
          <a:p>
            <a:pPr lvl="7"/>
            <a:r>
              <a:rPr lang="en-AU" noProof="0" dirty="0"/>
              <a:t>Eighth level</a:t>
            </a:r>
          </a:p>
          <a:p>
            <a:pPr lvl="8"/>
            <a:r>
              <a:rPr lang="en-AU" noProof="0" dirty="0"/>
              <a:t>Ninth level</a:t>
            </a:r>
          </a:p>
        </p:txBody>
      </p:sp>
      <p:pic>
        <p:nvPicPr>
          <p:cNvPr id="1029" name="Picture 8" descr="PROV_logo.jp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6354763"/>
            <a:ext cx="2295525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9" descr="Black_Victoria Government V1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6370638"/>
            <a:ext cx="63023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9" r:id="rId3"/>
    <p:sldLayoutId id="2147483670" r:id="rId4"/>
    <p:sldLayoutId id="2147483671" r:id="rId5"/>
    <p:sldLayoutId id="2147483672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700" b="1" kern="1200">
          <a:solidFill>
            <a:schemeClr val="tx1"/>
          </a:solidFill>
          <a:latin typeface="+mj-lt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700" b="1">
          <a:solidFill>
            <a:schemeClr val="tx1"/>
          </a:solidFill>
          <a:latin typeface="Calibri" pitchFamily="34" charset="0"/>
          <a:cs typeface="Arial" charset="0"/>
        </a:defRPr>
      </a:lvl9pPr>
    </p:titleStyle>
    <p:bodyStyle>
      <a:lvl1pPr algn="l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Font typeface="Arial" charset="0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1pPr>
      <a:lvl2pPr marL="250825" indent="-250825" algn="l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503238" indent="-250825" algn="l" rtl="0" eaLnBrk="0" fontAlgn="base" hangingPunct="0">
        <a:lnSpc>
          <a:spcPct val="83000"/>
        </a:lnSpc>
        <a:spcBef>
          <a:spcPct val="0"/>
        </a:spcBef>
        <a:spcAft>
          <a:spcPts val="60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ts val="300"/>
        </a:spcAft>
        <a:buFont typeface="Arial" charset="0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50825" indent="-250825" algn="l" rtl="0" eaLnBrk="0" fontAlgn="base" hangingPunct="0">
        <a:spcBef>
          <a:spcPct val="0"/>
        </a:spcBef>
        <a:spcAft>
          <a:spcPts val="30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504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6pPr>
      <a:lvl7pPr marL="756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7pPr>
      <a:lvl8pPr marL="1008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8pPr>
      <a:lvl9pPr marL="1260000" indent="-25200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2"/>
          <p:cNvSpPr>
            <a:spLocks noGrp="1"/>
          </p:cNvSpPr>
          <p:nvPr>
            <p:ph type="ctrTitle" idx="4294967295"/>
          </p:nvPr>
        </p:nvSpPr>
        <p:spPr>
          <a:xfrm>
            <a:off x="522288" y="323850"/>
            <a:ext cx="7772400" cy="1128713"/>
          </a:xfrm>
        </p:spPr>
        <p:txBody>
          <a:bodyPr anchor="t"/>
          <a:lstStyle/>
          <a:p>
            <a:pPr eaLnBrk="1" hangingPunct="1"/>
            <a:r>
              <a:rPr lang="en-AU" altLang="en-US" dirty="0">
                <a:cs typeface="Arial" charset="0"/>
              </a:rPr>
              <a:t>VPA (VERS Processing Application)</a:t>
            </a:r>
            <a:br>
              <a:rPr lang="en-AU" altLang="en-US" dirty="0">
                <a:cs typeface="Arial" charset="0"/>
              </a:rPr>
            </a:br>
            <a:r>
              <a:rPr lang="en-AU" altLang="en-US" dirty="0">
                <a:cs typeface="Arial" charset="0"/>
              </a:rPr>
              <a:t>What, why, how</a:t>
            </a:r>
          </a:p>
        </p:txBody>
      </p:sp>
      <p:sp>
        <p:nvSpPr>
          <p:cNvPr id="4099" name="Rectangle 1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557213" y="1630363"/>
            <a:ext cx="6400800" cy="312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AU" altLang="en-US" sz="1600" dirty="0">
                <a:cs typeface="Arial" charset="0"/>
              </a:rPr>
              <a:t>Andrew</a:t>
            </a:r>
            <a:r>
              <a:rPr lang="en-AU" altLang="en-US" sz="1600" baseline="0" dirty="0">
                <a:cs typeface="Arial" charset="0"/>
              </a:rPr>
              <a:t> Waugh, PROV</a:t>
            </a:r>
            <a:endParaRPr lang="en-AU" altLang="en-US" sz="1600" dirty="0">
              <a:cs typeface="Arial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57213" y="1493838"/>
            <a:ext cx="7975600" cy="0"/>
          </a:xfrm>
          <a:prstGeom prst="line">
            <a:avLst/>
          </a:prstGeom>
          <a:ln w="25400" cmpd="tri">
            <a:solidFill>
              <a:schemeClr val="tx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Ingest of new V2/V3 VEOs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5292080" y="595134"/>
            <a:ext cx="2293869" cy="2083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VEOs are fed one at a time to the VPA, where they are validated and information pulled out to form packages for the other modules</a:t>
            </a:r>
          </a:p>
        </p:txBody>
      </p:sp>
    </p:spTree>
    <p:extLst>
      <p:ext uri="{BB962C8B-B14F-4D97-AF65-F5344CB8AC3E}">
        <p14:creationId xmlns:p14="http://schemas.microsoft.com/office/powerpoint/2010/main" val="147008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Ingest of new V2/V3 VEOs 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5787366" y="3974135"/>
            <a:ext cx="2293869" cy="20838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 packages are returned to the DAS, and then fed to the DSS, AMS, and </a:t>
            </a:r>
            <a:r>
              <a:rPr lang="en-AU" b="1" dirty="0">
                <a:solidFill>
                  <a:schemeClr val="tx1"/>
                </a:solidFill>
              </a:rPr>
              <a:t>(if open) </a:t>
            </a:r>
            <a:r>
              <a:rPr lang="en-AU" dirty="0">
                <a:solidFill>
                  <a:schemeClr val="tx1"/>
                </a:solidFill>
              </a:rPr>
              <a:t>the SAMS</a:t>
            </a:r>
          </a:p>
        </p:txBody>
      </p:sp>
    </p:spTree>
    <p:extLst>
      <p:ext uri="{BB962C8B-B14F-4D97-AF65-F5344CB8AC3E}">
        <p14:creationId xmlns:p14="http://schemas.microsoft.com/office/powerpoint/2010/main" val="2875781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to Open Records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1129994" y="2151029"/>
            <a:ext cx="2293869" cy="1363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 Web front end accesses the AMS and SAMS for digital records that are open</a:t>
            </a:r>
          </a:p>
        </p:txBody>
      </p:sp>
    </p:spTree>
    <p:extLst>
      <p:ext uri="{BB962C8B-B14F-4D97-AF65-F5344CB8AC3E}">
        <p14:creationId xmlns:p14="http://schemas.microsoft.com/office/powerpoint/2010/main" val="289064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to closed records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1129994" y="2151029"/>
            <a:ext cx="2293869" cy="1363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 Web front end asks IDAMS if the user can access this record</a:t>
            </a:r>
          </a:p>
        </p:txBody>
      </p:sp>
    </p:spTree>
    <p:extLst>
      <p:ext uri="{BB962C8B-B14F-4D97-AF65-F5344CB8AC3E}">
        <p14:creationId xmlns:p14="http://schemas.microsoft.com/office/powerpoint/2010/main" val="1414896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to Closed Records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2592474" y="3933150"/>
            <a:ext cx="2293869" cy="1363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If yes, the Web front end asks the DAS to retrieve the record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81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to closed records (3)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2592474" y="3933150"/>
            <a:ext cx="2293869" cy="1363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 DAS retrieves the VEO from the DSS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68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to closed records (4)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6237602" y="4062532"/>
            <a:ext cx="2293869" cy="13638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 DAS sends the VEO to the VPA for reprocessing (building the SAMS package)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600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Access to closed records (5)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1985553" y="4034519"/>
            <a:ext cx="2293869" cy="2119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The DAS extracts the requested content and sends it to the Web front end (as if it was the SAMS), which sends it to the user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22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9BA76-5088-4096-A9FC-F3060F4B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Who is building the VPA?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32EA45-53BC-4566-81C7-33EE1C2DE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We are</a:t>
            </a:r>
          </a:p>
          <a:p>
            <a:pPr lvl="1"/>
            <a:r>
              <a:rPr lang="en-AU" dirty="0"/>
              <a:t>Why?</a:t>
            </a:r>
          </a:p>
          <a:p>
            <a:pPr lvl="2"/>
            <a:r>
              <a:rPr lang="en-AU" dirty="0"/>
              <a:t>This is the low risk and low cost</a:t>
            </a:r>
            <a:r>
              <a:rPr lang="en-AU" baseline="0" dirty="0"/>
              <a:t> approach</a:t>
            </a:r>
          </a:p>
          <a:p>
            <a:pPr lvl="2"/>
            <a:r>
              <a:rPr lang="en-AU" baseline="0" dirty="0"/>
              <a:t>PROV has</a:t>
            </a:r>
            <a:r>
              <a:rPr lang="en-AU" dirty="0"/>
              <a:t> </a:t>
            </a:r>
            <a:r>
              <a:rPr lang="en-AU" baseline="0" dirty="0"/>
              <a:t>expertise in VERS (the vendors do not)</a:t>
            </a:r>
          </a:p>
          <a:p>
            <a:pPr lvl="2"/>
            <a:r>
              <a:rPr lang="en-AU" baseline="0" dirty="0"/>
              <a:t>We can evolve the VPA as the other modules</a:t>
            </a:r>
            <a:r>
              <a:rPr lang="en-AU" dirty="0"/>
              <a:t> are developed</a:t>
            </a:r>
            <a:endParaRPr lang="en-AU" baseline="0" dirty="0"/>
          </a:p>
          <a:p>
            <a:pPr lvl="2"/>
            <a:r>
              <a:rPr lang="en-AU" baseline="0" dirty="0"/>
              <a:t>It means that we have the knowledge to maintain the VPA in the future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9141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5D4D8-4AAF-4AA9-B3E7-81C72693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Any 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EF0DB-E9D3-4B4A-888E-DFBE9302E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55" y="1384426"/>
            <a:ext cx="8172450" cy="459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18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828EB-A087-47ED-BCF8-4CC35128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is the VPA?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68B2-E6D6-4E03-80AC-675BC8CA5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VERS Processing Application</a:t>
            </a:r>
          </a:p>
          <a:p>
            <a:endParaRPr lang="en-AU" b="1" dirty="0"/>
          </a:p>
          <a:p>
            <a:r>
              <a:rPr lang="en-AU" dirty="0"/>
              <a:t>The</a:t>
            </a:r>
            <a:r>
              <a:rPr lang="en-AU" baseline="0" dirty="0"/>
              <a:t> VPA does all the VERS processing in the new digital archive</a:t>
            </a:r>
          </a:p>
          <a:p>
            <a:pPr lvl="1"/>
            <a:r>
              <a:rPr lang="en-AU" dirty="0"/>
              <a:t>Validates the VEOs on ingest</a:t>
            </a:r>
          </a:p>
          <a:p>
            <a:pPr lvl="1"/>
            <a:r>
              <a:rPr lang="en-AU" dirty="0"/>
              <a:t>Pulls information</a:t>
            </a:r>
            <a:r>
              <a:rPr lang="en-AU" baseline="0" dirty="0"/>
              <a:t> out of the VEOs for other modules on ingest and access</a:t>
            </a:r>
          </a:p>
        </p:txBody>
      </p:sp>
    </p:spTree>
    <p:extLst>
      <p:ext uri="{BB962C8B-B14F-4D97-AF65-F5344CB8AC3E}">
        <p14:creationId xmlns:p14="http://schemas.microsoft.com/office/powerpoint/2010/main" val="103978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DE9E46-DBA8-46B0-A854-070FD7D7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we need the VPA?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EA8177-4418-412D-9E7C-8B5ECBD52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baseline="0" dirty="0"/>
              <a:t>To concentrate all VERS knowledge in the new Digital Archive in one place</a:t>
            </a:r>
          </a:p>
          <a:p>
            <a:pPr lvl="1"/>
            <a:r>
              <a:rPr lang="en-AU" baseline="0" dirty="0"/>
              <a:t>This is a GOOD thing™</a:t>
            </a:r>
          </a:p>
          <a:p>
            <a:pPr lvl="2"/>
            <a:r>
              <a:rPr lang="en-AU" baseline="0" dirty="0"/>
              <a:t>Don’t have to modify any other components to know about VERS</a:t>
            </a:r>
          </a:p>
          <a:p>
            <a:pPr lvl="2"/>
            <a:r>
              <a:rPr lang="en-AU" baseline="0" dirty="0"/>
              <a:t>Focus VERS</a:t>
            </a:r>
            <a:r>
              <a:rPr lang="en-AU" dirty="0"/>
              <a:t> maintenance in one place</a:t>
            </a:r>
            <a:r>
              <a:rPr lang="en-AU" baseline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161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37BC83-3027-4A2B-98BD-3D341489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Where does it sit in the new system?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2D28F4-30F3-4723-8E6A-C41C47B70184}"/>
              </a:ext>
            </a:extLst>
          </p:cNvPr>
          <p:cNvGrpSpPr/>
          <p:nvPr/>
        </p:nvGrpSpPr>
        <p:grpSpPr>
          <a:xfrm>
            <a:off x="341530" y="2123140"/>
            <a:ext cx="8460756" cy="3606838"/>
            <a:chOff x="341530" y="2123140"/>
            <a:chExt cx="8460756" cy="36068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39FC89-E974-4250-B24B-35DC5C1C2D93}"/>
                </a:ext>
              </a:extLst>
            </p:cNvPr>
            <p:cNvSpPr/>
            <p:nvPr/>
          </p:nvSpPr>
          <p:spPr>
            <a:xfrm>
              <a:off x="3289727" y="2123140"/>
              <a:ext cx="1665185" cy="630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VPA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39E5A8-A9C5-455D-A0A3-3814D2241128}"/>
                </a:ext>
              </a:extLst>
            </p:cNvPr>
            <p:cNvSpPr/>
            <p:nvPr/>
          </p:nvSpPr>
          <p:spPr>
            <a:xfrm>
              <a:off x="1601671" y="3088010"/>
              <a:ext cx="5040376" cy="630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Digital Archive System (DAS)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B066F33-A160-49C4-821C-8F5DB4A1A225}"/>
                </a:ext>
              </a:extLst>
            </p:cNvPr>
            <p:cNvSpPr/>
            <p:nvPr/>
          </p:nvSpPr>
          <p:spPr>
            <a:xfrm>
              <a:off x="1601670" y="4056675"/>
              <a:ext cx="1484981" cy="630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AMS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DDBE92-0442-4C49-A325-3859C919B92D}"/>
                </a:ext>
              </a:extLst>
            </p:cNvPr>
            <p:cNvSpPr/>
            <p:nvPr/>
          </p:nvSpPr>
          <p:spPr>
            <a:xfrm>
              <a:off x="7317305" y="3083235"/>
              <a:ext cx="1484981" cy="630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DSS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008864-8082-465F-B17C-BF719CB2810A}"/>
                </a:ext>
              </a:extLst>
            </p:cNvPr>
            <p:cNvSpPr/>
            <p:nvPr/>
          </p:nvSpPr>
          <p:spPr>
            <a:xfrm>
              <a:off x="3379827" y="4056675"/>
              <a:ext cx="1484981" cy="630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SAMS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FC897-2A75-4A92-9194-62E620451546}"/>
                </a:ext>
              </a:extLst>
            </p:cNvPr>
            <p:cNvSpPr/>
            <p:nvPr/>
          </p:nvSpPr>
          <p:spPr>
            <a:xfrm>
              <a:off x="5157065" y="5094185"/>
              <a:ext cx="1484981" cy="630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Web FE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8A324F3-915F-488F-B517-BD4964877169}"/>
                </a:ext>
              </a:extLst>
            </p:cNvPr>
            <p:cNvSpPr txBox="1"/>
            <p:nvPr/>
          </p:nvSpPr>
          <p:spPr>
            <a:xfrm>
              <a:off x="341530" y="2753210"/>
              <a:ext cx="682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VEOS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BE604868-A498-4C32-BA84-47721B3880E7}"/>
                </a:ext>
              </a:extLst>
            </p:cNvPr>
            <p:cNvCxnSpPr>
              <a:stCxn id="11" idx="2"/>
              <a:endCxn id="6" idx="1"/>
            </p:cNvCxnSpPr>
            <p:nvPr/>
          </p:nvCxnSpPr>
          <p:spPr>
            <a:xfrm rot="16200000" flipH="1">
              <a:off x="1002053" y="2803426"/>
              <a:ext cx="280503" cy="918733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E6E0739-4ADC-4C8D-8D6B-8BCBBA375297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4121859" y="2753210"/>
              <a:ext cx="461" cy="33480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A83A039-C705-460F-A5A6-58E8AEF9B307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3063713" y="2998528"/>
              <a:ext cx="338595" cy="1777698"/>
            </a:xfrm>
            <a:prstGeom prst="bentConnector3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4EA2BD0-DBFC-4398-BE89-CC4B70C0534C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>
              <a:off x="4121859" y="3718080"/>
              <a:ext cx="459" cy="33859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D1D873E-D6E0-4B77-B155-CB5927C4DB18}"/>
                </a:ext>
              </a:extLst>
            </p:cNvPr>
            <p:cNvCxnSpPr/>
            <p:nvPr/>
          </p:nvCxnSpPr>
          <p:spPr>
            <a:xfrm>
              <a:off x="5877145" y="3689440"/>
              <a:ext cx="0" cy="1404745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498FA11-3080-473C-A5EE-DE768F4EA9F9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 flipV="1">
              <a:off x="6642047" y="3398270"/>
              <a:ext cx="675258" cy="47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FC68634A-9E1C-45A6-B7F0-172DBF60994B}"/>
                </a:ext>
              </a:extLst>
            </p:cNvPr>
            <p:cNvCxnSpPr>
              <a:stCxn id="9" idx="2"/>
              <a:endCxn id="10" idx="0"/>
            </p:cNvCxnSpPr>
            <p:nvPr/>
          </p:nvCxnSpPr>
          <p:spPr>
            <a:xfrm rot="16200000" flipH="1">
              <a:off x="4807217" y="4001846"/>
              <a:ext cx="407440" cy="1777238"/>
            </a:xfrm>
            <a:prstGeom prst="bentConnector3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AA486CB1-FE2C-43D0-84CD-45B593DC1438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3918138" y="3112767"/>
              <a:ext cx="407440" cy="3555395"/>
            </a:xfrm>
            <a:prstGeom prst="bentConnector3">
              <a:avLst/>
            </a:prstGeom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2BB389F-117F-4CB7-90E3-E7300AA6D2FB}"/>
                </a:ext>
              </a:extLst>
            </p:cNvPr>
            <p:cNvSpPr txBox="1"/>
            <p:nvPr/>
          </p:nvSpPr>
          <p:spPr>
            <a:xfrm>
              <a:off x="7282511" y="5220168"/>
              <a:ext cx="1519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User Requests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671299-99BA-4978-8B4E-3765FD1AD139}"/>
                </a:ext>
              </a:extLst>
            </p:cNvPr>
            <p:cNvCxnSpPr>
              <a:stCxn id="32" idx="1"/>
              <a:endCxn id="10" idx="3"/>
            </p:cNvCxnSpPr>
            <p:nvPr/>
          </p:nvCxnSpPr>
          <p:spPr>
            <a:xfrm flipH="1">
              <a:off x="6642046" y="5404834"/>
              <a:ext cx="640465" cy="43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19A49E-50D3-404D-850C-B4E9EAD063FD}"/>
                </a:ext>
              </a:extLst>
            </p:cNvPr>
            <p:cNvSpPr/>
            <p:nvPr/>
          </p:nvSpPr>
          <p:spPr>
            <a:xfrm>
              <a:off x="3379829" y="5099908"/>
              <a:ext cx="1484981" cy="63007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tx1"/>
                  </a:solidFill>
                </a:rPr>
                <a:t>IDAMS</a:t>
              </a:r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01F8EEFB-9C17-4364-9E81-35CE67AC6878}"/>
                </a:ext>
              </a:extLst>
            </p:cNvPr>
            <p:cNvCxnSpPr>
              <a:stCxn id="10" idx="1"/>
              <a:endCxn id="35" idx="3"/>
            </p:cNvCxnSpPr>
            <p:nvPr/>
          </p:nvCxnSpPr>
          <p:spPr>
            <a:xfrm rot="10800000" flipV="1">
              <a:off x="4864811" y="5409219"/>
              <a:ext cx="292255" cy="5723"/>
            </a:xfrm>
            <a:prstGeom prst="bentConnector3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686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9BA76-5088-4096-A9FC-F3060F4B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will the VPA be used for?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32EA45-53BC-4566-81C7-33EE1C2DE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Ingest of new V2 and V3 VEOs</a:t>
            </a:r>
          </a:p>
          <a:p>
            <a:pPr lvl="1"/>
            <a:r>
              <a:rPr lang="en-AU" dirty="0"/>
              <a:t>Migration of V2 VEOs from the existing Digital Archive</a:t>
            </a:r>
          </a:p>
          <a:p>
            <a:pPr lvl="1"/>
            <a:r>
              <a:rPr lang="en-AU" dirty="0"/>
              <a:t>Access to closed digital records</a:t>
            </a:r>
          </a:p>
          <a:p>
            <a:pPr lvl="1"/>
            <a:r>
              <a:rPr lang="en-AU" dirty="0"/>
              <a:t>Opening of closed digital records</a:t>
            </a:r>
          </a:p>
        </p:txBody>
      </p:sp>
    </p:spTree>
    <p:extLst>
      <p:ext uri="{BB962C8B-B14F-4D97-AF65-F5344CB8AC3E}">
        <p14:creationId xmlns:p14="http://schemas.microsoft.com/office/powerpoint/2010/main" val="269214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27A6-6DFF-4819-86D6-8B0B4428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does the</a:t>
            </a:r>
            <a:r>
              <a:rPr lang="en-AU" baseline="0" dirty="0"/>
              <a:t> VPA actually do?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793EF-B1AF-483B-AFE3-BC85839F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Unpacks the VEO</a:t>
            </a:r>
          </a:p>
          <a:p>
            <a:pPr lvl="1"/>
            <a:r>
              <a:rPr lang="en-AU" dirty="0"/>
              <a:t>Assigns persistent identifiers to the VEO and each record item in the VEO</a:t>
            </a:r>
          </a:p>
          <a:p>
            <a:pPr lvl="1"/>
            <a:r>
              <a:rPr lang="en-AU" dirty="0"/>
              <a:t>Calls the V2 or</a:t>
            </a:r>
            <a:r>
              <a:rPr lang="en-AU" baseline="0" dirty="0"/>
              <a:t> V3 validation software and</a:t>
            </a:r>
            <a:r>
              <a:rPr lang="en-AU" dirty="0"/>
              <a:t> reports any error messages</a:t>
            </a:r>
          </a:p>
          <a:p>
            <a:pPr lvl="1"/>
            <a:r>
              <a:rPr lang="en-AU" dirty="0"/>
              <a:t>Builds packages of information for</a:t>
            </a:r>
          </a:p>
          <a:p>
            <a:pPr lvl="2"/>
            <a:r>
              <a:rPr lang="en-AU" dirty="0"/>
              <a:t>AMS (common contextual metadata)</a:t>
            </a:r>
          </a:p>
          <a:p>
            <a:pPr lvl="2"/>
            <a:r>
              <a:rPr lang="en-AU" dirty="0"/>
              <a:t>SAMS (content files for open records)</a:t>
            </a:r>
          </a:p>
          <a:p>
            <a:pPr lvl="2"/>
            <a:r>
              <a:rPr lang="en-AU" dirty="0"/>
              <a:t>DAS (the actual VEO)</a:t>
            </a:r>
          </a:p>
        </p:txBody>
      </p:sp>
    </p:spTree>
    <p:extLst>
      <p:ext uri="{BB962C8B-B14F-4D97-AF65-F5344CB8AC3E}">
        <p14:creationId xmlns:p14="http://schemas.microsoft.com/office/powerpoint/2010/main" val="181593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3241-90B3-4B95-A133-88C40D54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see it working….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6842E-D218-4D3A-AE48-1A1A20D9B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15" y="1557401"/>
            <a:ext cx="7902370" cy="44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4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AEA2-36DD-472E-B5E4-26463BAD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it work with the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07ECF-4641-4DAA-9DF8-7C5C7C3FB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/>
              <a:t>Ingest of new V2 and</a:t>
            </a:r>
            <a:r>
              <a:rPr lang="en-AU" baseline="0" dirty="0"/>
              <a:t> V3 VEOs</a:t>
            </a:r>
          </a:p>
          <a:p>
            <a:pPr lvl="1"/>
            <a:r>
              <a:rPr lang="en-AU" dirty="0"/>
              <a:t>Migration of old V2 VEOs</a:t>
            </a:r>
          </a:p>
          <a:p>
            <a:pPr lvl="1"/>
            <a:r>
              <a:rPr lang="en-AU" dirty="0"/>
              <a:t>Access to closed records</a:t>
            </a:r>
          </a:p>
        </p:txBody>
      </p:sp>
    </p:spTree>
    <p:extLst>
      <p:ext uri="{BB962C8B-B14F-4D97-AF65-F5344CB8AC3E}">
        <p14:creationId xmlns:p14="http://schemas.microsoft.com/office/powerpoint/2010/main" val="265421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634C0-3EDA-44B8-AC25-8363145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Ingest of new V2/V3 VEOs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8EE3F-B277-4758-B0C3-7D7366F14767}"/>
              </a:ext>
            </a:extLst>
          </p:cNvPr>
          <p:cNvSpPr/>
          <p:nvPr/>
        </p:nvSpPr>
        <p:spPr>
          <a:xfrm>
            <a:off x="3289727" y="2123140"/>
            <a:ext cx="1665185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VPA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40A0B3-D99C-4549-B8C4-967A68F65BC9}"/>
              </a:ext>
            </a:extLst>
          </p:cNvPr>
          <p:cNvSpPr/>
          <p:nvPr/>
        </p:nvSpPr>
        <p:spPr>
          <a:xfrm>
            <a:off x="1601671" y="3088010"/>
            <a:ext cx="5040376" cy="63007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Digital Archive System (DAS)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35F977-2FDE-42FA-BACA-00205BB7F021}"/>
              </a:ext>
            </a:extLst>
          </p:cNvPr>
          <p:cNvSpPr/>
          <p:nvPr/>
        </p:nvSpPr>
        <p:spPr>
          <a:xfrm>
            <a:off x="1601670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6BD581-3B5B-4500-A849-DDA82DDCC3F0}"/>
              </a:ext>
            </a:extLst>
          </p:cNvPr>
          <p:cNvSpPr/>
          <p:nvPr/>
        </p:nvSpPr>
        <p:spPr>
          <a:xfrm>
            <a:off x="7317305" y="308323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DSS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9D341-5C9F-4B28-BC19-92D352745FF2}"/>
              </a:ext>
            </a:extLst>
          </p:cNvPr>
          <p:cNvSpPr/>
          <p:nvPr/>
        </p:nvSpPr>
        <p:spPr>
          <a:xfrm>
            <a:off x="3379827" y="405667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A6AD8A-AF7F-4AD9-B922-8D496FFACFE7}"/>
              </a:ext>
            </a:extLst>
          </p:cNvPr>
          <p:cNvSpPr/>
          <p:nvPr/>
        </p:nvSpPr>
        <p:spPr>
          <a:xfrm>
            <a:off x="5157065" y="5094185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Web FE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68F7-AC5F-43FC-95BC-0B6C4BB591DF}"/>
              </a:ext>
            </a:extLst>
          </p:cNvPr>
          <p:cNvSpPr txBox="1"/>
          <p:nvPr/>
        </p:nvSpPr>
        <p:spPr>
          <a:xfrm>
            <a:off x="341530" y="2753210"/>
            <a:ext cx="682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VEOS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2B6CAA0-7862-4DE4-B32B-D782A88E0CD6}"/>
              </a:ext>
            </a:extLst>
          </p:cNvPr>
          <p:cNvCxnSpPr>
            <a:stCxn id="12" idx="2"/>
            <a:endCxn id="7" idx="1"/>
          </p:cNvCxnSpPr>
          <p:nvPr/>
        </p:nvCxnSpPr>
        <p:spPr>
          <a:xfrm rot="16200000" flipH="1">
            <a:off x="1002053" y="2803426"/>
            <a:ext cx="280503" cy="918733"/>
          </a:xfrm>
          <a:prstGeom prst="bentConnector2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F2C612-FFF5-4B5D-9F3B-2D6FCD9B57AB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121859" y="2753210"/>
            <a:ext cx="461" cy="33480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7B277A9-0CD4-4611-8960-1D50D1B92CC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3063713" y="2998528"/>
            <a:ext cx="338595" cy="177769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6A7F4F-D137-4F33-85DE-EF22A7F75490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4121859" y="3718080"/>
            <a:ext cx="459" cy="33859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AEA7D-6498-4246-AFB5-4DB22B8B4864}"/>
              </a:ext>
            </a:extLst>
          </p:cNvPr>
          <p:cNvCxnSpPr/>
          <p:nvPr/>
        </p:nvCxnSpPr>
        <p:spPr>
          <a:xfrm>
            <a:off x="5877145" y="3689440"/>
            <a:ext cx="0" cy="14047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3A3E1A-5D83-4EA9-9732-8F2AF9564423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6642047" y="3398270"/>
            <a:ext cx="675258" cy="477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00CFDA2-4D8E-443C-9B74-0CAE5A5646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rot="16200000" flipH="1">
            <a:off x="4807217" y="4001846"/>
            <a:ext cx="407440" cy="1777238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6AAFB2-DCC1-48E1-813C-1AB79B2F9B5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3918138" y="3112767"/>
            <a:ext cx="407440" cy="3555395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A5D4E9-654C-402F-9F92-FCB74CD14A19}"/>
              </a:ext>
            </a:extLst>
          </p:cNvPr>
          <p:cNvSpPr txBox="1"/>
          <p:nvPr/>
        </p:nvSpPr>
        <p:spPr>
          <a:xfrm>
            <a:off x="7282511" y="5220168"/>
            <a:ext cx="151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User Requests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4222-08BD-42EF-A425-4C7AFBB6E7E6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flipH="1">
            <a:off x="6642046" y="5404834"/>
            <a:ext cx="640465" cy="4386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A608D59-A759-4792-B1AB-164EA24B2E0C}"/>
              </a:ext>
            </a:extLst>
          </p:cNvPr>
          <p:cNvSpPr/>
          <p:nvPr/>
        </p:nvSpPr>
        <p:spPr>
          <a:xfrm>
            <a:off x="3379829" y="5099908"/>
            <a:ext cx="1484981" cy="6300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IDAMS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2D4F29A-7A88-423C-BA23-5972AD02FCCF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4864811" y="5409219"/>
            <a:ext cx="292255" cy="5723"/>
          </a:xfrm>
          <a:prstGeom prst="bentConnector3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C330DD4-C194-4327-AFB4-0001C4F58AF5}"/>
              </a:ext>
            </a:extLst>
          </p:cNvPr>
          <p:cNvSpPr/>
          <p:nvPr/>
        </p:nvSpPr>
        <p:spPr>
          <a:xfrm>
            <a:off x="387831" y="3845282"/>
            <a:ext cx="2293869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Sets of VEOs are ingested into the DAS</a:t>
            </a:r>
          </a:p>
        </p:txBody>
      </p:sp>
    </p:spTree>
    <p:extLst>
      <p:ext uri="{BB962C8B-B14F-4D97-AF65-F5344CB8AC3E}">
        <p14:creationId xmlns:p14="http://schemas.microsoft.com/office/powerpoint/2010/main" val="2013327756"/>
      </p:ext>
    </p:extLst>
  </p:cSld>
  <p:clrMapOvr>
    <a:masterClrMapping/>
  </p:clrMapOvr>
</p:sld>
</file>

<file path=ppt/theme/theme1.xml><?xml version="1.0" encoding="utf-8"?>
<a:theme xmlns:a="http://schemas.openxmlformats.org/drawingml/2006/main" name="Company">
  <a:themeElements>
    <a:clrScheme name="PROV Colou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CE444"/>
      </a:accent1>
      <a:accent2>
        <a:srgbClr val="44C8F5"/>
      </a:accent2>
      <a:accent3>
        <a:srgbClr val="F99D27"/>
      </a:accent3>
      <a:accent4>
        <a:srgbClr val="F4826A"/>
      </a:accent4>
      <a:accent5>
        <a:srgbClr val="00AFBE"/>
      </a:accent5>
      <a:accent6>
        <a:srgbClr val="BD8CBF"/>
      </a:accent6>
      <a:hlink>
        <a:srgbClr val="F4826A"/>
      </a:hlink>
      <a:folHlink>
        <a:srgbClr val="BD8C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7075</TotalTime>
  <Words>662</Words>
  <Application>Microsoft Office PowerPoint</Application>
  <PresentationFormat>On-screen Show (4:3)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Company</vt:lpstr>
      <vt:lpstr>VPA (VERS Processing Application) What, why, how</vt:lpstr>
      <vt:lpstr>What is the VPA?</vt:lpstr>
      <vt:lpstr>Why do we need the VPA?</vt:lpstr>
      <vt:lpstr>Where does it sit in the new system?</vt:lpstr>
      <vt:lpstr>What will the VPA be used for?</vt:lpstr>
      <vt:lpstr>What does the VPA actually do?</vt:lpstr>
      <vt:lpstr>Let’s see it working….</vt:lpstr>
      <vt:lpstr>How does it work with the system?</vt:lpstr>
      <vt:lpstr>Ingest of new V2/V3 VEOs (1)</vt:lpstr>
      <vt:lpstr>Ingest of new V2/V3 VEOs (2)</vt:lpstr>
      <vt:lpstr>Ingest of new V2/V3 VEOs (3)</vt:lpstr>
      <vt:lpstr>Access to Open Records</vt:lpstr>
      <vt:lpstr>Access to closed records (1)</vt:lpstr>
      <vt:lpstr>Access to Closed Records (2)</vt:lpstr>
      <vt:lpstr>Access to closed records (3)</vt:lpstr>
      <vt:lpstr>Access to closed records (4)</vt:lpstr>
      <vt:lpstr>Access to closed records (5)</vt:lpstr>
      <vt:lpstr>Who is building the VPA?</vt:lpstr>
      <vt:lpstr>Any questions?</vt:lpstr>
    </vt:vector>
  </TitlesOfParts>
  <Company>PROV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UDP</dc:creator>
  <cp:lastModifiedBy>Andrew</cp:lastModifiedBy>
  <cp:revision>165</cp:revision>
  <dcterms:created xsi:type="dcterms:W3CDTF">2012-06-26T11:32:37Z</dcterms:created>
  <dcterms:modified xsi:type="dcterms:W3CDTF">2018-06-20T05:43:23Z</dcterms:modified>
  <cp:category>PowerPoint Template</cp:category>
</cp:coreProperties>
</file>