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6"/>
  </p:notesMasterIdLst>
  <p:sldIdLst>
    <p:sldId id="580" r:id="rId2"/>
    <p:sldId id="593" r:id="rId3"/>
    <p:sldId id="600" r:id="rId4"/>
    <p:sldId id="602" r:id="rId5"/>
    <p:sldId id="599" r:id="rId6"/>
    <p:sldId id="595" r:id="rId7"/>
    <p:sldId id="596" r:id="rId8"/>
    <p:sldId id="603" r:id="rId9"/>
    <p:sldId id="604" r:id="rId10"/>
    <p:sldId id="605" r:id="rId11"/>
    <p:sldId id="598" r:id="rId12"/>
    <p:sldId id="597" r:id="rId13"/>
    <p:sldId id="601" r:id="rId14"/>
    <p:sldId id="52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34"/>
    <p:restoredTop sz="76133"/>
  </p:normalViewPr>
  <p:slideViewPr>
    <p:cSldViewPr snapToGrid="0">
      <p:cViewPr varScale="1">
        <p:scale>
          <a:sx n="87" d="100"/>
          <a:sy n="87" d="100"/>
        </p:scale>
        <p:origin x="157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410EC1-3136-4E85-A122-A17DBAB772CB}" type="datetimeFigureOut">
              <a:rPr lang="en-US" smtClean="0"/>
              <a:t>6/14/2022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85548F-DB40-408D-8BD4-221E0B63755A}" type="slidenum">
              <a:rPr lang="en-US" smtClean="0"/>
              <a:t>‹#›</a:t>
            </a:fld>
            <a:endParaRPr lang="en-US"/>
          </a:p>
        </p:txBody>
      </p:sp>
    </p:spTree>
    <p:extLst>
      <p:ext uri="{BB962C8B-B14F-4D97-AF65-F5344CB8AC3E}">
        <p14:creationId xmlns:p14="http://schemas.microsoft.com/office/powerpoint/2010/main" val="2320418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Colorado had the most breweries in America. The runners-up were Colorado and Michigan.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Many of the states with the most breweries are border states or states that receive major imports. </a:t>
            </a:r>
          </a:p>
          <a:p>
            <a:endParaRPr lang="en-US" dirty="0"/>
          </a:p>
        </p:txBody>
      </p:sp>
      <p:sp>
        <p:nvSpPr>
          <p:cNvPr id="4" name="Slide Number Placeholder 3"/>
          <p:cNvSpPr>
            <a:spLocks noGrp="1"/>
          </p:cNvSpPr>
          <p:nvPr>
            <p:ph type="sldNum" sz="quarter" idx="5"/>
          </p:nvPr>
        </p:nvSpPr>
        <p:spPr/>
        <p:txBody>
          <a:bodyPr/>
          <a:lstStyle/>
          <a:p>
            <a:fld id="{1F85548F-DB40-408D-8BD4-221E0B63755A}" type="slidenum">
              <a:rPr lang="en-US" smtClean="0"/>
              <a:t>2</a:t>
            </a:fld>
            <a:endParaRPr lang="en-US"/>
          </a:p>
        </p:txBody>
      </p:sp>
    </p:spTree>
    <p:extLst>
      <p:ext uri="{BB962C8B-B14F-4D97-AF65-F5344CB8AC3E}">
        <p14:creationId xmlns:p14="http://schemas.microsoft.com/office/powerpoint/2010/main" val="2175439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None/>
            </a:pPr>
            <a:r>
              <a:rPr lang="en-IN" sz="1200" dirty="0"/>
              <a:t>Washington DC, North Dakota, South Dakota, and West Virginia tied in having the least breweries in America.</a:t>
            </a:r>
          </a:p>
          <a:p>
            <a:endParaRPr lang="en-US" dirty="0"/>
          </a:p>
          <a:p>
            <a:r>
              <a:rPr lang="en-US" dirty="0"/>
              <a:t>Most of the states with the least number of breweries are mid-American. Therefore, having most breweries in a centrally located state like Colorado could be logistically advantageous. </a:t>
            </a:r>
          </a:p>
        </p:txBody>
      </p:sp>
      <p:sp>
        <p:nvSpPr>
          <p:cNvPr id="4" name="Slide Number Placeholder 3"/>
          <p:cNvSpPr>
            <a:spLocks noGrp="1"/>
          </p:cNvSpPr>
          <p:nvPr>
            <p:ph type="sldNum" sz="quarter" idx="5"/>
          </p:nvPr>
        </p:nvSpPr>
        <p:spPr/>
        <p:txBody>
          <a:bodyPr/>
          <a:lstStyle/>
          <a:p>
            <a:fld id="{1F85548F-DB40-408D-8BD4-221E0B63755A}" type="slidenum">
              <a:rPr lang="en-US" smtClean="0"/>
              <a:t>3</a:t>
            </a:fld>
            <a:endParaRPr lang="en-US"/>
          </a:p>
        </p:txBody>
      </p:sp>
    </p:spTree>
    <p:extLst>
      <p:ext uri="{BB962C8B-B14F-4D97-AF65-F5344CB8AC3E}">
        <p14:creationId xmlns:p14="http://schemas.microsoft.com/office/powerpoint/2010/main" val="700184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We wanted look at the map from a different perspective. Namely, see which states/regions had the highest median ABV (Alcohol By Volume). Maine had the highest MEDIAN at 6.7%. Whereas, Kentucky had the highest Maximum 12.5%  </a:t>
            </a:r>
          </a:p>
        </p:txBody>
      </p:sp>
      <p:sp>
        <p:nvSpPr>
          <p:cNvPr id="4" name="Slide Number Placeholder 3"/>
          <p:cNvSpPr>
            <a:spLocks noGrp="1"/>
          </p:cNvSpPr>
          <p:nvPr>
            <p:ph type="sldNum" sz="quarter" idx="5"/>
          </p:nvPr>
        </p:nvSpPr>
        <p:spPr/>
        <p:txBody>
          <a:bodyPr/>
          <a:lstStyle/>
          <a:p>
            <a:fld id="{1F85548F-DB40-408D-8BD4-221E0B63755A}" type="slidenum">
              <a:rPr lang="en-US" smtClean="0"/>
              <a:t>5</a:t>
            </a:fld>
            <a:endParaRPr lang="en-US"/>
          </a:p>
        </p:txBody>
      </p:sp>
    </p:spTree>
    <p:extLst>
      <p:ext uri="{BB962C8B-B14F-4D97-AF65-F5344CB8AC3E}">
        <p14:creationId xmlns:p14="http://schemas.microsoft.com/office/powerpoint/2010/main" val="574279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ABV values does not closely follow a normal distribution. In fact, it is slightly skewed right with a mean of </a:t>
            </a:r>
            <a:r>
              <a:rPr lang="en-US" dirty="0"/>
              <a:t>6%</a:t>
            </a:r>
            <a:r>
              <a:rPr lang="en-US" sz="1200" dirty="0"/>
              <a:t> and median of </a:t>
            </a:r>
            <a:r>
              <a:rPr lang="en-US" dirty="0"/>
              <a:t>5.7%.</a:t>
            </a:r>
            <a:r>
              <a:rPr lang="en-US" sz="1200" dirty="0"/>
              <a:t> This implies that there are other variables that are influencing the ABV values for beers across the country. This information begs to be further analyzed to find other factors that influence ABV values.</a:t>
            </a:r>
          </a:p>
          <a:p>
            <a:endParaRPr lang="en-US" dirty="0"/>
          </a:p>
        </p:txBody>
      </p:sp>
      <p:sp>
        <p:nvSpPr>
          <p:cNvPr id="4" name="Slide Number Placeholder 3"/>
          <p:cNvSpPr>
            <a:spLocks noGrp="1"/>
          </p:cNvSpPr>
          <p:nvPr>
            <p:ph type="sldNum" sz="quarter" idx="5"/>
          </p:nvPr>
        </p:nvSpPr>
        <p:spPr/>
        <p:txBody>
          <a:bodyPr/>
          <a:lstStyle/>
          <a:p>
            <a:fld id="{1F85548F-DB40-408D-8BD4-221E0B63755A}" type="slidenum">
              <a:rPr lang="en-US" smtClean="0"/>
              <a:t>6</a:t>
            </a:fld>
            <a:endParaRPr lang="en-US"/>
          </a:p>
        </p:txBody>
      </p:sp>
    </p:spTree>
    <p:extLst>
      <p:ext uri="{BB962C8B-B14F-4D97-AF65-F5344CB8AC3E}">
        <p14:creationId xmlns:p14="http://schemas.microsoft.com/office/powerpoint/2010/main" val="71751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Conducted a statistical test to determine if there is a relationship between IBU and ABV. Based on the results of this test, we can conclude that IBU and ABV are significantly correlated.</a:t>
            </a:r>
          </a:p>
          <a:p>
            <a:endParaRPr lang="en-US" dirty="0"/>
          </a:p>
        </p:txBody>
      </p:sp>
      <p:sp>
        <p:nvSpPr>
          <p:cNvPr id="4" name="Slide Number Placeholder 3"/>
          <p:cNvSpPr>
            <a:spLocks noGrp="1"/>
          </p:cNvSpPr>
          <p:nvPr>
            <p:ph type="sldNum" sz="quarter" idx="5"/>
          </p:nvPr>
        </p:nvSpPr>
        <p:spPr/>
        <p:txBody>
          <a:bodyPr/>
          <a:lstStyle/>
          <a:p>
            <a:fld id="{1F85548F-DB40-408D-8BD4-221E0B63755A}" type="slidenum">
              <a:rPr lang="en-US" smtClean="0"/>
              <a:t>7</a:t>
            </a:fld>
            <a:endParaRPr lang="en-US"/>
          </a:p>
        </p:txBody>
      </p:sp>
    </p:spTree>
    <p:extLst>
      <p:ext uri="{BB962C8B-B14F-4D97-AF65-F5344CB8AC3E}">
        <p14:creationId xmlns:p14="http://schemas.microsoft.com/office/powerpoint/2010/main" val="1508436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So, lets take one more look at the median ABV map and see if there are these correlations exist state to state. </a:t>
            </a:r>
          </a:p>
        </p:txBody>
      </p:sp>
      <p:sp>
        <p:nvSpPr>
          <p:cNvPr id="4" name="Slide Number Placeholder 3"/>
          <p:cNvSpPr>
            <a:spLocks noGrp="1"/>
          </p:cNvSpPr>
          <p:nvPr>
            <p:ph type="sldNum" sz="quarter" idx="5"/>
          </p:nvPr>
        </p:nvSpPr>
        <p:spPr/>
        <p:txBody>
          <a:bodyPr/>
          <a:lstStyle/>
          <a:p>
            <a:fld id="{1F85548F-DB40-408D-8BD4-221E0B63755A}" type="slidenum">
              <a:rPr lang="en-US" smtClean="0"/>
              <a:t>11</a:t>
            </a:fld>
            <a:endParaRPr lang="en-US"/>
          </a:p>
        </p:txBody>
      </p:sp>
    </p:spTree>
    <p:extLst>
      <p:ext uri="{BB962C8B-B14F-4D97-AF65-F5344CB8AC3E}">
        <p14:creationId xmlns:p14="http://schemas.microsoft.com/office/powerpoint/2010/main" val="4106257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As you can see some of the heavy hitters on the ABV map followed over to the IBU map. </a:t>
            </a:r>
          </a:p>
          <a:p>
            <a:r>
              <a:rPr lang="en-US" dirty="0"/>
              <a:t>This shows the correlation that we previously discussed. </a:t>
            </a:r>
          </a:p>
        </p:txBody>
      </p:sp>
      <p:sp>
        <p:nvSpPr>
          <p:cNvPr id="4" name="Slide Number Placeholder 3"/>
          <p:cNvSpPr>
            <a:spLocks noGrp="1"/>
          </p:cNvSpPr>
          <p:nvPr>
            <p:ph type="sldNum" sz="quarter" idx="5"/>
          </p:nvPr>
        </p:nvSpPr>
        <p:spPr/>
        <p:txBody>
          <a:bodyPr/>
          <a:lstStyle/>
          <a:p>
            <a:fld id="{1F85548F-DB40-408D-8BD4-221E0B63755A}" type="slidenum">
              <a:rPr lang="en-US" smtClean="0"/>
              <a:t>12</a:t>
            </a:fld>
            <a:endParaRPr lang="en-US"/>
          </a:p>
        </p:txBody>
      </p:sp>
    </p:spTree>
    <p:extLst>
      <p:ext uri="{BB962C8B-B14F-4D97-AF65-F5344CB8AC3E}">
        <p14:creationId xmlns:p14="http://schemas.microsoft.com/office/powerpoint/2010/main" val="1171294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85548F-DB40-408D-8BD4-221E0B63755A}" type="slidenum">
              <a:rPr lang="en-US" smtClean="0"/>
              <a:t>13</a:t>
            </a:fld>
            <a:endParaRPr lang="en-US"/>
          </a:p>
        </p:txBody>
      </p:sp>
    </p:spTree>
    <p:extLst>
      <p:ext uri="{BB962C8B-B14F-4D97-AF65-F5344CB8AC3E}">
        <p14:creationId xmlns:p14="http://schemas.microsoft.com/office/powerpoint/2010/main" val="8605862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nchor="b"/>
          <a:lstStyle>
            <a:lvl1pPr algn="l">
              <a:defRPr/>
            </a:lvl1pPr>
          </a:lstStyle>
          <a:p>
            <a:r>
              <a:rPr lang="en-US"/>
              <a:t>Click To Edit Master Title Style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85344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400800"/>
            <a:ext cx="2348007"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59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28801" y="2778678"/>
            <a:ext cx="8671983"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70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807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1"/>
            <a:ext cx="10363200" cy="1362075"/>
          </a:xfrm>
        </p:spPr>
        <p:txBody>
          <a:bodyPr anchor="t"/>
          <a:lstStyle>
            <a:lvl1pPr algn="l">
              <a:defRPr sz="4000" b="0" cap="none"/>
            </a:lvl1pPr>
          </a:lstStyle>
          <a:p>
            <a:r>
              <a:rPr lang="en-US"/>
              <a:t>Click To Edit Master Title Style</a:t>
            </a:r>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85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98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22642"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27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Tree>
    <p:extLst>
      <p:ext uri="{BB962C8B-B14F-4D97-AF65-F5344CB8AC3E}">
        <p14:creationId xmlns:p14="http://schemas.microsoft.com/office/powerpoint/2010/main" val="1354039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824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400800"/>
            <a:ext cx="2348007"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64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400800"/>
            <a:ext cx="2348007"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609600" y="228600"/>
            <a:ext cx="10972800" cy="1143000"/>
          </a:xfrm>
        </p:spPr>
        <p:txBody>
          <a:bodyPr/>
          <a:lstStyle/>
          <a:p>
            <a:r>
              <a:rPr lang="en-US"/>
              <a:t>Click To Edit Master Title Style</a:t>
            </a:r>
          </a:p>
        </p:txBody>
      </p:sp>
    </p:spTree>
    <p:extLst>
      <p:ext uri="{BB962C8B-B14F-4D97-AF65-F5344CB8AC3E}">
        <p14:creationId xmlns:p14="http://schemas.microsoft.com/office/powerpoint/2010/main" val="1587792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a:p>
        </p:txBody>
      </p:sp>
    </p:spTree>
    <p:extLst>
      <p:ext uri="{BB962C8B-B14F-4D97-AF65-F5344CB8AC3E}">
        <p14:creationId xmlns:p14="http://schemas.microsoft.com/office/powerpoint/2010/main" val="34169519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2209800" y="1828800"/>
            <a:ext cx="8458200" cy="900546"/>
          </a:xfrm>
        </p:spPr>
        <p:txBody>
          <a:bodyPr/>
          <a:lstStyle/>
          <a:p>
            <a:r>
              <a:rPr lang="en-US" dirty="0"/>
              <a:t>Case Study 1 - EDA</a:t>
            </a:r>
          </a:p>
        </p:txBody>
      </p:sp>
      <p:sp>
        <p:nvSpPr>
          <p:cNvPr id="4" name="Subtitle 3"/>
          <p:cNvSpPr>
            <a:spLocks noGrp="1"/>
          </p:cNvSpPr>
          <p:nvPr>
            <p:ph type="subTitle" idx="1"/>
          </p:nvPr>
        </p:nvSpPr>
        <p:spPr>
          <a:xfrm>
            <a:off x="895253" y="4732003"/>
            <a:ext cx="2479431" cy="1119555"/>
          </a:xfrm>
        </p:spPr>
        <p:txBody>
          <a:bodyPr/>
          <a:lstStyle/>
          <a:p>
            <a:r>
              <a:rPr lang="en-IN" sz="1800" dirty="0"/>
              <a:t>Prepared By:</a:t>
            </a:r>
          </a:p>
          <a:p>
            <a:r>
              <a:rPr lang="en-IN" sz="1800" dirty="0"/>
              <a:t>Andrew Yule</a:t>
            </a:r>
          </a:p>
          <a:p>
            <a:r>
              <a:rPr lang="en-IN" sz="1800" dirty="0"/>
              <a:t>John Worrall</a:t>
            </a:r>
          </a:p>
          <a:p>
            <a:r>
              <a:rPr lang="en-IN" sz="1800" dirty="0"/>
              <a:t>Andrew Walch</a:t>
            </a:r>
          </a:p>
        </p:txBody>
      </p:sp>
    </p:spTree>
    <p:extLst>
      <p:ext uri="{BB962C8B-B14F-4D97-AF65-F5344CB8AC3E}">
        <p14:creationId xmlns:p14="http://schemas.microsoft.com/office/powerpoint/2010/main" val="2167838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77BE7-1009-703F-BF97-817218746062}"/>
              </a:ext>
            </a:extLst>
          </p:cNvPr>
          <p:cNvSpPr>
            <a:spLocks noGrp="1"/>
          </p:cNvSpPr>
          <p:nvPr>
            <p:ph type="title"/>
          </p:nvPr>
        </p:nvSpPr>
        <p:spPr/>
        <p:txBody>
          <a:bodyPr/>
          <a:lstStyle/>
          <a:p>
            <a:r>
              <a:rPr lang="en-US" dirty="0"/>
              <a:t>Median ABV and IBU for Each State</a:t>
            </a:r>
          </a:p>
        </p:txBody>
      </p:sp>
      <p:pic>
        <p:nvPicPr>
          <p:cNvPr id="4" name="Picture 3">
            <a:extLst>
              <a:ext uri="{FF2B5EF4-FFF2-40B4-BE49-F238E27FC236}">
                <a16:creationId xmlns:a16="http://schemas.microsoft.com/office/drawing/2014/main" id="{A05D9F97-ABE0-D33C-D484-F7FF68608985}"/>
              </a:ext>
            </a:extLst>
          </p:cNvPr>
          <p:cNvPicPr>
            <a:picLocks noChangeAspect="1"/>
          </p:cNvPicPr>
          <p:nvPr/>
        </p:nvPicPr>
        <p:blipFill>
          <a:blip r:embed="rId2"/>
          <a:stretch>
            <a:fillRect/>
          </a:stretch>
        </p:blipFill>
        <p:spPr>
          <a:xfrm>
            <a:off x="132199" y="1938968"/>
            <a:ext cx="12059801" cy="4163154"/>
          </a:xfrm>
          <a:prstGeom prst="rect">
            <a:avLst/>
          </a:prstGeom>
        </p:spPr>
      </p:pic>
    </p:spTree>
    <p:extLst>
      <p:ext uri="{BB962C8B-B14F-4D97-AF65-F5344CB8AC3E}">
        <p14:creationId xmlns:p14="http://schemas.microsoft.com/office/powerpoint/2010/main" val="2748817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1524000" y="228600"/>
            <a:ext cx="9144000" cy="1143000"/>
          </a:xfrm>
        </p:spPr>
        <p:txBody>
          <a:bodyPr/>
          <a:lstStyle/>
          <a:p>
            <a:r>
              <a:rPr lang="en-US"/>
              <a:t>Median ABV for Each State</a:t>
            </a:r>
          </a:p>
        </p:txBody>
      </p:sp>
      <p:pic>
        <p:nvPicPr>
          <p:cNvPr id="6" name="Picture 5">
            <a:extLst>
              <a:ext uri="{FF2B5EF4-FFF2-40B4-BE49-F238E27FC236}">
                <a16:creationId xmlns:a16="http://schemas.microsoft.com/office/drawing/2014/main" id="{9C67461D-1ACF-4225-AFE9-EA0B6EA66F05}"/>
              </a:ext>
            </a:extLst>
          </p:cNvPr>
          <p:cNvPicPr>
            <a:picLocks noChangeAspect="1"/>
          </p:cNvPicPr>
          <p:nvPr/>
        </p:nvPicPr>
        <p:blipFill>
          <a:blip r:embed="rId3"/>
          <a:stretch>
            <a:fillRect/>
          </a:stretch>
        </p:blipFill>
        <p:spPr>
          <a:xfrm>
            <a:off x="1524001" y="1697652"/>
            <a:ext cx="9074531" cy="4450689"/>
          </a:xfrm>
          <a:prstGeom prst="rect">
            <a:avLst/>
          </a:prstGeom>
        </p:spPr>
      </p:pic>
      <p:sp>
        <p:nvSpPr>
          <p:cNvPr id="19" name="TextBox 18">
            <a:extLst>
              <a:ext uri="{FF2B5EF4-FFF2-40B4-BE49-F238E27FC236}">
                <a16:creationId xmlns:a16="http://schemas.microsoft.com/office/drawing/2014/main" id="{619B9F95-E8E1-483D-B948-3A07B32DD4F8}"/>
              </a:ext>
            </a:extLst>
          </p:cNvPr>
          <p:cNvSpPr txBox="1"/>
          <p:nvPr/>
        </p:nvSpPr>
        <p:spPr>
          <a:xfrm>
            <a:off x="5192455" y="1342431"/>
            <a:ext cx="3470900" cy="646331"/>
          </a:xfrm>
          <a:prstGeom prst="rect">
            <a:avLst/>
          </a:prstGeom>
          <a:solidFill>
            <a:schemeClr val="bg1"/>
          </a:solidFill>
        </p:spPr>
        <p:txBody>
          <a:bodyPr wrap="square" rtlCol="0">
            <a:spAutoFit/>
          </a:bodyPr>
          <a:lstStyle/>
          <a:p>
            <a:r>
              <a:rPr lang="en-US">
                <a:solidFill>
                  <a:srgbClr val="FF0000"/>
                </a:solidFill>
              </a:rPr>
              <a:t>Maine had the highest ABV median in the USA ~ 0.067</a:t>
            </a:r>
          </a:p>
        </p:txBody>
      </p:sp>
      <p:cxnSp>
        <p:nvCxnSpPr>
          <p:cNvPr id="21" name="Straight Arrow Connector 20">
            <a:extLst>
              <a:ext uri="{FF2B5EF4-FFF2-40B4-BE49-F238E27FC236}">
                <a16:creationId xmlns:a16="http://schemas.microsoft.com/office/drawing/2014/main" id="{2119C75A-EEDC-49B0-88E0-140194FC7CE2}"/>
              </a:ext>
            </a:extLst>
          </p:cNvPr>
          <p:cNvCxnSpPr>
            <a:cxnSpLocks/>
          </p:cNvCxnSpPr>
          <p:nvPr/>
        </p:nvCxnSpPr>
        <p:spPr>
          <a:xfrm>
            <a:off x="6963509" y="1988762"/>
            <a:ext cx="2063261" cy="6463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22D4A47-14C0-4F41-84D7-E89DD80CE26E}"/>
              </a:ext>
            </a:extLst>
          </p:cNvPr>
          <p:cNvSpPr txBox="1"/>
          <p:nvPr/>
        </p:nvSpPr>
        <p:spPr>
          <a:xfrm>
            <a:off x="8103046" y="5190365"/>
            <a:ext cx="2491803" cy="1200329"/>
          </a:xfrm>
          <a:prstGeom prst="rect">
            <a:avLst/>
          </a:prstGeom>
          <a:solidFill>
            <a:schemeClr val="bg1"/>
          </a:solidFill>
        </p:spPr>
        <p:txBody>
          <a:bodyPr wrap="square" rtlCol="0">
            <a:spAutoFit/>
          </a:bodyPr>
          <a:lstStyle/>
          <a:p>
            <a:r>
              <a:rPr lang="en-US">
                <a:solidFill>
                  <a:srgbClr val="FF0000"/>
                </a:solidFill>
              </a:rPr>
              <a:t>West Virginia, Georgia, and Florida high median ABV values.</a:t>
            </a:r>
          </a:p>
        </p:txBody>
      </p:sp>
      <p:cxnSp>
        <p:nvCxnSpPr>
          <p:cNvPr id="9" name="Straight Arrow Connector 8">
            <a:extLst>
              <a:ext uri="{FF2B5EF4-FFF2-40B4-BE49-F238E27FC236}">
                <a16:creationId xmlns:a16="http://schemas.microsoft.com/office/drawing/2014/main" id="{982FD780-FEA5-43F9-B291-3ED15D669563}"/>
              </a:ext>
            </a:extLst>
          </p:cNvPr>
          <p:cNvCxnSpPr>
            <a:cxnSpLocks/>
          </p:cNvCxnSpPr>
          <p:nvPr/>
        </p:nvCxnSpPr>
        <p:spPr>
          <a:xfrm flipH="1" flipV="1">
            <a:off x="7639987" y="4557010"/>
            <a:ext cx="1708960" cy="6333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0603E8C-4027-4791-9714-E0899AA45AE8}"/>
              </a:ext>
            </a:extLst>
          </p:cNvPr>
          <p:cNvCxnSpPr>
            <a:cxnSpLocks/>
            <a:stCxn id="8" idx="0"/>
          </p:cNvCxnSpPr>
          <p:nvPr/>
        </p:nvCxnSpPr>
        <p:spPr>
          <a:xfrm flipH="1" flipV="1">
            <a:off x="7819869" y="3666322"/>
            <a:ext cx="1529078" cy="15240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A03863F-6CF7-4F7A-8D69-309723056E6E}"/>
              </a:ext>
            </a:extLst>
          </p:cNvPr>
          <p:cNvCxnSpPr>
            <a:cxnSpLocks/>
            <a:stCxn id="8" idx="0"/>
          </p:cNvCxnSpPr>
          <p:nvPr/>
        </p:nvCxnSpPr>
        <p:spPr>
          <a:xfrm flipH="1" flipV="1">
            <a:off x="7819869" y="5013046"/>
            <a:ext cx="1529078" cy="1773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710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1524000" y="228600"/>
            <a:ext cx="9144000" cy="1143000"/>
          </a:xfrm>
        </p:spPr>
        <p:txBody>
          <a:bodyPr/>
          <a:lstStyle/>
          <a:p>
            <a:r>
              <a:rPr lang="en-US"/>
              <a:t>Median IBU for Each State</a:t>
            </a:r>
          </a:p>
        </p:txBody>
      </p:sp>
      <p:pic>
        <p:nvPicPr>
          <p:cNvPr id="11" name="Picture 10">
            <a:extLst>
              <a:ext uri="{FF2B5EF4-FFF2-40B4-BE49-F238E27FC236}">
                <a16:creationId xmlns:a16="http://schemas.microsoft.com/office/drawing/2014/main" id="{7F24C48E-764D-48B6-B260-61B98D6DDFD7}"/>
              </a:ext>
            </a:extLst>
          </p:cNvPr>
          <p:cNvPicPr>
            <a:picLocks noChangeAspect="1"/>
          </p:cNvPicPr>
          <p:nvPr/>
        </p:nvPicPr>
        <p:blipFill>
          <a:blip r:embed="rId3"/>
          <a:stretch>
            <a:fillRect/>
          </a:stretch>
        </p:blipFill>
        <p:spPr>
          <a:xfrm>
            <a:off x="1524000" y="1667637"/>
            <a:ext cx="9070848" cy="4548327"/>
          </a:xfrm>
          <a:prstGeom prst="rect">
            <a:avLst/>
          </a:prstGeom>
        </p:spPr>
      </p:pic>
      <p:sp>
        <p:nvSpPr>
          <p:cNvPr id="16" name="TextBox 15">
            <a:extLst>
              <a:ext uri="{FF2B5EF4-FFF2-40B4-BE49-F238E27FC236}">
                <a16:creationId xmlns:a16="http://schemas.microsoft.com/office/drawing/2014/main" id="{6B3B1E2F-59B4-4273-B94B-E08105BB48E0}"/>
              </a:ext>
            </a:extLst>
          </p:cNvPr>
          <p:cNvSpPr txBox="1"/>
          <p:nvPr/>
        </p:nvSpPr>
        <p:spPr>
          <a:xfrm>
            <a:off x="5192455" y="1342431"/>
            <a:ext cx="3470900" cy="646331"/>
          </a:xfrm>
          <a:prstGeom prst="rect">
            <a:avLst/>
          </a:prstGeom>
          <a:solidFill>
            <a:schemeClr val="bg1"/>
          </a:solidFill>
        </p:spPr>
        <p:txBody>
          <a:bodyPr wrap="square" rtlCol="0">
            <a:spAutoFit/>
          </a:bodyPr>
          <a:lstStyle/>
          <a:p>
            <a:r>
              <a:rPr lang="en-US">
                <a:solidFill>
                  <a:srgbClr val="FF0000"/>
                </a:solidFill>
              </a:rPr>
              <a:t>Maine had the highest IBU median in the USA ~ 61</a:t>
            </a:r>
          </a:p>
        </p:txBody>
      </p:sp>
      <p:cxnSp>
        <p:nvCxnSpPr>
          <p:cNvPr id="17" name="Straight Arrow Connector 16">
            <a:extLst>
              <a:ext uri="{FF2B5EF4-FFF2-40B4-BE49-F238E27FC236}">
                <a16:creationId xmlns:a16="http://schemas.microsoft.com/office/drawing/2014/main" id="{589EB742-CE73-4015-B620-14283A058570}"/>
              </a:ext>
            </a:extLst>
          </p:cNvPr>
          <p:cNvCxnSpPr>
            <a:cxnSpLocks/>
          </p:cNvCxnSpPr>
          <p:nvPr/>
        </p:nvCxnSpPr>
        <p:spPr>
          <a:xfrm>
            <a:off x="6963509" y="1988762"/>
            <a:ext cx="2063261" cy="6463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A1E260D-BB63-4EE1-BFD1-4A2782F13FD3}"/>
              </a:ext>
            </a:extLst>
          </p:cNvPr>
          <p:cNvSpPr txBox="1"/>
          <p:nvPr/>
        </p:nvSpPr>
        <p:spPr>
          <a:xfrm>
            <a:off x="8103046" y="5190365"/>
            <a:ext cx="2491803" cy="1200329"/>
          </a:xfrm>
          <a:prstGeom prst="rect">
            <a:avLst/>
          </a:prstGeom>
          <a:solidFill>
            <a:schemeClr val="bg1"/>
          </a:solidFill>
        </p:spPr>
        <p:txBody>
          <a:bodyPr wrap="square" rtlCol="0">
            <a:spAutoFit/>
          </a:bodyPr>
          <a:lstStyle/>
          <a:p>
            <a:r>
              <a:rPr lang="en-US">
                <a:solidFill>
                  <a:srgbClr val="FF0000"/>
                </a:solidFill>
              </a:rPr>
              <a:t>West Virginia, Georgia, and Florida high median IBU values.</a:t>
            </a:r>
          </a:p>
        </p:txBody>
      </p:sp>
      <p:cxnSp>
        <p:nvCxnSpPr>
          <p:cNvPr id="29" name="Straight Arrow Connector 28">
            <a:extLst>
              <a:ext uri="{FF2B5EF4-FFF2-40B4-BE49-F238E27FC236}">
                <a16:creationId xmlns:a16="http://schemas.microsoft.com/office/drawing/2014/main" id="{DCCADA37-DB63-4D1D-8301-4D7C047F4EB0}"/>
              </a:ext>
            </a:extLst>
          </p:cNvPr>
          <p:cNvCxnSpPr>
            <a:cxnSpLocks/>
          </p:cNvCxnSpPr>
          <p:nvPr/>
        </p:nvCxnSpPr>
        <p:spPr>
          <a:xfrm flipH="1" flipV="1">
            <a:off x="7639987" y="4557010"/>
            <a:ext cx="1708960" cy="6333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8068CD5-3D22-4CDC-83F8-B70BAA07669B}"/>
              </a:ext>
            </a:extLst>
          </p:cNvPr>
          <p:cNvCxnSpPr>
            <a:cxnSpLocks/>
          </p:cNvCxnSpPr>
          <p:nvPr/>
        </p:nvCxnSpPr>
        <p:spPr>
          <a:xfrm flipH="1" flipV="1">
            <a:off x="7819869" y="3666322"/>
            <a:ext cx="1529078" cy="15240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6CC099E-FFF0-4F34-9E99-E98D6FCC3F62}"/>
              </a:ext>
            </a:extLst>
          </p:cNvPr>
          <p:cNvCxnSpPr>
            <a:cxnSpLocks/>
          </p:cNvCxnSpPr>
          <p:nvPr/>
        </p:nvCxnSpPr>
        <p:spPr>
          <a:xfrm flipH="1" flipV="1">
            <a:off x="7819869" y="5013046"/>
            <a:ext cx="1529078" cy="1773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7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85930-4419-996C-D08D-A0FEAA9345BA}"/>
              </a:ext>
            </a:extLst>
          </p:cNvPr>
          <p:cNvSpPr txBox="1">
            <a:spLocks/>
          </p:cNvSpPr>
          <p:nvPr/>
        </p:nvSpPr>
        <p:spPr>
          <a:xfrm>
            <a:off x="2362200" y="365126"/>
            <a:ext cx="7167880" cy="1325563"/>
          </a:xfrm>
          <a:prstGeom prst="rect">
            <a:avLst/>
          </a:prstGeom>
        </p:spPr>
        <p:txBody>
          <a:bodyP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600" b="1" dirty="0"/>
              <a:t>Maximum ABV and IBU</a:t>
            </a:r>
            <a:endParaRPr lang="en-US" sz="3600" dirty="0"/>
          </a:p>
        </p:txBody>
      </p:sp>
      <p:sp>
        <p:nvSpPr>
          <p:cNvPr id="3" name="TextBox 2">
            <a:extLst>
              <a:ext uri="{FF2B5EF4-FFF2-40B4-BE49-F238E27FC236}">
                <a16:creationId xmlns:a16="http://schemas.microsoft.com/office/drawing/2014/main" id="{241D9578-4A0D-517A-F510-CC513950F6D3}"/>
              </a:ext>
            </a:extLst>
          </p:cNvPr>
          <p:cNvSpPr txBox="1"/>
          <p:nvPr/>
        </p:nvSpPr>
        <p:spPr>
          <a:xfrm>
            <a:off x="939801" y="1365568"/>
            <a:ext cx="4970929" cy="1754326"/>
          </a:xfrm>
          <a:prstGeom prst="rect">
            <a:avLst/>
          </a:prstGeom>
          <a:noFill/>
        </p:spPr>
        <p:txBody>
          <a:bodyPr wrap="square" rtlCol="0">
            <a:spAutoFit/>
          </a:bodyPr>
          <a:lstStyle/>
          <a:p>
            <a:r>
              <a:rPr lang="en-US" u="sng" dirty="0"/>
              <a:t>Max Overall ABV</a:t>
            </a:r>
          </a:p>
          <a:p>
            <a:r>
              <a:rPr lang="en-US" dirty="0"/>
              <a:t>Lee Hill Series Vol. 5 - Belgian Style </a:t>
            </a:r>
            <a:r>
              <a:rPr lang="en-US" dirty="0" err="1"/>
              <a:t>Quadrupel</a:t>
            </a:r>
            <a:r>
              <a:rPr lang="en-US" dirty="0"/>
              <a:t> Ale</a:t>
            </a:r>
          </a:p>
          <a:p>
            <a:r>
              <a:rPr lang="en-US" dirty="0"/>
              <a:t>Upslope Brewing Company</a:t>
            </a:r>
          </a:p>
          <a:p>
            <a:r>
              <a:rPr lang="en-US" dirty="0"/>
              <a:t>Colorado</a:t>
            </a:r>
          </a:p>
          <a:p>
            <a:r>
              <a:rPr lang="en-US" b="1" dirty="0"/>
              <a:t>ABV = 0.128</a:t>
            </a:r>
          </a:p>
        </p:txBody>
      </p:sp>
      <p:sp>
        <p:nvSpPr>
          <p:cNvPr id="4" name="TextBox 3">
            <a:extLst>
              <a:ext uri="{FF2B5EF4-FFF2-40B4-BE49-F238E27FC236}">
                <a16:creationId xmlns:a16="http://schemas.microsoft.com/office/drawing/2014/main" id="{5442B12B-DDD8-9584-1BC1-53F8328077F5}"/>
              </a:ext>
            </a:extLst>
          </p:cNvPr>
          <p:cNvSpPr txBox="1"/>
          <p:nvPr/>
        </p:nvSpPr>
        <p:spPr>
          <a:xfrm>
            <a:off x="7116482" y="1365567"/>
            <a:ext cx="4970928" cy="1477328"/>
          </a:xfrm>
          <a:prstGeom prst="rect">
            <a:avLst/>
          </a:prstGeom>
          <a:noFill/>
        </p:spPr>
        <p:txBody>
          <a:bodyPr wrap="square" rtlCol="0">
            <a:spAutoFit/>
          </a:bodyPr>
          <a:lstStyle/>
          <a:p>
            <a:r>
              <a:rPr lang="en-US" u="sng" dirty="0"/>
              <a:t>Max Overall IBU</a:t>
            </a:r>
          </a:p>
          <a:p>
            <a:r>
              <a:rPr lang="en-US" dirty="0"/>
              <a:t>Bitter B*tch Imperial IPA</a:t>
            </a:r>
          </a:p>
          <a:p>
            <a:r>
              <a:rPr lang="en-US" dirty="0"/>
              <a:t>Astoria Brewing Company</a:t>
            </a:r>
          </a:p>
          <a:p>
            <a:r>
              <a:rPr lang="en-US" dirty="0"/>
              <a:t>Oregon</a:t>
            </a:r>
          </a:p>
          <a:p>
            <a:r>
              <a:rPr lang="en-US" b="1" dirty="0"/>
              <a:t>IBU = 138</a:t>
            </a:r>
          </a:p>
        </p:txBody>
      </p:sp>
      <p:pic>
        <p:nvPicPr>
          <p:cNvPr id="5" name="Picture 2" descr="upslope_lee_hell_5">
            <a:extLst>
              <a:ext uri="{FF2B5EF4-FFF2-40B4-BE49-F238E27FC236}">
                <a16:creationId xmlns:a16="http://schemas.microsoft.com/office/drawing/2014/main" id="{1CCAA9C0-245F-983F-6B9B-E6A6DF7EA6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800" y="3103881"/>
            <a:ext cx="1138518" cy="325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Astoria Brewing Company Tap Room | Breweries &amp; Bars">
            <a:extLst>
              <a:ext uri="{FF2B5EF4-FFF2-40B4-BE49-F238E27FC236}">
                <a16:creationId xmlns:a16="http://schemas.microsoft.com/office/drawing/2014/main" id="{365E1D36-6A50-2A46-48BF-C392E0D852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6482" y="3103880"/>
            <a:ext cx="2711450" cy="317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997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6298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1524000" y="228600"/>
            <a:ext cx="9144000" cy="1143000"/>
          </a:xfrm>
        </p:spPr>
        <p:txBody>
          <a:bodyPr/>
          <a:lstStyle/>
          <a:p>
            <a:r>
              <a:rPr lang="en-US"/>
              <a:t>American Brewery Distribution</a:t>
            </a:r>
          </a:p>
        </p:txBody>
      </p:sp>
      <p:pic>
        <p:nvPicPr>
          <p:cNvPr id="8" name="Picture 7">
            <a:extLst>
              <a:ext uri="{FF2B5EF4-FFF2-40B4-BE49-F238E27FC236}">
                <a16:creationId xmlns:a16="http://schemas.microsoft.com/office/drawing/2014/main" id="{E578AFEA-E173-4780-83AC-EE035D78A5AE}"/>
              </a:ext>
            </a:extLst>
          </p:cNvPr>
          <p:cNvPicPr>
            <a:picLocks noChangeAspect="1"/>
          </p:cNvPicPr>
          <p:nvPr/>
        </p:nvPicPr>
        <p:blipFill>
          <a:blip r:embed="rId3"/>
          <a:stretch>
            <a:fillRect/>
          </a:stretch>
        </p:blipFill>
        <p:spPr>
          <a:xfrm>
            <a:off x="1697250" y="1371600"/>
            <a:ext cx="6482879" cy="3919448"/>
          </a:xfrm>
          <a:prstGeom prst="rect">
            <a:avLst/>
          </a:prstGeom>
        </p:spPr>
      </p:pic>
      <p:sp>
        <p:nvSpPr>
          <p:cNvPr id="14" name="Subtitle 3">
            <a:extLst>
              <a:ext uri="{FF2B5EF4-FFF2-40B4-BE49-F238E27FC236}">
                <a16:creationId xmlns:a16="http://schemas.microsoft.com/office/drawing/2014/main" id="{48687655-B487-4545-AA43-16D82EA8D0D9}"/>
              </a:ext>
            </a:extLst>
          </p:cNvPr>
          <p:cNvSpPr txBox="1">
            <a:spLocks/>
          </p:cNvSpPr>
          <p:nvPr/>
        </p:nvSpPr>
        <p:spPr>
          <a:xfrm>
            <a:off x="1697250" y="5072362"/>
            <a:ext cx="5398475" cy="1785638"/>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IN" sz="1800"/>
              <a:t>Colorado had the most breweries in America. The runners-up were California and Michigan. </a:t>
            </a:r>
          </a:p>
        </p:txBody>
      </p:sp>
      <p:grpSp>
        <p:nvGrpSpPr>
          <p:cNvPr id="5" name="Group 4">
            <a:extLst>
              <a:ext uri="{FF2B5EF4-FFF2-40B4-BE49-F238E27FC236}">
                <a16:creationId xmlns:a16="http://schemas.microsoft.com/office/drawing/2014/main" id="{B8558F49-B8CB-4925-AAC5-3D85CCCE05C5}"/>
              </a:ext>
            </a:extLst>
          </p:cNvPr>
          <p:cNvGrpSpPr/>
          <p:nvPr/>
        </p:nvGrpSpPr>
        <p:grpSpPr>
          <a:xfrm>
            <a:off x="7493350" y="1566952"/>
            <a:ext cx="3174650" cy="3724096"/>
            <a:chOff x="5508402" y="1293342"/>
            <a:chExt cx="3174650" cy="3724096"/>
          </a:xfrm>
        </p:grpSpPr>
        <p:sp>
          <p:nvSpPr>
            <p:cNvPr id="15" name="TextBox 14">
              <a:extLst>
                <a:ext uri="{FF2B5EF4-FFF2-40B4-BE49-F238E27FC236}">
                  <a16:creationId xmlns:a16="http://schemas.microsoft.com/office/drawing/2014/main" id="{FDB741A8-EF6B-4628-849C-9678F42299B2}"/>
                </a:ext>
              </a:extLst>
            </p:cNvPr>
            <p:cNvSpPr txBox="1"/>
            <p:nvPr/>
          </p:nvSpPr>
          <p:spPr>
            <a:xfrm>
              <a:off x="5508402" y="1878117"/>
              <a:ext cx="3174650" cy="3139321"/>
            </a:xfrm>
            <a:prstGeom prst="rect">
              <a:avLst/>
            </a:prstGeom>
            <a:noFill/>
          </p:spPr>
          <p:txBody>
            <a:bodyPr wrap="square">
              <a:spAutoFit/>
            </a:bodyPr>
            <a:lstStyle/>
            <a:p>
              <a:pPr algn="ctr"/>
              <a:r>
                <a:rPr lang="en-US" u="sng"/>
                <a:t>State</a:t>
              </a:r>
              <a:r>
                <a:rPr lang="en-US"/>
                <a:t>	</a:t>
              </a:r>
              <a:r>
                <a:rPr lang="en-US" u="sng"/>
                <a:t>Count</a:t>
              </a:r>
            </a:p>
            <a:p>
              <a:pPr algn="ctr"/>
              <a:r>
                <a:rPr lang="en-US"/>
                <a:t>CO	47</a:t>
              </a:r>
            </a:p>
            <a:p>
              <a:pPr algn="ctr"/>
              <a:r>
                <a:rPr lang="en-US"/>
                <a:t>CA	39</a:t>
              </a:r>
            </a:p>
            <a:p>
              <a:pPr algn="ctr"/>
              <a:r>
                <a:rPr lang="en-US"/>
                <a:t>MI	32</a:t>
              </a:r>
            </a:p>
            <a:p>
              <a:pPr algn="ctr"/>
              <a:r>
                <a:rPr lang="en-US"/>
                <a:t>OR	29</a:t>
              </a:r>
            </a:p>
            <a:p>
              <a:pPr algn="ctr"/>
              <a:r>
                <a:rPr lang="en-US"/>
                <a:t>TX	28</a:t>
              </a:r>
            </a:p>
            <a:p>
              <a:pPr algn="ctr"/>
              <a:r>
                <a:rPr lang="en-US"/>
                <a:t>PA	25</a:t>
              </a:r>
            </a:p>
            <a:p>
              <a:pPr algn="ctr"/>
              <a:r>
                <a:rPr lang="en-US"/>
                <a:t>MA	23</a:t>
              </a:r>
            </a:p>
            <a:p>
              <a:pPr algn="ctr"/>
              <a:r>
                <a:rPr lang="en-US"/>
                <a:t>WA	23</a:t>
              </a:r>
            </a:p>
            <a:p>
              <a:pPr algn="ctr"/>
              <a:r>
                <a:rPr lang="en-US"/>
                <a:t>IN	22</a:t>
              </a:r>
            </a:p>
            <a:p>
              <a:pPr algn="ctr"/>
              <a:r>
                <a:rPr lang="en-US"/>
                <a:t>WI	20</a:t>
              </a:r>
            </a:p>
          </p:txBody>
        </p:sp>
        <p:sp>
          <p:nvSpPr>
            <p:cNvPr id="16" name="TextBox 15">
              <a:extLst>
                <a:ext uri="{FF2B5EF4-FFF2-40B4-BE49-F238E27FC236}">
                  <a16:creationId xmlns:a16="http://schemas.microsoft.com/office/drawing/2014/main" id="{D31BD93F-E84B-49C2-90C7-B168F442932A}"/>
                </a:ext>
              </a:extLst>
            </p:cNvPr>
            <p:cNvSpPr txBox="1"/>
            <p:nvPr/>
          </p:nvSpPr>
          <p:spPr>
            <a:xfrm>
              <a:off x="5931875" y="1293342"/>
              <a:ext cx="2327705" cy="584775"/>
            </a:xfrm>
            <a:prstGeom prst="rect">
              <a:avLst/>
            </a:prstGeom>
            <a:noFill/>
          </p:spPr>
          <p:txBody>
            <a:bodyPr wrap="square">
              <a:spAutoFit/>
            </a:bodyPr>
            <a:lstStyle/>
            <a:p>
              <a:pPr algn="ctr"/>
              <a:r>
                <a:rPr lang="en-US"/>
                <a:t>Top Ten States </a:t>
              </a:r>
            </a:p>
            <a:p>
              <a:pPr algn="ctr"/>
              <a:r>
                <a:rPr lang="en-US" sz="1400"/>
                <a:t>(Most Breweries)</a:t>
              </a:r>
            </a:p>
          </p:txBody>
        </p:sp>
      </p:grpSp>
    </p:spTree>
    <p:extLst>
      <p:ext uri="{BB962C8B-B14F-4D97-AF65-F5344CB8AC3E}">
        <p14:creationId xmlns:p14="http://schemas.microsoft.com/office/powerpoint/2010/main" val="348739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1524000" y="228600"/>
            <a:ext cx="9144000" cy="1143000"/>
          </a:xfrm>
        </p:spPr>
        <p:txBody>
          <a:bodyPr/>
          <a:lstStyle/>
          <a:p>
            <a:r>
              <a:rPr lang="en-US"/>
              <a:t>American Brewery Distribution</a:t>
            </a:r>
          </a:p>
        </p:txBody>
      </p:sp>
      <p:pic>
        <p:nvPicPr>
          <p:cNvPr id="8" name="Picture 7">
            <a:extLst>
              <a:ext uri="{FF2B5EF4-FFF2-40B4-BE49-F238E27FC236}">
                <a16:creationId xmlns:a16="http://schemas.microsoft.com/office/drawing/2014/main" id="{E578AFEA-E173-4780-83AC-EE035D78A5AE}"/>
              </a:ext>
            </a:extLst>
          </p:cNvPr>
          <p:cNvPicPr>
            <a:picLocks noChangeAspect="1"/>
          </p:cNvPicPr>
          <p:nvPr/>
        </p:nvPicPr>
        <p:blipFill>
          <a:blip r:embed="rId3"/>
          <a:stretch>
            <a:fillRect/>
          </a:stretch>
        </p:blipFill>
        <p:spPr>
          <a:xfrm>
            <a:off x="1697250" y="1371600"/>
            <a:ext cx="6482879" cy="3919448"/>
          </a:xfrm>
          <a:prstGeom prst="rect">
            <a:avLst/>
          </a:prstGeom>
        </p:spPr>
      </p:pic>
      <p:sp>
        <p:nvSpPr>
          <p:cNvPr id="14" name="Subtitle 3">
            <a:extLst>
              <a:ext uri="{FF2B5EF4-FFF2-40B4-BE49-F238E27FC236}">
                <a16:creationId xmlns:a16="http://schemas.microsoft.com/office/drawing/2014/main" id="{48687655-B487-4545-AA43-16D82EA8D0D9}"/>
              </a:ext>
            </a:extLst>
          </p:cNvPr>
          <p:cNvSpPr txBox="1">
            <a:spLocks/>
          </p:cNvSpPr>
          <p:nvPr/>
        </p:nvSpPr>
        <p:spPr>
          <a:xfrm>
            <a:off x="1697250" y="5072362"/>
            <a:ext cx="5398475" cy="1785638"/>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IN" sz="1800" dirty="0"/>
              <a:t>Washington DC, North Dakota, South Dakota, and West Virginia tied in having the least breweries in America.</a:t>
            </a:r>
          </a:p>
        </p:txBody>
      </p:sp>
      <p:grpSp>
        <p:nvGrpSpPr>
          <p:cNvPr id="10" name="Group 9">
            <a:extLst>
              <a:ext uri="{FF2B5EF4-FFF2-40B4-BE49-F238E27FC236}">
                <a16:creationId xmlns:a16="http://schemas.microsoft.com/office/drawing/2014/main" id="{B83CE14E-DFCA-4951-91B1-2BDE18156A68}"/>
              </a:ext>
            </a:extLst>
          </p:cNvPr>
          <p:cNvGrpSpPr/>
          <p:nvPr/>
        </p:nvGrpSpPr>
        <p:grpSpPr>
          <a:xfrm>
            <a:off x="7493350" y="1566953"/>
            <a:ext cx="3174650" cy="4001095"/>
            <a:chOff x="5508402" y="1293342"/>
            <a:chExt cx="3174650" cy="4001095"/>
          </a:xfrm>
        </p:grpSpPr>
        <p:sp>
          <p:nvSpPr>
            <p:cNvPr id="11" name="TextBox 10">
              <a:extLst>
                <a:ext uri="{FF2B5EF4-FFF2-40B4-BE49-F238E27FC236}">
                  <a16:creationId xmlns:a16="http://schemas.microsoft.com/office/drawing/2014/main" id="{0DD6ABD8-0BB1-4F84-9565-A89B9C5A1A1C}"/>
                </a:ext>
              </a:extLst>
            </p:cNvPr>
            <p:cNvSpPr txBox="1"/>
            <p:nvPr/>
          </p:nvSpPr>
          <p:spPr>
            <a:xfrm>
              <a:off x="5508402" y="1878117"/>
              <a:ext cx="3174650" cy="3416320"/>
            </a:xfrm>
            <a:prstGeom prst="rect">
              <a:avLst/>
            </a:prstGeom>
            <a:noFill/>
          </p:spPr>
          <p:txBody>
            <a:bodyPr wrap="square">
              <a:spAutoFit/>
            </a:bodyPr>
            <a:lstStyle/>
            <a:p>
              <a:pPr algn="ctr"/>
              <a:r>
                <a:rPr lang="nl-NL" u="sng"/>
                <a:t>State</a:t>
              </a:r>
              <a:r>
                <a:rPr lang="nl-NL"/>
                <a:t>	</a:t>
              </a:r>
              <a:r>
                <a:rPr lang="nl-NL" u="sng"/>
                <a:t>Count</a:t>
              </a:r>
            </a:p>
            <a:p>
              <a:pPr algn="ctr"/>
              <a:r>
                <a:rPr lang="nl-NL"/>
                <a:t>DC	1</a:t>
              </a:r>
            </a:p>
            <a:p>
              <a:pPr algn="ctr"/>
              <a:r>
                <a:rPr lang="nl-NL"/>
                <a:t>ND	1</a:t>
              </a:r>
            </a:p>
            <a:p>
              <a:pPr algn="ctr"/>
              <a:r>
                <a:rPr lang="nl-NL"/>
                <a:t>SD	1</a:t>
              </a:r>
            </a:p>
            <a:p>
              <a:pPr algn="ctr"/>
              <a:r>
                <a:rPr lang="nl-NL"/>
                <a:t>WV	1</a:t>
              </a:r>
            </a:p>
            <a:p>
              <a:pPr algn="ctr"/>
              <a:r>
                <a:rPr lang="nl-NL"/>
                <a:t>AR	2</a:t>
              </a:r>
            </a:p>
            <a:p>
              <a:pPr algn="ctr"/>
              <a:r>
                <a:rPr lang="nl-NL"/>
                <a:t>DE	2</a:t>
              </a:r>
            </a:p>
            <a:p>
              <a:pPr algn="ctr"/>
              <a:r>
                <a:rPr lang="nl-NL"/>
                <a:t>MS	2</a:t>
              </a:r>
            </a:p>
            <a:p>
              <a:pPr algn="ctr"/>
              <a:r>
                <a:rPr lang="nl-NL"/>
                <a:t>NV	2</a:t>
              </a:r>
            </a:p>
            <a:p>
              <a:pPr algn="ctr"/>
              <a:r>
                <a:rPr lang="nl-NL"/>
                <a:t>AL	3</a:t>
              </a:r>
            </a:p>
            <a:p>
              <a:pPr algn="ctr"/>
              <a:r>
                <a:rPr lang="nl-NL"/>
                <a:t>KS	3</a:t>
              </a:r>
            </a:p>
            <a:p>
              <a:pPr algn="ctr"/>
              <a:endParaRPr lang="en-US"/>
            </a:p>
          </p:txBody>
        </p:sp>
        <p:sp>
          <p:nvSpPr>
            <p:cNvPr id="12" name="TextBox 11">
              <a:extLst>
                <a:ext uri="{FF2B5EF4-FFF2-40B4-BE49-F238E27FC236}">
                  <a16:creationId xmlns:a16="http://schemas.microsoft.com/office/drawing/2014/main" id="{0DB3F5B6-A872-495F-AFA3-D3A9304C3D92}"/>
                </a:ext>
              </a:extLst>
            </p:cNvPr>
            <p:cNvSpPr txBox="1"/>
            <p:nvPr/>
          </p:nvSpPr>
          <p:spPr>
            <a:xfrm>
              <a:off x="5931875" y="1293342"/>
              <a:ext cx="2327705" cy="584775"/>
            </a:xfrm>
            <a:prstGeom prst="rect">
              <a:avLst/>
            </a:prstGeom>
            <a:noFill/>
          </p:spPr>
          <p:txBody>
            <a:bodyPr wrap="square">
              <a:spAutoFit/>
            </a:bodyPr>
            <a:lstStyle/>
            <a:p>
              <a:pPr algn="ctr"/>
              <a:r>
                <a:rPr lang="en-US"/>
                <a:t>Bottom Ten States </a:t>
              </a:r>
            </a:p>
            <a:p>
              <a:pPr algn="ctr"/>
              <a:r>
                <a:rPr lang="en-US" sz="1400"/>
                <a:t>(Least Breweries)</a:t>
              </a:r>
            </a:p>
          </p:txBody>
        </p:sp>
      </p:grpSp>
    </p:spTree>
    <p:extLst>
      <p:ext uri="{BB962C8B-B14F-4D97-AF65-F5344CB8AC3E}">
        <p14:creationId xmlns:p14="http://schemas.microsoft.com/office/powerpoint/2010/main" val="1619281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34BB9-3AC8-6572-5E27-6DA48FEE4A58}"/>
              </a:ext>
            </a:extLst>
          </p:cNvPr>
          <p:cNvSpPr txBox="1">
            <a:spLocks/>
          </p:cNvSpPr>
          <p:nvPr/>
        </p:nvSpPr>
        <p:spPr>
          <a:xfrm>
            <a:off x="838200" y="365125"/>
            <a:ext cx="10515600" cy="1325563"/>
          </a:xfrm>
          <a:prstGeom prst="rect">
            <a:avLst/>
          </a:prstGeom>
        </p:spPr>
        <p:txBody>
          <a:bodyP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600" b="1"/>
              <a:t>Key Missing Values</a:t>
            </a:r>
            <a:endParaRPr lang="en-US" sz="3600" dirty="0"/>
          </a:p>
        </p:txBody>
      </p:sp>
      <p:sp>
        <p:nvSpPr>
          <p:cNvPr id="3" name="TextBox 2">
            <a:extLst>
              <a:ext uri="{FF2B5EF4-FFF2-40B4-BE49-F238E27FC236}">
                <a16:creationId xmlns:a16="http://schemas.microsoft.com/office/drawing/2014/main" id="{A91F054A-0F31-81B2-9434-81EC212EEA7F}"/>
              </a:ext>
            </a:extLst>
          </p:cNvPr>
          <p:cNvSpPr txBox="1"/>
          <p:nvPr/>
        </p:nvSpPr>
        <p:spPr>
          <a:xfrm>
            <a:off x="838200" y="1690688"/>
            <a:ext cx="105156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International bitterness unit (IBV) is unreported for </a:t>
            </a:r>
            <a:r>
              <a:rPr lang="en-US" b="1" u="sng" dirty="0"/>
              <a:t>42%</a:t>
            </a:r>
            <a:r>
              <a:rPr lang="en-US" dirty="0"/>
              <a:t> of the data</a:t>
            </a:r>
          </a:p>
        </p:txBody>
      </p:sp>
      <p:graphicFrame>
        <p:nvGraphicFramePr>
          <p:cNvPr id="4" name="Table 3">
            <a:extLst>
              <a:ext uri="{FF2B5EF4-FFF2-40B4-BE49-F238E27FC236}">
                <a16:creationId xmlns:a16="http://schemas.microsoft.com/office/drawing/2014/main" id="{08A80C3A-EE6D-6601-90E9-DD032065A4FF}"/>
              </a:ext>
            </a:extLst>
          </p:cNvPr>
          <p:cNvGraphicFramePr>
            <a:graphicFrameLocks noGrp="1"/>
          </p:cNvGraphicFramePr>
          <p:nvPr>
            <p:extLst>
              <p:ext uri="{D42A27DB-BD31-4B8C-83A1-F6EECF244321}">
                <p14:modId xmlns:p14="http://schemas.microsoft.com/office/powerpoint/2010/main" val="1775159018"/>
              </p:ext>
            </p:extLst>
          </p:nvPr>
        </p:nvGraphicFramePr>
        <p:xfrm>
          <a:off x="1432560" y="2643903"/>
          <a:ext cx="9326880" cy="1381760"/>
        </p:xfrm>
        <a:graphic>
          <a:graphicData uri="http://schemas.openxmlformats.org/drawingml/2006/table">
            <a:tbl>
              <a:tblPr firstRow="1" bandRow="1">
                <a:tableStyleId>{073A0DAA-6AF3-43AB-8588-CEC1D06C72B9}</a:tableStyleId>
              </a:tblPr>
              <a:tblGrid>
                <a:gridCol w="822960">
                  <a:extLst>
                    <a:ext uri="{9D8B030D-6E8A-4147-A177-3AD203B41FA5}">
                      <a16:colId xmlns:a16="http://schemas.microsoft.com/office/drawing/2014/main" val="1985877417"/>
                    </a:ext>
                  </a:extLst>
                </a:gridCol>
                <a:gridCol w="1005840">
                  <a:extLst>
                    <a:ext uri="{9D8B030D-6E8A-4147-A177-3AD203B41FA5}">
                      <a16:colId xmlns:a16="http://schemas.microsoft.com/office/drawing/2014/main" val="1659528618"/>
                    </a:ext>
                  </a:extLst>
                </a:gridCol>
                <a:gridCol w="822960">
                  <a:extLst>
                    <a:ext uri="{9D8B030D-6E8A-4147-A177-3AD203B41FA5}">
                      <a16:colId xmlns:a16="http://schemas.microsoft.com/office/drawing/2014/main" val="1202355604"/>
                    </a:ext>
                  </a:extLst>
                </a:gridCol>
                <a:gridCol w="822960">
                  <a:extLst>
                    <a:ext uri="{9D8B030D-6E8A-4147-A177-3AD203B41FA5}">
                      <a16:colId xmlns:a16="http://schemas.microsoft.com/office/drawing/2014/main" val="397379924"/>
                    </a:ext>
                  </a:extLst>
                </a:gridCol>
                <a:gridCol w="1371600">
                  <a:extLst>
                    <a:ext uri="{9D8B030D-6E8A-4147-A177-3AD203B41FA5}">
                      <a16:colId xmlns:a16="http://schemas.microsoft.com/office/drawing/2014/main" val="72239325"/>
                    </a:ext>
                  </a:extLst>
                </a:gridCol>
                <a:gridCol w="822960">
                  <a:extLst>
                    <a:ext uri="{9D8B030D-6E8A-4147-A177-3AD203B41FA5}">
                      <a16:colId xmlns:a16="http://schemas.microsoft.com/office/drawing/2014/main" val="2627005991"/>
                    </a:ext>
                  </a:extLst>
                </a:gridCol>
                <a:gridCol w="1005840">
                  <a:extLst>
                    <a:ext uri="{9D8B030D-6E8A-4147-A177-3AD203B41FA5}">
                      <a16:colId xmlns:a16="http://schemas.microsoft.com/office/drawing/2014/main" val="2444319990"/>
                    </a:ext>
                  </a:extLst>
                </a:gridCol>
                <a:gridCol w="1005840">
                  <a:extLst>
                    <a:ext uri="{9D8B030D-6E8A-4147-A177-3AD203B41FA5}">
                      <a16:colId xmlns:a16="http://schemas.microsoft.com/office/drawing/2014/main" val="3670316257"/>
                    </a:ext>
                  </a:extLst>
                </a:gridCol>
                <a:gridCol w="822960">
                  <a:extLst>
                    <a:ext uri="{9D8B030D-6E8A-4147-A177-3AD203B41FA5}">
                      <a16:colId xmlns:a16="http://schemas.microsoft.com/office/drawing/2014/main" val="3947808632"/>
                    </a:ext>
                  </a:extLst>
                </a:gridCol>
                <a:gridCol w="822960">
                  <a:extLst>
                    <a:ext uri="{9D8B030D-6E8A-4147-A177-3AD203B41FA5}">
                      <a16:colId xmlns:a16="http://schemas.microsoft.com/office/drawing/2014/main" val="3930888350"/>
                    </a:ext>
                  </a:extLst>
                </a:gridCol>
              </a:tblGrid>
              <a:tr h="370840">
                <a:tc gridSpan="10">
                  <a:txBody>
                    <a:bodyPr/>
                    <a:lstStyle/>
                    <a:p>
                      <a:pPr algn="ctr"/>
                      <a:r>
                        <a:rPr lang="en-US" dirty="0"/>
                        <a:t>Percentage of Data Missing for Given Category</a:t>
                      </a:r>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4098313114"/>
                  </a:ext>
                </a:extLst>
              </a:tr>
              <a:tr h="370840">
                <a:tc>
                  <a:txBody>
                    <a:bodyPr/>
                    <a:lstStyle/>
                    <a:p>
                      <a:pPr algn="ctr"/>
                      <a:r>
                        <a:rPr lang="en-US" dirty="0"/>
                        <a:t>Beer</a:t>
                      </a:r>
                    </a:p>
                  </a:txBody>
                  <a:tcPr/>
                </a:tc>
                <a:tc>
                  <a:txBody>
                    <a:bodyPr/>
                    <a:lstStyle/>
                    <a:p>
                      <a:pPr algn="ctr"/>
                      <a:r>
                        <a:rPr lang="en-US" dirty="0" err="1"/>
                        <a:t>Beer_ID</a:t>
                      </a:r>
                      <a:endParaRPr lang="en-US" dirty="0"/>
                    </a:p>
                  </a:txBody>
                  <a:tcPr/>
                </a:tc>
                <a:tc>
                  <a:txBody>
                    <a:bodyPr/>
                    <a:lstStyle/>
                    <a:p>
                      <a:pPr algn="ctr"/>
                      <a:r>
                        <a:rPr lang="en-US" b="1" dirty="0"/>
                        <a:t>ABV</a:t>
                      </a:r>
                    </a:p>
                  </a:txBody>
                  <a:tcPr/>
                </a:tc>
                <a:tc>
                  <a:txBody>
                    <a:bodyPr/>
                    <a:lstStyle/>
                    <a:p>
                      <a:pPr algn="ctr"/>
                      <a:r>
                        <a:rPr lang="en-US" b="1" dirty="0"/>
                        <a:t>IBU</a:t>
                      </a:r>
                    </a:p>
                  </a:txBody>
                  <a:tcPr/>
                </a:tc>
                <a:tc>
                  <a:txBody>
                    <a:bodyPr/>
                    <a:lstStyle/>
                    <a:p>
                      <a:pPr algn="ctr"/>
                      <a:r>
                        <a:rPr lang="en-US" dirty="0" err="1"/>
                        <a:t>Brewery_ID</a:t>
                      </a:r>
                      <a:endParaRPr lang="en-US" dirty="0"/>
                    </a:p>
                  </a:txBody>
                  <a:tcPr/>
                </a:tc>
                <a:tc>
                  <a:txBody>
                    <a:bodyPr/>
                    <a:lstStyle/>
                    <a:p>
                      <a:pPr algn="ctr"/>
                      <a:r>
                        <a:rPr lang="en-US" b="1" dirty="0"/>
                        <a:t>Style</a:t>
                      </a:r>
                    </a:p>
                  </a:txBody>
                  <a:tcPr/>
                </a:tc>
                <a:tc>
                  <a:txBody>
                    <a:bodyPr/>
                    <a:lstStyle/>
                    <a:p>
                      <a:pPr algn="ctr"/>
                      <a:r>
                        <a:rPr lang="en-US" dirty="0"/>
                        <a:t>Ounces</a:t>
                      </a:r>
                    </a:p>
                  </a:txBody>
                  <a:tcPr/>
                </a:tc>
                <a:tc>
                  <a:txBody>
                    <a:bodyPr/>
                    <a:lstStyle/>
                    <a:p>
                      <a:pPr algn="ctr"/>
                      <a:r>
                        <a:rPr lang="en-US" dirty="0"/>
                        <a:t>Brewery</a:t>
                      </a:r>
                    </a:p>
                  </a:txBody>
                  <a:tcPr/>
                </a:tc>
                <a:tc>
                  <a:txBody>
                    <a:bodyPr/>
                    <a:lstStyle/>
                    <a:p>
                      <a:pPr algn="ctr"/>
                      <a:r>
                        <a:rPr lang="en-US" dirty="0"/>
                        <a:t>City</a:t>
                      </a:r>
                    </a:p>
                  </a:txBody>
                  <a:tcPr/>
                </a:tc>
                <a:tc>
                  <a:txBody>
                    <a:bodyPr/>
                    <a:lstStyle/>
                    <a:p>
                      <a:pPr algn="ctr"/>
                      <a:r>
                        <a:rPr lang="en-US" dirty="0"/>
                        <a:t>State</a:t>
                      </a:r>
                    </a:p>
                  </a:txBody>
                  <a:tcPr/>
                </a:tc>
                <a:extLst>
                  <a:ext uri="{0D108BD9-81ED-4DB2-BD59-A6C34878D82A}">
                    <a16:rowId xmlns:a16="http://schemas.microsoft.com/office/drawing/2014/main" val="2986786192"/>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b="1" dirty="0"/>
                        <a:t>2.6%</a:t>
                      </a:r>
                    </a:p>
                  </a:txBody>
                  <a:tcPr/>
                </a:tc>
                <a:tc>
                  <a:txBody>
                    <a:bodyPr/>
                    <a:lstStyle/>
                    <a:p>
                      <a:pPr algn="ctr"/>
                      <a:r>
                        <a:rPr lang="en-US" b="1" dirty="0"/>
                        <a:t>42%</a:t>
                      </a:r>
                    </a:p>
                  </a:txBody>
                  <a:tcPr/>
                </a:tc>
                <a:tc>
                  <a:txBody>
                    <a:bodyPr/>
                    <a:lstStyle/>
                    <a:p>
                      <a:pPr algn="ctr"/>
                      <a:r>
                        <a:rPr lang="en-US" dirty="0"/>
                        <a:t>0%</a:t>
                      </a:r>
                    </a:p>
                  </a:txBody>
                  <a:tcPr/>
                </a:tc>
                <a:tc>
                  <a:txBody>
                    <a:bodyPr/>
                    <a:lstStyle/>
                    <a:p>
                      <a:pPr algn="ctr"/>
                      <a:r>
                        <a:rPr lang="en-US" b="1" dirty="0"/>
                        <a:t>0.2%</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3262915516"/>
                  </a:ext>
                </a:extLst>
              </a:tr>
            </a:tbl>
          </a:graphicData>
        </a:graphic>
      </p:graphicFrame>
    </p:spTree>
    <p:extLst>
      <p:ext uri="{BB962C8B-B14F-4D97-AF65-F5344CB8AC3E}">
        <p14:creationId xmlns:p14="http://schemas.microsoft.com/office/powerpoint/2010/main" val="3454590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1524000" y="228600"/>
            <a:ext cx="9144000" cy="1143000"/>
          </a:xfrm>
        </p:spPr>
        <p:txBody>
          <a:bodyPr/>
          <a:lstStyle/>
          <a:p>
            <a:r>
              <a:rPr lang="en-US"/>
              <a:t>Median ABV for Each State</a:t>
            </a:r>
          </a:p>
        </p:txBody>
      </p:sp>
      <p:pic>
        <p:nvPicPr>
          <p:cNvPr id="6" name="Picture 5">
            <a:extLst>
              <a:ext uri="{FF2B5EF4-FFF2-40B4-BE49-F238E27FC236}">
                <a16:creationId xmlns:a16="http://schemas.microsoft.com/office/drawing/2014/main" id="{9C67461D-1ACF-4225-AFE9-EA0B6EA66F05}"/>
              </a:ext>
            </a:extLst>
          </p:cNvPr>
          <p:cNvPicPr>
            <a:picLocks noChangeAspect="1"/>
          </p:cNvPicPr>
          <p:nvPr/>
        </p:nvPicPr>
        <p:blipFill>
          <a:blip r:embed="rId3"/>
          <a:stretch>
            <a:fillRect/>
          </a:stretch>
        </p:blipFill>
        <p:spPr>
          <a:xfrm>
            <a:off x="1524001" y="1697652"/>
            <a:ext cx="9074531" cy="4450689"/>
          </a:xfrm>
          <a:prstGeom prst="rect">
            <a:avLst/>
          </a:prstGeom>
        </p:spPr>
      </p:pic>
      <p:sp>
        <p:nvSpPr>
          <p:cNvPr id="12" name="TextBox 11">
            <a:extLst>
              <a:ext uri="{FF2B5EF4-FFF2-40B4-BE49-F238E27FC236}">
                <a16:creationId xmlns:a16="http://schemas.microsoft.com/office/drawing/2014/main" id="{1D389485-23FD-429C-AD7F-74DCA0BE2CBF}"/>
              </a:ext>
            </a:extLst>
          </p:cNvPr>
          <p:cNvSpPr txBox="1"/>
          <p:nvPr/>
        </p:nvSpPr>
        <p:spPr>
          <a:xfrm>
            <a:off x="7631723" y="5603632"/>
            <a:ext cx="2790092" cy="646331"/>
          </a:xfrm>
          <a:prstGeom prst="rect">
            <a:avLst/>
          </a:prstGeom>
          <a:solidFill>
            <a:schemeClr val="bg1"/>
          </a:solidFill>
        </p:spPr>
        <p:txBody>
          <a:bodyPr wrap="square" rtlCol="0">
            <a:spAutoFit/>
          </a:bodyPr>
          <a:lstStyle/>
          <a:p>
            <a:r>
              <a:rPr lang="en-US">
                <a:solidFill>
                  <a:srgbClr val="FF0000"/>
                </a:solidFill>
              </a:rPr>
              <a:t>Brewery with the max ABV was in KY ~ 0.125</a:t>
            </a:r>
          </a:p>
        </p:txBody>
      </p:sp>
      <p:cxnSp>
        <p:nvCxnSpPr>
          <p:cNvPr id="17" name="Straight Arrow Connector 16">
            <a:extLst>
              <a:ext uri="{FF2B5EF4-FFF2-40B4-BE49-F238E27FC236}">
                <a16:creationId xmlns:a16="http://schemas.microsoft.com/office/drawing/2014/main" id="{F55276D7-3EDB-4679-933C-EF0A2FB7D5B7}"/>
              </a:ext>
            </a:extLst>
          </p:cNvPr>
          <p:cNvCxnSpPr>
            <a:cxnSpLocks/>
          </p:cNvCxnSpPr>
          <p:nvPr/>
        </p:nvCxnSpPr>
        <p:spPr>
          <a:xfrm flipH="1" flipV="1">
            <a:off x="7455007" y="3810001"/>
            <a:ext cx="1349024" cy="17936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19B9F95-E8E1-483D-B948-3A07B32DD4F8}"/>
              </a:ext>
            </a:extLst>
          </p:cNvPr>
          <p:cNvSpPr txBox="1"/>
          <p:nvPr/>
        </p:nvSpPr>
        <p:spPr>
          <a:xfrm>
            <a:off x="5192455" y="1342431"/>
            <a:ext cx="3470900" cy="646331"/>
          </a:xfrm>
          <a:prstGeom prst="rect">
            <a:avLst/>
          </a:prstGeom>
          <a:solidFill>
            <a:schemeClr val="bg1"/>
          </a:solidFill>
        </p:spPr>
        <p:txBody>
          <a:bodyPr wrap="square" rtlCol="0">
            <a:spAutoFit/>
          </a:bodyPr>
          <a:lstStyle/>
          <a:p>
            <a:r>
              <a:rPr lang="en-US">
                <a:solidFill>
                  <a:srgbClr val="FF0000"/>
                </a:solidFill>
              </a:rPr>
              <a:t>Maine had the highest median ABV in the USA ~ 0.067</a:t>
            </a:r>
          </a:p>
        </p:txBody>
      </p:sp>
      <p:cxnSp>
        <p:nvCxnSpPr>
          <p:cNvPr id="21" name="Straight Arrow Connector 20">
            <a:extLst>
              <a:ext uri="{FF2B5EF4-FFF2-40B4-BE49-F238E27FC236}">
                <a16:creationId xmlns:a16="http://schemas.microsoft.com/office/drawing/2014/main" id="{2119C75A-EEDC-49B0-88E0-140194FC7CE2}"/>
              </a:ext>
            </a:extLst>
          </p:cNvPr>
          <p:cNvCxnSpPr>
            <a:cxnSpLocks/>
          </p:cNvCxnSpPr>
          <p:nvPr/>
        </p:nvCxnSpPr>
        <p:spPr>
          <a:xfrm>
            <a:off x="6963509" y="1988762"/>
            <a:ext cx="2063261" cy="6463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115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1524000" y="228600"/>
            <a:ext cx="9144000" cy="1143000"/>
          </a:xfrm>
        </p:spPr>
        <p:txBody>
          <a:bodyPr/>
          <a:lstStyle/>
          <a:p>
            <a:r>
              <a:rPr lang="en-US" dirty="0"/>
              <a:t>Nationwide ABV Distribution</a:t>
            </a:r>
          </a:p>
        </p:txBody>
      </p:sp>
      <p:grpSp>
        <p:nvGrpSpPr>
          <p:cNvPr id="3" name="Group 2">
            <a:extLst>
              <a:ext uri="{FF2B5EF4-FFF2-40B4-BE49-F238E27FC236}">
                <a16:creationId xmlns:a16="http://schemas.microsoft.com/office/drawing/2014/main" id="{5FCF66B4-2812-4611-9D9D-084561577BDF}"/>
              </a:ext>
            </a:extLst>
          </p:cNvPr>
          <p:cNvGrpSpPr/>
          <p:nvPr/>
        </p:nvGrpSpPr>
        <p:grpSpPr>
          <a:xfrm>
            <a:off x="1981202" y="1540877"/>
            <a:ext cx="8264769" cy="5014776"/>
            <a:chOff x="751853" y="2635078"/>
            <a:chExt cx="7640294" cy="4089852"/>
          </a:xfrm>
        </p:grpSpPr>
        <p:pic>
          <p:nvPicPr>
            <p:cNvPr id="4" name="Picture 3">
              <a:extLst>
                <a:ext uri="{FF2B5EF4-FFF2-40B4-BE49-F238E27FC236}">
                  <a16:creationId xmlns:a16="http://schemas.microsoft.com/office/drawing/2014/main" id="{EE3A82C6-C7B2-4E25-8DEC-5813F747C8E4}"/>
                </a:ext>
              </a:extLst>
            </p:cNvPr>
            <p:cNvPicPr>
              <a:picLocks noChangeAspect="1"/>
            </p:cNvPicPr>
            <p:nvPr/>
          </p:nvPicPr>
          <p:blipFill>
            <a:blip r:embed="rId3"/>
            <a:stretch>
              <a:fillRect/>
            </a:stretch>
          </p:blipFill>
          <p:spPr>
            <a:xfrm>
              <a:off x="751853" y="2635078"/>
              <a:ext cx="7640294" cy="4089852"/>
            </a:xfrm>
            <a:prstGeom prst="rect">
              <a:avLst/>
            </a:prstGeom>
          </p:spPr>
        </p:pic>
        <p:sp>
          <p:nvSpPr>
            <p:cNvPr id="10" name="TextBox 9">
              <a:extLst>
                <a:ext uri="{FF2B5EF4-FFF2-40B4-BE49-F238E27FC236}">
                  <a16:creationId xmlns:a16="http://schemas.microsoft.com/office/drawing/2014/main" id="{FD833578-0DFE-4CB5-A31F-D01000097E5B}"/>
                </a:ext>
              </a:extLst>
            </p:cNvPr>
            <p:cNvSpPr txBox="1"/>
            <p:nvPr/>
          </p:nvSpPr>
          <p:spPr>
            <a:xfrm>
              <a:off x="4292629" y="2947218"/>
              <a:ext cx="3952502" cy="778132"/>
            </a:xfrm>
            <a:prstGeom prst="rect">
              <a:avLst/>
            </a:prstGeom>
            <a:solidFill>
              <a:schemeClr val="bg1"/>
            </a:solidFill>
          </p:spPr>
          <p:txBody>
            <a:bodyPr wrap="square">
              <a:spAutoFit/>
            </a:bodyPr>
            <a:lstStyle/>
            <a:p>
              <a:r>
                <a:rPr lang="en-US" sz="1400" u="sng" dirty="0"/>
                <a:t>ABV Value Summary Statistics</a:t>
              </a:r>
            </a:p>
            <a:p>
              <a:r>
                <a:rPr lang="en-US" sz="1400" dirty="0"/>
                <a:t>Min = 0.001	1</a:t>
              </a:r>
              <a:r>
                <a:rPr lang="en-US" sz="1400" baseline="30000" dirty="0"/>
                <a:t>st</a:t>
              </a:r>
              <a:r>
                <a:rPr lang="en-US" sz="1400" dirty="0"/>
                <a:t> Quartile = 0.050</a:t>
              </a:r>
            </a:p>
            <a:p>
              <a:r>
                <a:rPr lang="en-US" sz="1400" dirty="0"/>
                <a:t>Mean = 0.06 	Median = 0.056	</a:t>
              </a:r>
            </a:p>
            <a:p>
              <a:r>
                <a:rPr lang="en-US" sz="1400" dirty="0"/>
                <a:t>Max = 0.128	3</a:t>
              </a:r>
              <a:r>
                <a:rPr lang="en-US" sz="1400" baseline="30000" dirty="0"/>
                <a:t>rd</a:t>
              </a:r>
              <a:r>
                <a:rPr lang="en-US" sz="1400" dirty="0"/>
                <a:t> Quartile = 0.068</a:t>
              </a:r>
            </a:p>
          </p:txBody>
        </p:sp>
      </p:grpSp>
    </p:spTree>
    <p:extLst>
      <p:ext uri="{BB962C8B-B14F-4D97-AF65-F5344CB8AC3E}">
        <p14:creationId xmlns:p14="http://schemas.microsoft.com/office/powerpoint/2010/main" val="836056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70E49-12B0-4694-9348-7DFC5BAFF6FB}"/>
              </a:ext>
            </a:extLst>
          </p:cNvPr>
          <p:cNvSpPr>
            <a:spLocks noGrp="1"/>
          </p:cNvSpPr>
          <p:nvPr>
            <p:ph type="title"/>
          </p:nvPr>
        </p:nvSpPr>
        <p:spPr/>
        <p:txBody>
          <a:bodyPr/>
          <a:lstStyle/>
          <a:p>
            <a:r>
              <a:rPr lang="en-US"/>
              <a:t>IBU vs ABV</a:t>
            </a:r>
          </a:p>
        </p:txBody>
      </p:sp>
      <p:grpSp>
        <p:nvGrpSpPr>
          <p:cNvPr id="3" name="Group 2">
            <a:extLst>
              <a:ext uri="{FF2B5EF4-FFF2-40B4-BE49-F238E27FC236}">
                <a16:creationId xmlns:a16="http://schemas.microsoft.com/office/drawing/2014/main" id="{AD2FDB82-ECDB-45E8-B9DF-AD52B4D67B12}"/>
              </a:ext>
            </a:extLst>
          </p:cNvPr>
          <p:cNvGrpSpPr/>
          <p:nvPr/>
        </p:nvGrpSpPr>
        <p:grpSpPr>
          <a:xfrm>
            <a:off x="1848853" y="1371600"/>
            <a:ext cx="8494295" cy="5257800"/>
            <a:chOff x="457200" y="1371600"/>
            <a:chExt cx="8013299" cy="4512621"/>
          </a:xfrm>
        </p:grpSpPr>
        <p:pic>
          <p:nvPicPr>
            <p:cNvPr id="4" name="Picture 3">
              <a:extLst>
                <a:ext uri="{FF2B5EF4-FFF2-40B4-BE49-F238E27FC236}">
                  <a16:creationId xmlns:a16="http://schemas.microsoft.com/office/drawing/2014/main" id="{9EDD86F5-2260-4F9C-9025-20349904EC10}"/>
                </a:ext>
              </a:extLst>
            </p:cNvPr>
            <p:cNvPicPr>
              <a:picLocks noChangeAspect="1"/>
            </p:cNvPicPr>
            <p:nvPr/>
          </p:nvPicPr>
          <p:blipFill rotWithShape="1">
            <a:blip r:embed="rId3"/>
            <a:srcRect r="1435" b="-1271"/>
            <a:stretch/>
          </p:blipFill>
          <p:spPr>
            <a:xfrm>
              <a:off x="457200" y="1371600"/>
              <a:ext cx="8013299" cy="4512621"/>
            </a:xfrm>
            <a:prstGeom prst="rect">
              <a:avLst/>
            </a:prstGeom>
          </p:spPr>
        </p:pic>
        <p:sp>
          <p:nvSpPr>
            <p:cNvPr id="8" name="TextBox 7">
              <a:extLst>
                <a:ext uri="{FF2B5EF4-FFF2-40B4-BE49-F238E27FC236}">
                  <a16:creationId xmlns:a16="http://schemas.microsoft.com/office/drawing/2014/main" id="{262AE5D9-E3CF-4254-97A6-9C6F0077443F}"/>
                </a:ext>
              </a:extLst>
            </p:cNvPr>
            <p:cNvSpPr txBox="1"/>
            <p:nvPr/>
          </p:nvSpPr>
          <p:spPr>
            <a:xfrm>
              <a:off x="1270944" y="1706327"/>
              <a:ext cx="3001252" cy="818883"/>
            </a:xfrm>
            <a:prstGeom prst="rect">
              <a:avLst/>
            </a:prstGeom>
            <a:solidFill>
              <a:schemeClr val="bg1"/>
            </a:solidFill>
          </p:spPr>
          <p:txBody>
            <a:bodyPr wrap="square">
              <a:spAutoFit/>
            </a:bodyPr>
            <a:lstStyle/>
            <a:p>
              <a:r>
                <a:rPr lang="en-US" sz="1400" u="sng"/>
                <a:t>Spearman Test for Correlation</a:t>
              </a:r>
              <a:r>
                <a:rPr lang="en-US" sz="1400"/>
                <a:t>:</a:t>
              </a:r>
            </a:p>
            <a:p>
              <a:r>
                <a:rPr lang="en-US" sz="1400"/>
                <a:t>Alpha = 0.05</a:t>
              </a:r>
            </a:p>
            <a:p>
              <a:r>
                <a:rPr lang="en-US" sz="1400"/>
                <a:t>P-value = 2.2e-16</a:t>
              </a:r>
            </a:p>
            <a:p>
              <a:r>
                <a:rPr lang="en-US" sz="1400"/>
                <a:t>Correlation Coefficient = 0.6707224</a:t>
              </a:r>
            </a:p>
          </p:txBody>
        </p:sp>
      </p:grpSp>
    </p:spTree>
    <p:extLst>
      <p:ext uri="{BB962C8B-B14F-4D97-AF65-F5344CB8AC3E}">
        <p14:creationId xmlns:p14="http://schemas.microsoft.com/office/powerpoint/2010/main" val="4284087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18625-599E-8198-255C-49E3B42A696B}"/>
              </a:ext>
            </a:extLst>
          </p:cNvPr>
          <p:cNvSpPr>
            <a:spLocks noGrp="1"/>
          </p:cNvSpPr>
          <p:nvPr>
            <p:ph type="title"/>
          </p:nvPr>
        </p:nvSpPr>
        <p:spPr/>
        <p:txBody>
          <a:bodyPr/>
          <a:lstStyle/>
          <a:p>
            <a:r>
              <a:rPr lang="en-US" dirty="0"/>
              <a:t>Median ABV Bar Chart</a:t>
            </a:r>
          </a:p>
        </p:txBody>
      </p:sp>
      <p:pic>
        <p:nvPicPr>
          <p:cNvPr id="4" name="Picture 3">
            <a:extLst>
              <a:ext uri="{FF2B5EF4-FFF2-40B4-BE49-F238E27FC236}">
                <a16:creationId xmlns:a16="http://schemas.microsoft.com/office/drawing/2014/main" id="{F1301788-DCDD-8B33-155F-85A22AEBBC17}"/>
              </a:ext>
            </a:extLst>
          </p:cNvPr>
          <p:cNvPicPr>
            <a:picLocks noChangeAspect="1"/>
          </p:cNvPicPr>
          <p:nvPr/>
        </p:nvPicPr>
        <p:blipFill>
          <a:blip r:embed="rId2"/>
          <a:stretch>
            <a:fillRect/>
          </a:stretch>
        </p:blipFill>
        <p:spPr>
          <a:xfrm>
            <a:off x="1817781" y="1867907"/>
            <a:ext cx="8240618" cy="4478596"/>
          </a:xfrm>
          <a:prstGeom prst="rect">
            <a:avLst/>
          </a:prstGeom>
        </p:spPr>
      </p:pic>
    </p:spTree>
    <p:extLst>
      <p:ext uri="{BB962C8B-B14F-4D97-AF65-F5344CB8AC3E}">
        <p14:creationId xmlns:p14="http://schemas.microsoft.com/office/powerpoint/2010/main" val="3305723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9D9E9-8F55-0392-6821-01C35DBDBB0E}"/>
              </a:ext>
            </a:extLst>
          </p:cNvPr>
          <p:cNvSpPr>
            <a:spLocks noGrp="1"/>
          </p:cNvSpPr>
          <p:nvPr>
            <p:ph type="title"/>
          </p:nvPr>
        </p:nvSpPr>
        <p:spPr/>
        <p:txBody>
          <a:bodyPr/>
          <a:lstStyle/>
          <a:p>
            <a:r>
              <a:rPr lang="en-US" dirty="0"/>
              <a:t>Median IBU Bar Chart</a:t>
            </a:r>
          </a:p>
        </p:txBody>
      </p:sp>
      <p:pic>
        <p:nvPicPr>
          <p:cNvPr id="4" name="Picture 3">
            <a:extLst>
              <a:ext uri="{FF2B5EF4-FFF2-40B4-BE49-F238E27FC236}">
                <a16:creationId xmlns:a16="http://schemas.microsoft.com/office/drawing/2014/main" id="{18BD8CC7-0B86-68E9-6AB9-8FEC14C2F0B3}"/>
              </a:ext>
            </a:extLst>
          </p:cNvPr>
          <p:cNvPicPr>
            <a:picLocks noChangeAspect="1"/>
          </p:cNvPicPr>
          <p:nvPr/>
        </p:nvPicPr>
        <p:blipFill>
          <a:blip r:embed="rId2"/>
          <a:stretch>
            <a:fillRect/>
          </a:stretch>
        </p:blipFill>
        <p:spPr>
          <a:xfrm>
            <a:off x="1285598" y="1751682"/>
            <a:ext cx="8872639" cy="4495668"/>
          </a:xfrm>
          <a:prstGeom prst="rect">
            <a:avLst/>
          </a:prstGeom>
        </p:spPr>
      </p:pic>
    </p:spTree>
    <p:extLst>
      <p:ext uri="{BB962C8B-B14F-4D97-AF65-F5344CB8AC3E}">
        <p14:creationId xmlns:p14="http://schemas.microsoft.com/office/powerpoint/2010/main" val="2206084379"/>
      </p:ext>
    </p:extLst>
  </p:cSld>
  <p:clrMapOvr>
    <a:masterClrMapping/>
  </p:clrMapOvr>
</p:sld>
</file>

<file path=ppt/theme/theme1.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2U</Template>
  <TotalTime>35</TotalTime>
  <Words>671</Words>
  <Application>Microsoft Office PowerPoint</Application>
  <PresentationFormat>Widescreen</PresentationFormat>
  <Paragraphs>111</Paragraphs>
  <Slides>14</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1_Body Slides</vt:lpstr>
      <vt:lpstr>Case Study 1 - EDA</vt:lpstr>
      <vt:lpstr>American Brewery Distribution</vt:lpstr>
      <vt:lpstr>American Brewery Distribution</vt:lpstr>
      <vt:lpstr>PowerPoint Presentation</vt:lpstr>
      <vt:lpstr>Median ABV for Each State</vt:lpstr>
      <vt:lpstr>Nationwide ABV Distribution</vt:lpstr>
      <vt:lpstr>IBU vs ABV</vt:lpstr>
      <vt:lpstr>Median ABV Bar Chart</vt:lpstr>
      <vt:lpstr>Median IBU Bar Chart</vt:lpstr>
      <vt:lpstr>Median ABV and IBU for Each State</vt:lpstr>
      <vt:lpstr>Median ABV for Each State</vt:lpstr>
      <vt:lpstr>Median IBU for Each State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John Worrall</cp:lastModifiedBy>
  <cp:revision>6</cp:revision>
  <dcterms:created xsi:type="dcterms:W3CDTF">2019-09-23T08:00:29Z</dcterms:created>
  <dcterms:modified xsi:type="dcterms:W3CDTF">2022-06-15T00:47:23Z</dcterms:modified>
</cp:coreProperties>
</file>