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78" r:id="rId3"/>
    <p:sldId id="288" r:id="rId4"/>
    <p:sldId id="280" r:id="rId5"/>
    <p:sldId id="281" r:id="rId6"/>
    <p:sldId id="282" r:id="rId7"/>
    <p:sldId id="284" r:id="rId8"/>
    <p:sldId id="285" r:id="rId9"/>
    <p:sldId id="286" r:id="rId10"/>
    <p:sldId id="287"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F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9"/>
    <p:restoredTop sz="96240"/>
  </p:normalViewPr>
  <p:slideViewPr>
    <p:cSldViewPr snapToGrid="0" snapToObjects="1">
      <p:cViewPr varScale="1">
        <p:scale>
          <a:sx n="128" d="100"/>
          <a:sy n="128" d="100"/>
        </p:scale>
        <p:origin x="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C845-F10A-4647-9764-FA0E118FD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D70E56-22B4-0943-8682-BBA1A9AEA1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8069A9-0E52-2F40-8FE5-24EF91D8F93D}"/>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0CCED49E-1C63-FA4D-A0D6-CD7498314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3B0D8-D79E-7A49-8FAA-A63D811BDE08}"/>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7" name="Picture 6" descr="A red sign with white text&#10;&#10;Description automatically generated with medium confidence">
            <a:extLst>
              <a:ext uri="{FF2B5EF4-FFF2-40B4-BE49-F238E27FC236}">
                <a16:creationId xmlns:a16="http://schemas.microsoft.com/office/drawing/2014/main" id="{E341E0AE-D99B-D259-AE5B-E3CBF366E8AB}"/>
              </a:ext>
            </a:extLst>
          </p:cNvPr>
          <p:cNvPicPr>
            <a:picLocks noChangeAspect="1"/>
          </p:cNvPicPr>
          <p:nvPr userDrawn="1"/>
        </p:nvPicPr>
        <p:blipFill>
          <a:blip r:embed="rId2"/>
          <a:stretch>
            <a:fillRect/>
          </a:stretch>
        </p:blipFill>
        <p:spPr>
          <a:xfrm>
            <a:off x="7485968" y="-1"/>
            <a:ext cx="4706032" cy="1520687"/>
          </a:xfrm>
          <a:prstGeom prst="rect">
            <a:avLst/>
          </a:prstGeom>
        </p:spPr>
      </p:pic>
    </p:spTree>
    <p:extLst>
      <p:ext uri="{BB962C8B-B14F-4D97-AF65-F5344CB8AC3E}">
        <p14:creationId xmlns:p14="http://schemas.microsoft.com/office/powerpoint/2010/main" val="87016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21C3-D469-8C4E-A7F6-2ED0D7D148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5F1528-AD12-FD40-BAFF-7C6B169E2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75EED-C627-E34C-A3CA-CD1E847B19D6}"/>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6F84985B-FC22-7649-AEAF-54F101839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6D9A8-76DE-2B47-A414-52AECB18A262}"/>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7" name="Picture 6" descr="A red sign with white text&#10;&#10;Description automatically generated with medium confidence">
            <a:extLst>
              <a:ext uri="{FF2B5EF4-FFF2-40B4-BE49-F238E27FC236}">
                <a16:creationId xmlns:a16="http://schemas.microsoft.com/office/drawing/2014/main" id="{FF96CD65-22AB-4952-CB43-2EB211413426}"/>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216747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E812-F94D-3149-909D-1999CFDE2AE2}"/>
              </a:ext>
            </a:extLst>
          </p:cNvPr>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C355EC21-CD9C-DB49-AE04-4BC2588E4F99}"/>
              </a:ext>
            </a:extLst>
          </p:cNvPr>
          <p:cNvSpPr>
            <a:spLocks noGrp="1"/>
          </p:cNvSpPr>
          <p:nvPr>
            <p:ph idx="1"/>
          </p:nvPr>
        </p:nvSpPr>
        <p:spPr/>
        <p:txBody>
          <a:bodyPr>
            <a:normAutofit/>
          </a:bodyPr>
          <a:lstStyle>
            <a:lvl1pPr>
              <a:defRPr sz="24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18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EBCA1-0EB3-3C49-83B2-5EDAFCA95BED}"/>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8468170F-7C06-9E44-8700-DB346EA83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B66B1-EBF9-574A-8E32-38D0D6826845}"/>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8" name="Picture 7" descr="A red sign with white text&#10;&#10;Description automatically generated with medium confidence">
            <a:extLst>
              <a:ext uri="{FF2B5EF4-FFF2-40B4-BE49-F238E27FC236}">
                <a16:creationId xmlns:a16="http://schemas.microsoft.com/office/drawing/2014/main" id="{3F7D2864-1391-7442-383E-BB1E3725547B}"/>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20852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7C14-3765-204D-A68C-3B781401B6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1B73E9-F1ED-4546-AFF5-4FDEC171E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59A6F-8D67-A34D-8916-CF573201FA63}"/>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4B25695B-4D58-7248-AA78-A987BEB8B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ACB55-70C5-A345-A6F6-5DFA53C62FAF}"/>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7" name="Picture 6" descr="A red sign with white text&#10;&#10;Description automatically generated with medium confidence">
            <a:extLst>
              <a:ext uri="{FF2B5EF4-FFF2-40B4-BE49-F238E27FC236}">
                <a16:creationId xmlns:a16="http://schemas.microsoft.com/office/drawing/2014/main" id="{483D78AF-3277-5C91-1E38-CA67128ABC22}"/>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367961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36D8-C4B1-5F4D-BE62-734477A7E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1F381-9D42-D049-867A-4205EE1070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A14FDB-7F52-1D48-93FF-BA5470101D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91A04-81AA-8249-A4A9-89DF39389A8D}"/>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6" name="Footer Placeholder 5">
            <a:extLst>
              <a:ext uri="{FF2B5EF4-FFF2-40B4-BE49-F238E27FC236}">
                <a16:creationId xmlns:a16="http://schemas.microsoft.com/office/drawing/2014/main" id="{6E45A424-0F9E-D742-B4E7-3F2043CDF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D9DFF-E635-E744-A3DA-D3F8087F0BD0}"/>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8" name="Picture 7" descr="A red sign with white text&#10;&#10;Description automatically generated with medium confidence">
            <a:extLst>
              <a:ext uri="{FF2B5EF4-FFF2-40B4-BE49-F238E27FC236}">
                <a16:creationId xmlns:a16="http://schemas.microsoft.com/office/drawing/2014/main" id="{BCCC1C62-F2F3-19EA-5D19-8383D20D89B5}"/>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142395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EBD9-F198-7A44-9AEB-51F006EA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9D5FDD-A431-3646-A75E-47CDA2670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DF137-D8C4-2E4C-9E8C-DC1CA2B80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3B1C4-F369-DF40-BD9C-AC3CFFC73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B56A6-DD83-2D4A-A782-23022D7F2C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4684D-96FB-944D-9D59-FA4767055624}"/>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8" name="Footer Placeholder 7">
            <a:extLst>
              <a:ext uri="{FF2B5EF4-FFF2-40B4-BE49-F238E27FC236}">
                <a16:creationId xmlns:a16="http://schemas.microsoft.com/office/drawing/2014/main" id="{AC3E0D80-304A-C440-B91C-071EADE833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D00A6-6A4D-3A46-A746-C5650AC62F2C}"/>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10" name="Picture 9" descr="A red sign with white text&#10;&#10;Description automatically generated with medium confidence">
            <a:extLst>
              <a:ext uri="{FF2B5EF4-FFF2-40B4-BE49-F238E27FC236}">
                <a16:creationId xmlns:a16="http://schemas.microsoft.com/office/drawing/2014/main" id="{EB94CFAA-0D4B-BCFA-D637-AAEF3659D7DC}"/>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95777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B213-1581-5744-815F-DC6E2D820C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8D0060-3BDC-AB4C-9427-65315EC60919}"/>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4" name="Footer Placeholder 3">
            <a:extLst>
              <a:ext uri="{FF2B5EF4-FFF2-40B4-BE49-F238E27FC236}">
                <a16:creationId xmlns:a16="http://schemas.microsoft.com/office/drawing/2014/main" id="{CA06BBC5-367B-B646-93E4-EEBEE1C069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7255C6-79EC-EA4C-9C45-F59C2E3500B5}"/>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6" name="Picture 5" descr="A red sign with white text&#10;&#10;Description automatically generated with medium confidence">
            <a:extLst>
              <a:ext uri="{FF2B5EF4-FFF2-40B4-BE49-F238E27FC236}">
                <a16:creationId xmlns:a16="http://schemas.microsoft.com/office/drawing/2014/main" id="{EFB05471-9CAE-5F87-B702-783AD13DC7E2}"/>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284265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05DCB-F177-1D43-B98F-1AA4AB7B1D56}"/>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3" name="Footer Placeholder 2">
            <a:extLst>
              <a:ext uri="{FF2B5EF4-FFF2-40B4-BE49-F238E27FC236}">
                <a16:creationId xmlns:a16="http://schemas.microsoft.com/office/drawing/2014/main" id="{4D4216DD-FEE5-474D-B1FA-31482A01F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41D6AD-6DA0-F147-BD80-279CEE746D04}"/>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5" name="Picture 4" descr="A red sign with white text&#10;&#10;Description automatically generated with medium confidence">
            <a:extLst>
              <a:ext uri="{FF2B5EF4-FFF2-40B4-BE49-F238E27FC236}">
                <a16:creationId xmlns:a16="http://schemas.microsoft.com/office/drawing/2014/main" id="{D97364B2-EA9A-117B-BA08-B5AC3CB6A239}"/>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39897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FFB8-F90F-D848-84FB-B5A26C952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5D563-A2DC-8D40-979D-7FB372F41C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D07595-EA1E-5648-8A29-0127D2466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E8B73-F11A-EF40-A69F-1DFA9EF502E2}"/>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6" name="Footer Placeholder 5">
            <a:extLst>
              <a:ext uri="{FF2B5EF4-FFF2-40B4-BE49-F238E27FC236}">
                <a16:creationId xmlns:a16="http://schemas.microsoft.com/office/drawing/2014/main" id="{4014233B-64E3-B944-9DFB-312B68BF6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A063C-0656-674D-BB28-B6268906207F}"/>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8" name="Picture 7" descr="A red sign with white text&#10;&#10;Description automatically generated with medium confidence">
            <a:extLst>
              <a:ext uri="{FF2B5EF4-FFF2-40B4-BE49-F238E27FC236}">
                <a16:creationId xmlns:a16="http://schemas.microsoft.com/office/drawing/2014/main" id="{D5817442-15B5-79AC-1C42-7905A20BB7CE}"/>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213739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1927-965F-184E-88EE-59D4D7D6F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4E2DAC-6BBF-4A45-A829-5FA3411492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31E913-859A-184E-B8E5-51A7BD184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6F6F3-383C-4D48-8958-E9CFD0DFF7E0}"/>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6" name="Footer Placeholder 5">
            <a:extLst>
              <a:ext uri="{FF2B5EF4-FFF2-40B4-BE49-F238E27FC236}">
                <a16:creationId xmlns:a16="http://schemas.microsoft.com/office/drawing/2014/main" id="{5F30DBE1-F37E-B043-89FB-641E686A9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3FBF0-DFAA-C744-AE5F-E5B32CDD6387}"/>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8" name="Picture 7" descr="A red sign with white text&#10;&#10;Description automatically generated with medium confidence">
            <a:extLst>
              <a:ext uri="{FF2B5EF4-FFF2-40B4-BE49-F238E27FC236}">
                <a16:creationId xmlns:a16="http://schemas.microsoft.com/office/drawing/2014/main" id="{B555A7D5-6FFE-AB39-0066-FEF2885A8FF6}"/>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412922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C1119B-28B7-9440-AD83-F03236A8F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FAD9879-7AE6-1D41-9BD3-E35461F8C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6A94B-227C-2846-AA4C-2842C3ABE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09B12A1F-5394-EC40-8091-E96FE19C3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C2927F-F35A-634E-912D-3219252B8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2A46C-16C2-7A46-A9CE-FABFA27FB0AC}" type="slidenum">
              <a:rPr lang="en-US" smtClean="0"/>
              <a:t>‹#›</a:t>
            </a:fld>
            <a:endParaRPr lang="en-US"/>
          </a:p>
        </p:txBody>
      </p:sp>
    </p:spTree>
    <p:extLst>
      <p:ext uri="{BB962C8B-B14F-4D97-AF65-F5344CB8AC3E}">
        <p14:creationId xmlns:p14="http://schemas.microsoft.com/office/powerpoint/2010/main" val="2688686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4E3D-8C87-C892-1B51-8B8E4E55B2F5}"/>
              </a:ext>
            </a:extLst>
          </p:cNvPr>
          <p:cNvSpPr>
            <a:spLocks noGrp="1"/>
          </p:cNvSpPr>
          <p:nvPr>
            <p:ph type="ctrTitle"/>
          </p:nvPr>
        </p:nvSpPr>
        <p:spPr>
          <a:xfrm>
            <a:off x="1928192" y="2861745"/>
            <a:ext cx="8335617" cy="1134511"/>
          </a:xfrm>
        </p:spPr>
        <p:txBody>
          <a:bodyPr anchor="ctr">
            <a:normAutofit fontScale="90000"/>
          </a:bodyPr>
          <a:lstStyle/>
          <a:p>
            <a:pPr algn="l"/>
            <a:r>
              <a:rPr lang="en-US" dirty="0">
                <a:latin typeface="Tahoma" panose="020B0604030504040204" pitchFamily="34" charset="0"/>
                <a:ea typeface="Tahoma" panose="020B0604030504040204" pitchFamily="34" charset="0"/>
                <a:cs typeface="Tahoma" panose="020B0604030504040204" pitchFamily="34" charset="0"/>
              </a:rPr>
              <a:t>Beer and Brewery Analysis</a:t>
            </a:r>
          </a:p>
        </p:txBody>
      </p:sp>
      <p:sp>
        <p:nvSpPr>
          <p:cNvPr id="3" name="Subtitle 2">
            <a:extLst>
              <a:ext uri="{FF2B5EF4-FFF2-40B4-BE49-F238E27FC236}">
                <a16:creationId xmlns:a16="http://schemas.microsoft.com/office/drawing/2014/main" id="{B55D0316-ED15-9D24-E5BD-7E147B9E874D}"/>
              </a:ext>
            </a:extLst>
          </p:cNvPr>
          <p:cNvSpPr>
            <a:spLocks noGrp="1"/>
          </p:cNvSpPr>
          <p:nvPr>
            <p:ph type="subTitle" idx="1"/>
          </p:nvPr>
        </p:nvSpPr>
        <p:spPr>
          <a:xfrm>
            <a:off x="1928192" y="4315827"/>
            <a:ext cx="8196469" cy="1030288"/>
          </a:xfrm>
        </p:spPr>
        <p:txBody>
          <a:bodyPr>
            <a:normAutofit/>
          </a:bodyPr>
          <a:lstStyle/>
          <a:p>
            <a:pPr algn="l"/>
            <a:r>
              <a:rPr lang="en-US" sz="2000" dirty="0">
                <a:latin typeface="Tahoma" panose="020B0604030504040204" pitchFamily="34" charset="0"/>
                <a:ea typeface="Tahoma" panose="020B0604030504040204" pitchFamily="34" charset="0"/>
                <a:cs typeface="Tahoma" panose="020B0604030504040204" pitchFamily="34" charset="0"/>
              </a:rPr>
              <a:t>Prepared for:	Budweiser Executive Team</a:t>
            </a:r>
          </a:p>
          <a:p>
            <a:pPr algn="l"/>
            <a:r>
              <a:rPr lang="en-US" sz="2000" dirty="0">
                <a:latin typeface="Tahoma" panose="020B0604030504040204" pitchFamily="34" charset="0"/>
                <a:ea typeface="Tahoma" panose="020B0604030504040204" pitchFamily="34" charset="0"/>
                <a:cs typeface="Tahoma" panose="020B0604030504040204" pitchFamily="34" charset="0"/>
              </a:rPr>
              <a:t>Analysis by:	Andrew Yule</a:t>
            </a:r>
          </a:p>
        </p:txBody>
      </p:sp>
    </p:spTree>
    <p:extLst>
      <p:ext uri="{BB962C8B-B14F-4D97-AF65-F5344CB8AC3E}">
        <p14:creationId xmlns:p14="http://schemas.microsoft.com/office/powerpoint/2010/main" val="3617572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Where to Invest in More Breweries?</a:t>
            </a:r>
          </a:p>
        </p:txBody>
      </p:sp>
      <p:pic>
        <p:nvPicPr>
          <p:cNvPr id="10" name="Picture 9" descr="Chart, scatter chart&#10;&#10;Description automatically generated">
            <a:extLst>
              <a:ext uri="{FF2B5EF4-FFF2-40B4-BE49-F238E27FC236}">
                <a16:creationId xmlns:a16="http://schemas.microsoft.com/office/drawing/2014/main" id="{18411022-2214-E769-532C-543CCC8A8B73}"/>
              </a:ext>
            </a:extLst>
          </p:cNvPr>
          <p:cNvPicPr>
            <a:picLocks noChangeAspect="1"/>
          </p:cNvPicPr>
          <p:nvPr/>
        </p:nvPicPr>
        <p:blipFill>
          <a:blip r:embed="rId2"/>
          <a:stretch>
            <a:fillRect/>
          </a:stretch>
        </p:blipFill>
        <p:spPr>
          <a:xfrm>
            <a:off x="2016927" y="1551510"/>
            <a:ext cx="8158146" cy="5215049"/>
          </a:xfrm>
          <a:prstGeom prst="rect">
            <a:avLst/>
          </a:prstGeom>
        </p:spPr>
      </p:pic>
      <p:cxnSp>
        <p:nvCxnSpPr>
          <p:cNvPr id="11" name="Straight Arrow Connector 10">
            <a:extLst>
              <a:ext uri="{FF2B5EF4-FFF2-40B4-BE49-F238E27FC236}">
                <a16:creationId xmlns:a16="http://schemas.microsoft.com/office/drawing/2014/main" id="{75E630FE-EF72-6174-A84A-4DC536E148C7}"/>
              </a:ext>
            </a:extLst>
          </p:cNvPr>
          <p:cNvCxnSpPr>
            <a:cxnSpLocks/>
          </p:cNvCxnSpPr>
          <p:nvPr/>
        </p:nvCxnSpPr>
        <p:spPr>
          <a:xfrm flipH="1" flipV="1">
            <a:off x="5080000" y="3108960"/>
            <a:ext cx="442800" cy="6262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AC84B33-01EB-635C-AAC6-80CE11FEFB1B}"/>
              </a:ext>
            </a:extLst>
          </p:cNvPr>
          <p:cNvSpPr txBox="1"/>
          <p:nvPr/>
        </p:nvSpPr>
        <p:spPr>
          <a:xfrm>
            <a:off x="3791457" y="2461574"/>
            <a:ext cx="2060703" cy="830997"/>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States are more saturated with breweries</a:t>
            </a:r>
          </a:p>
        </p:txBody>
      </p:sp>
      <p:cxnSp>
        <p:nvCxnSpPr>
          <p:cNvPr id="18" name="Straight Arrow Connector 17">
            <a:extLst>
              <a:ext uri="{FF2B5EF4-FFF2-40B4-BE49-F238E27FC236}">
                <a16:creationId xmlns:a16="http://schemas.microsoft.com/office/drawing/2014/main" id="{C15FE967-9FB7-F26F-04B5-184E91A6EC4D}"/>
              </a:ext>
            </a:extLst>
          </p:cNvPr>
          <p:cNvCxnSpPr>
            <a:cxnSpLocks/>
          </p:cNvCxnSpPr>
          <p:nvPr/>
        </p:nvCxnSpPr>
        <p:spPr>
          <a:xfrm>
            <a:off x="4693920" y="5008880"/>
            <a:ext cx="393246" cy="6400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8C49AC8-4E5B-8232-46A8-80CCAFED6370}"/>
              </a:ext>
            </a:extLst>
          </p:cNvPr>
          <p:cNvSpPr txBox="1"/>
          <p:nvPr/>
        </p:nvSpPr>
        <p:spPr>
          <a:xfrm>
            <a:off x="5087166" y="5481981"/>
            <a:ext cx="1608274" cy="830997"/>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States are less saturated with breweries</a:t>
            </a:r>
          </a:p>
        </p:txBody>
      </p:sp>
      <p:sp>
        <p:nvSpPr>
          <p:cNvPr id="22" name="Oval 21">
            <a:extLst>
              <a:ext uri="{FF2B5EF4-FFF2-40B4-BE49-F238E27FC236}">
                <a16:creationId xmlns:a16="http://schemas.microsoft.com/office/drawing/2014/main" id="{1D7C2FD9-AB1E-EF9D-3363-A31991A0416A}"/>
              </a:ext>
            </a:extLst>
          </p:cNvPr>
          <p:cNvSpPr/>
          <p:nvPr/>
        </p:nvSpPr>
        <p:spPr>
          <a:xfrm rot="3792163">
            <a:off x="6605863" y="3520582"/>
            <a:ext cx="1151026" cy="2149245"/>
          </a:xfrm>
          <a:prstGeom prst="ellipse">
            <a:avLst/>
          </a:prstGeom>
          <a:noFill/>
          <a:ln w="28575">
            <a:solidFill>
              <a:srgbClr val="C80F2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3" name="TextBox 22">
            <a:extLst>
              <a:ext uri="{FF2B5EF4-FFF2-40B4-BE49-F238E27FC236}">
                <a16:creationId xmlns:a16="http://schemas.microsoft.com/office/drawing/2014/main" id="{4216BF5A-E839-6C0D-E213-1939651DB80B}"/>
              </a:ext>
            </a:extLst>
          </p:cNvPr>
          <p:cNvSpPr txBox="1"/>
          <p:nvPr/>
        </p:nvSpPr>
        <p:spPr>
          <a:xfrm>
            <a:off x="8405705" y="3977828"/>
            <a:ext cx="1471423" cy="2062103"/>
          </a:xfrm>
          <a:prstGeom prst="rect">
            <a:avLst/>
          </a:prstGeom>
          <a:noFill/>
        </p:spPr>
        <p:txBody>
          <a:bodyPr wrap="square" rtlCol="0">
            <a:spAutoFit/>
          </a:bodyPr>
          <a:lstStyle/>
          <a:p>
            <a:r>
              <a:rPr lang="en-US" sz="1600" b="1" u="sng" dirty="0">
                <a:solidFill>
                  <a:srgbClr val="C00000"/>
                </a:solidFill>
                <a:latin typeface="Tahoma" panose="020B0604030504040204" pitchFamily="34" charset="0"/>
                <a:ea typeface="Tahoma" panose="020B0604030504040204" pitchFamily="34" charset="0"/>
                <a:cs typeface="Tahoma" panose="020B0604030504040204" pitchFamily="34" charset="0"/>
              </a:rPr>
              <a:t>States circled have high populations and relatively low number of breweries</a:t>
            </a:r>
          </a:p>
        </p:txBody>
      </p:sp>
    </p:spTree>
    <p:extLst>
      <p:ext uri="{BB962C8B-B14F-4D97-AF65-F5344CB8AC3E}">
        <p14:creationId xmlns:p14="http://schemas.microsoft.com/office/powerpoint/2010/main" val="161579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Key Takeaways</a:t>
            </a:r>
          </a:p>
        </p:txBody>
      </p:sp>
      <p:sp>
        <p:nvSpPr>
          <p:cNvPr id="13" name="Content Placeholder 2">
            <a:extLst>
              <a:ext uri="{FF2B5EF4-FFF2-40B4-BE49-F238E27FC236}">
                <a16:creationId xmlns:a16="http://schemas.microsoft.com/office/drawing/2014/main" id="{9ECA4A2E-8D47-B28E-BFB7-65695398785B}"/>
              </a:ext>
            </a:extLst>
          </p:cNvPr>
          <p:cNvSpPr>
            <a:spLocks noGrp="1"/>
          </p:cNvSpPr>
          <p:nvPr>
            <p:ph idx="1"/>
          </p:nvPr>
        </p:nvSpPr>
        <p:spPr>
          <a:xfrm>
            <a:off x="838200" y="1690688"/>
            <a:ext cx="10515600" cy="4932014"/>
          </a:xfrm>
        </p:spPr>
        <p:txBody>
          <a:bodyPr>
            <a:normAutofit/>
          </a:bodyPr>
          <a:lstStyle/>
          <a:p>
            <a:r>
              <a:rPr lang="en-US" sz="2000" dirty="0"/>
              <a:t>5 states make up over 31% of the breweries across the nation</a:t>
            </a:r>
          </a:p>
          <a:p>
            <a:r>
              <a:rPr lang="en-US" sz="2000" dirty="0"/>
              <a:t>Average ABV generally varies little across the states (~5% - 6%)</a:t>
            </a:r>
          </a:p>
          <a:p>
            <a:r>
              <a:rPr lang="en-US" sz="2000" dirty="0"/>
              <a:t>In contrast, IBU varies much more broadly (~19 – 61) with Eastern states preferring more bitterness</a:t>
            </a:r>
          </a:p>
          <a:p>
            <a:r>
              <a:rPr lang="en-US" sz="2000" dirty="0"/>
              <a:t>ABV is expected to increase as IBU increases and this relationship is particularly strong in IPAs and Ales where high accuracy classification can be achieved based solely on these parameters</a:t>
            </a:r>
          </a:p>
          <a:p>
            <a:r>
              <a:rPr lang="en-US" sz="2000" dirty="0"/>
              <a:t>As Budweiser looks to invest in the creation of small breweries across the nation, states such as Georgia, New Jersey, Tennessee, Alabama, and South Carolina represent large populations that may be undersaturated with breweries</a:t>
            </a:r>
          </a:p>
        </p:txBody>
      </p:sp>
    </p:spTree>
    <p:extLst>
      <p:ext uri="{BB962C8B-B14F-4D97-AF65-F5344CB8AC3E}">
        <p14:creationId xmlns:p14="http://schemas.microsoft.com/office/powerpoint/2010/main" val="211858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Data Used / Key Terms</a:t>
            </a:r>
          </a:p>
        </p:txBody>
      </p:sp>
      <p:sp>
        <p:nvSpPr>
          <p:cNvPr id="3" name="Content Placeholder 2">
            <a:extLst>
              <a:ext uri="{FF2B5EF4-FFF2-40B4-BE49-F238E27FC236}">
                <a16:creationId xmlns:a16="http://schemas.microsoft.com/office/drawing/2014/main" id="{A266D2CB-2C1E-1C76-B96B-D0CDCA2638EF}"/>
              </a:ext>
            </a:extLst>
          </p:cNvPr>
          <p:cNvSpPr>
            <a:spLocks noGrp="1"/>
          </p:cNvSpPr>
          <p:nvPr>
            <p:ph idx="1"/>
          </p:nvPr>
        </p:nvSpPr>
        <p:spPr>
          <a:xfrm>
            <a:off x="838200" y="1690688"/>
            <a:ext cx="10515600" cy="4932014"/>
          </a:xfrm>
        </p:spPr>
        <p:txBody>
          <a:bodyPr>
            <a:normAutofit/>
          </a:bodyPr>
          <a:lstStyle/>
          <a:p>
            <a:pPr marL="0" indent="0">
              <a:buNone/>
            </a:pPr>
            <a:r>
              <a:rPr lang="en-US" sz="2000" u="sng" dirty="0"/>
              <a:t>Data</a:t>
            </a:r>
          </a:p>
          <a:p>
            <a:r>
              <a:rPr lang="en-US" sz="2000" dirty="0" err="1"/>
              <a:t>Beers.csv</a:t>
            </a:r>
            <a:r>
              <a:rPr lang="en-US" sz="2000" dirty="0"/>
              <a:t> (2,410 observations)</a:t>
            </a:r>
          </a:p>
          <a:p>
            <a:pPr lvl="1"/>
            <a:r>
              <a:rPr lang="en-US" sz="1600" dirty="0"/>
              <a:t>Summary of beer names, characteristics, and styles from across the country</a:t>
            </a:r>
          </a:p>
          <a:p>
            <a:r>
              <a:rPr lang="en-US" sz="2000" dirty="0" err="1"/>
              <a:t>Breweries.csv</a:t>
            </a:r>
            <a:r>
              <a:rPr lang="en-US" sz="2000" dirty="0"/>
              <a:t> (558 observations)</a:t>
            </a:r>
          </a:p>
          <a:p>
            <a:pPr lvl="1"/>
            <a:r>
              <a:rPr lang="en-US" sz="1600" dirty="0"/>
              <a:t>Summary of brewery locations across the country</a:t>
            </a:r>
          </a:p>
          <a:p>
            <a:pPr lvl="1"/>
            <a:endParaRPr lang="en-US" sz="1600" dirty="0"/>
          </a:p>
          <a:p>
            <a:pPr marL="0" indent="0">
              <a:buNone/>
            </a:pPr>
            <a:r>
              <a:rPr lang="en-US" sz="2000" u="sng" dirty="0"/>
              <a:t>Key Terms</a:t>
            </a:r>
          </a:p>
          <a:p>
            <a:r>
              <a:rPr lang="en-US" sz="2000" dirty="0"/>
              <a:t>ABV</a:t>
            </a:r>
          </a:p>
          <a:p>
            <a:pPr lvl="1"/>
            <a:r>
              <a:rPr lang="en-US" sz="1600" dirty="0"/>
              <a:t>Alcohol by Volume</a:t>
            </a:r>
          </a:p>
          <a:p>
            <a:r>
              <a:rPr lang="en-US" sz="2000" dirty="0"/>
              <a:t>IBU</a:t>
            </a:r>
          </a:p>
          <a:p>
            <a:pPr lvl="1"/>
            <a:r>
              <a:rPr lang="en-US" sz="1600" dirty="0"/>
              <a:t>International Bitterness Units</a:t>
            </a:r>
          </a:p>
          <a:p>
            <a:pPr lvl="1"/>
            <a:r>
              <a:rPr lang="en-US" sz="1600" u="sng" dirty="0"/>
              <a:t>Note: IBU is missing for 42% of the data supplied</a:t>
            </a:r>
          </a:p>
          <a:p>
            <a:pPr marL="0" indent="0">
              <a:buNone/>
            </a:pPr>
            <a:endParaRPr lang="en-US" sz="2000" dirty="0"/>
          </a:p>
        </p:txBody>
      </p:sp>
    </p:spTree>
    <p:extLst>
      <p:ext uri="{BB962C8B-B14F-4D97-AF65-F5344CB8AC3E}">
        <p14:creationId xmlns:p14="http://schemas.microsoft.com/office/powerpoint/2010/main" val="205579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Breweries Across the States</a:t>
            </a:r>
          </a:p>
        </p:txBody>
      </p:sp>
      <p:sp>
        <p:nvSpPr>
          <p:cNvPr id="3" name="Content Placeholder 2">
            <a:extLst>
              <a:ext uri="{FF2B5EF4-FFF2-40B4-BE49-F238E27FC236}">
                <a16:creationId xmlns:a16="http://schemas.microsoft.com/office/drawing/2014/main" id="{A266D2CB-2C1E-1C76-B96B-D0CDCA2638EF}"/>
              </a:ext>
            </a:extLst>
          </p:cNvPr>
          <p:cNvSpPr>
            <a:spLocks noGrp="1"/>
          </p:cNvSpPr>
          <p:nvPr>
            <p:ph idx="1"/>
          </p:nvPr>
        </p:nvSpPr>
        <p:spPr>
          <a:xfrm>
            <a:off x="838200" y="1690688"/>
            <a:ext cx="3912220" cy="4932014"/>
          </a:xfrm>
        </p:spPr>
        <p:txBody>
          <a:bodyPr>
            <a:normAutofit/>
          </a:bodyPr>
          <a:lstStyle/>
          <a:p>
            <a:pPr marL="0" indent="0">
              <a:buNone/>
            </a:pPr>
            <a:r>
              <a:rPr lang="en-US" sz="2000" u="sng" dirty="0"/>
              <a:t>Top 5 states:</a:t>
            </a:r>
          </a:p>
          <a:p>
            <a:r>
              <a:rPr lang="en-US" sz="1600" dirty="0"/>
              <a:t>Colorado	(47)</a:t>
            </a:r>
          </a:p>
          <a:p>
            <a:r>
              <a:rPr lang="en-US" sz="1600" dirty="0"/>
              <a:t>California	(39)</a:t>
            </a:r>
          </a:p>
          <a:p>
            <a:r>
              <a:rPr lang="en-US" sz="1600" dirty="0"/>
              <a:t>Michigan	(32)</a:t>
            </a:r>
          </a:p>
          <a:p>
            <a:r>
              <a:rPr lang="en-US" sz="1600" dirty="0"/>
              <a:t>Oregon		(29)</a:t>
            </a:r>
          </a:p>
          <a:p>
            <a:r>
              <a:rPr lang="en-US" sz="1600" dirty="0"/>
              <a:t>Texas		(28)</a:t>
            </a:r>
          </a:p>
          <a:p>
            <a:endParaRPr lang="en-US" sz="1600" dirty="0"/>
          </a:p>
          <a:p>
            <a:pPr marL="0" indent="0">
              <a:buNone/>
            </a:pPr>
            <a:r>
              <a:rPr lang="en-US" sz="2000" u="sng" dirty="0"/>
              <a:t>Bottom 5 states:</a:t>
            </a:r>
          </a:p>
          <a:p>
            <a:r>
              <a:rPr lang="en-US" sz="1600" dirty="0"/>
              <a:t>DC		(1)</a:t>
            </a:r>
          </a:p>
          <a:p>
            <a:r>
              <a:rPr lang="en-US" sz="1600" dirty="0"/>
              <a:t>North Dakota	(1)</a:t>
            </a:r>
          </a:p>
          <a:p>
            <a:r>
              <a:rPr lang="en-US" sz="1600" dirty="0"/>
              <a:t>South Dakota	(1)</a:t>
            </a:r>
          </a:p>
          <a:p>
            <a:r>
              <a:rPr lang="en-US" sz="1600" dirty="0"/>
              <a:t>West Virginia	(1)</a:t>
            </a:r>
          </a:p>
          <a:p>
            <a:r>
              <a:rPr lang="en-US" sz="1600" dirty="0"/>
              <a:t>Arkansas	(2)</a:t>
            </a:r>
          </a:p>
          <a:p>
            <a:endParaRPr lang="en-US" sz="2000" dirty="0"/>
          </a:p>
        </p:txBody>
      </p:sp>
      <p:pic>
        <p:nvPicPr>
          <p:cNvPr id="6" name="Picture 5" descr="Map&#10;&#10;Description automatically generated">
            <a:extLst>
              <a:ext uri="{FF2B5EF4-FFF2-40B4-BE49-F238E27FC236}">
                <a16:creationId xmlns:a16="http://schemas.microsoft.com/office/drawing/2014/main" id="{1022441B-EDAE-2043-F41B-C783F158F20A}"/>
              </a:ext>
            </a:extLst>
          </p:cNvPr>
          <p:cNvPicPr>
            <a:picLocks noChangeAspect="1"/>
          </p:cNvPicPr>
          <p:nvPr/>
        </p:nvPicPr>
        <p:blipFill>
          <a:blip r:embed="rId2"/>
          <a:stretch>
            <a:fillRect/>
          </a:stretch>
        </p:blipFill>
        <p:spPr>
          <a:xfrm>
            <a:off x="5352047" y="1556596"/>
            <a:ext cx="6643184" cy="4246618"/>
          </a:xfrm>
          <a:prstGeom prst="rect">
            <a:avLst/>
          </a:prstGeom>
        </p:spPr>
      </p:pic>
      <p:sp>
        <p:nvSpPr>
          <p:cNvPr id="7" name="Right Brace 6">
            <a:extLst>
              <a:ext uri="{FF2B5EF4-FFF2-40B4-BE49-F238E27FC236}">
                <a16:creationId xmlns:a16="http://schemas.microsoft.com/office/drawing/2014/main" id="{27FA8194-B594-06CA-4FF7-FBA5D73A0A88}"/>
              </a:ext>
            </a:extLst>
          </p:cNvPr>
          <p:cNvSpPr/>
          <p:nvPr/>
        </p:nvSpPr>
        <p:spPr>
          <a:xfrm>
            <a:off x="3345366" y="2297151"/>
            <a:ext cx="535258" cy="153886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0049234-C1D4-2FF7-C3D5-EF4244C55A07}"/>
              </a:ext>
            </a:extLst>
          </p:cNvPr>
          <p:cNvSpPr txBox="1"/>
          <p:nvPr/>
        </p:nvSpPr>
        <p:spPr>
          <a:xfrm>
            <a:off x="3880624" y="2654175"/>
            <a:ext cx="1471423" cy="830997"/>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Top 5 make up 32% of all breweries</a:t>
            </a:r>
          </a:p>
        </p:txBody>
      </p:sp>
      <p:sp>
        <p:nvSpPr>
          <p:cNvPr id="9" name="TextBox 8">
            <a:extLst>
              <a:ext uri="{FF2B5EF4-FFF2-40B4-BE49-F238E27FC236}">
                <a16:creationId xmlns:a16="http://schemas.microsoft.com/office/drawing/2014/main" id="{202423EA-1603-2448-E8D3-D39CB3A23A64}"/>
              </a:ext>
            </a:extLst>
          </p:cNvPr>
          <p:cNvSpPr txBox="1"/>
          <p:nvPr/>
        </p:nvSpPr>
        <p:spPr>
          <a:xfrm>
            <a:off x="5352047" y="5248689"/>
            <a:ext cx="6643184" cy="1323439"/>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Except for Colorado, the top 5 states by number of breweries are all located on coastlines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b="1" u="sng" dirty="0">
                <a:solidFill>
                  <a:srgbClr val="C80F2D"/>
                </a:solidFill>
                <a:latin typeface="Tahoma" panose="020B0604030504040204" pitchFamily="34" charset="0"/>
                <a:ea typeface="Tahoma" panose="020B0604030504040204" pitchFamily="34" charset="0"/>
                <a:cs typeface="Tahoma" panose="020B0604030504040204" pitchFamily="34" charset="0"/>
              </a:rPr>
              <a:t>Opportunities for Budweiser to invest in Midwest and Southern portions of the United States</a:t>
            </a:r>
          </a:p>
        </p:txBody>
      </p:sp>
    </p:spTree>
    <p:extLst>
      <p:ext uri="{BB962C8B-B14F-4D97-AF65-F5344CB8AC3E}">
        <p14:creationId xmlns:p14="http://schemas.microsoft.com/office/powerpoint/2010/main" val="150377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How does ABV and IBU Vary by State?</a:t>
            </a:r>
          </a:p>
        </p:txBody>
      </p:sp>
      <p:sp>
        <p:nvSpPr>
          <p:cNvPr id="3" name="Content Placeholder 2">
            <a:extLst>
              <a:ext uri="{FF2B5EF4-FFF2-40B4-BE49-F238E27FC236}">
                <a16:creationId xmlns:a16="http://schemas.microsoft.com/office/drawing/2014/main" id="{A266D2CB-2C1E-1C76-B96B-D0CDCA2638EF}"/>
              </a:ext>
            </a:extLst>
          </p:cNvPr>
          <p:cNvSpPr>
            <a:spLocks noGrp="1"/>
          </p:cNvSpPr>
          <p:nvPr>
            <p:ph idx="1"/>
          </p:nvPr>
        </p:nvSpPr>
        <p:spPr>
          <a:xfrm>
            <a:off x="331500" y="2161903"/>
            <a:ext cx="5964044" cy="1095375"/>
          </a:xfrm>
        </p:spPr>
        <p:txBody>
          <a:bodyPr>
            <a:normAutofit/>
          </a:bodyPr>
          <a:lstStyle/>
          <a:p>
            <a:pPr marL="0" indent="0">
              <a:buNone/>
            </a:pPr>
            <a:r>
              <a:rPr lang="en-US" sz="2000" dirty="0"/>
              <a:t>Median ABV does not vary much across the states</a:t>
            </a:r>
          </a:p>
          <a:p>
            <a:pPr marL="0" indent="0">
              <a:buNone/>
            </a:pPr>
            <a:r>
              <a:rPr lang="en-US" sz="2000" dirty="0"/>
              <a:t>(4% – 6.25%)</a:t>
            </a:r>
          </a:p>
        </p:txBody>
      </p:sp>
      <p:pic>
        <p:nvPicPr>
          <p:cNvPr id="11" name="Picture 10" descr="Map&#10;&#10;Description automatically generated">
            <a:extLst>
              <a:ext uri="{FF2B5EF4-FFF2-40B4-BE49-F238E27FC236}">
                <a16:creationId xmlns:a16="http://schemas.microsoft.com/office/drawing/2014/main" id="{7D7B77EA-01B3-5F42-3EEF-218102D68F21}"/>
              </a:ext>
            </a:extLst>
          </p:cNvPr>
          <p:cNvPicPr>
            <a:picLocks noChangeAspect="1"/>
          </p:cNvPicPr>
          <p:nvPr/>
        </p:nvPicPr>
        <p:blipFill>
          <a:blip r:embed="rId2"/>
          <a:stretch>
            <a:fillRect/>
          </a:stretch>
        </p:blipFill>
        <p:spPr>
          <a:xfrm>
            <a:off x="6295544" y="1027906"/>
            <a:ext cx="5721752" cy="3657600"/>
          </a:xfrm>
          <a:prstGeom prst="rect">
            <a:avLst/>
          </a:prstGeom>
        </p:spPr>
      </p:pic>
      <p:pic>
        <p:nvPicPr>
          <p:cNvPr id="13" name="Picture 12" descr="Map&#10;&#10;Description automatically generated">
            <a:extLst>
              <a:ext uri="{FF2B5EF4-FFF2-40B4-BE49-F238E27FC236}">
                <a16:creationId xmlns:a16="http://schemas.microsoft.com/office/drawing/2014/main" id="{97FCA804-235E-6E8D-9751-28442B65ECEC}"/>
              </a:ext>
            </a:extLst>
          </p:cNvPr>
          <p:cNvPicPr>
            <a:picLocks noChangeAspect="1"/>
          </p:cNvPicPr>
          <p:nvPr/>
        </p:nvPicPr>
        <p:blipFill>
          <a:blip r:embed="rId3"/>
          <a:stretch>
            <a:fillRect/>
          </a:stretch>
        </p:blipFill>
        <p:spPr>
          <a:xfrm>
            <a:off x="4580706" y="3600721"/>
            <a:ext cx="5721752" cy="3657600"/>
          </a:xfrm>
          <a:prstGeom prst="rect">
            <a:avLst/>
          </a:prstGeom>
        </p:spPr>
      </p:pic>
      <p:sp>
        <p:nvSpPr>
          <p:cNvPr id="14" name="Content Placeholder 2">
            <a:extLst>
              <a:ext uri="{FF2B5EF4-FFF2-40B4-BE49-F238E27FC236}">
                <a16:creationId xmlns:a16="http://schemas.microsoft.com/office/drawing/2014/main" id="{1530D0F0-0369-1EC3-381F-433B5D1F900A}"/>
              </a:ext>
            </a:extLst>
          </p:cNvPr>
          <p:cNvSpPr txBox="1">
            <a:spLocks/>
          </p:cNvSpPr>
          <p:nvPr/>
        </p:nvSpPr>
        <p:spPr>
          <a:xfrm>
            <a:off x="331500" y="4556608"/>
            <a:ext cx="4448751" cy="1576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Median IBU has much higher variability across states</a:t>
            </a:r>
          </a:p>
          <a:p>
            <a:pPr marL="0" indent="0">
              <a:buFont typeface="Arial" panose="020B0604020202020204" pitchFamily="34" charset="0"/>
              <a:buNone/>
            </a:pPr>
            <a:r>
              <a:rPr lang="en-US" sz="2000" dirty="0"/>
              <a:t>(19 – 61)</a:t>
            </a:r>
          </a:p>
        </p:txBody>
      </p:sp>
      <p:cxnSp>
        <p:nvCxnSpPr>
          <p:cNvPr id="17" name="Straight Arrow Connector 16">
            <a:extLst>
              <a:ext uri="{FF2B5EF4-FFF2-40B4-BE49-F238E27FC236}">
                <a16:creationId xmlns:a16="http://schemas.microsoft.com/office/drawing/2014/main" id="{8CFDCFDF-91B1-ABA1-D38D-9A540E9941B8}"/>
              </a:ext>
            </a:extLst>
          </p:cNvPr>
          <p:cNvCxnSpPr>
            <a:cxnSpLocks/>
          </p:cNvCxnSpPr>
          <p:nvPr/>
        </p:nvCxnSpPr>
        <p:spPr>
          <a:xfrm flipH="1" flipV="1">
            <a:off x="9422780" y="5294834"/>
            <a:ext cx="959005" cy="10263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E686BC-6B13-3E81-0D94-5D6CEEDC0F2C}"/>
              </a:ext>
            </a:extLst>
          </p:cNvPr>
          <p:cNvCxnSpPr>
            <a:cxnSpLocks/>
          </p:cNvCxnSpPr>
          <p:nvPr/>
        </p:nvCxnSpPr>
        <p:spPr>
          <a:xfrm flipH="1">
            <a:off x="8660190" y="6321181"/>
            <a:ext cx="172159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8D3EA3C-E674-7ACC-5CC2-AA0780B31156}"/>
              </a:ext>
            </a:extLst>
          </p:cNvPr>
          <p:cNvSpPr txBox="1"/>
          <p:nvPr/>
        </p:nvSpPr>
        <p:spPr>
          <a:xfrm>
            <a:off x="10545873" y="5220338"/>
            <a:ext cx="1471423" cy="1569660"/>
          </a:xfrm>
          <a:prstGeom prst="rect">
            <a:avLst/>
          </a:prstGeom>
          <a:noFill/>
        </p:spPr>
        <p:txBody>
          <a:bodyPr wrap="square" rtlCol="0">
            <a:spAutoFit/>
          </a:bodyPr>
          <a:lstStyle/>
          <a:p>
            <a:r>
              <a:rPr lang="en-US" sz="1600" b="1" u="sng" dirty="0">
                <a:solidFill>
                  <a:srgbClr val="C00000"/>
                </a:solidFill>
                <a:latin typeface="Tahoma" panose="020B0604030504040204" pitchFamily="34" charset="0"/>
                <a:ea typeface="Tahoma" panose="020B0604030504040204" pitchFamily="34" charset="0"/>
                <a:cs typeface="Tahoma" panose="020B0604030504040204" pitchFamily="34" charset="0"/>
              </a:rPr>
              <a:t>Eastern states have larger preference for higher IBU beers</a:t>
            </a:r>
          </a:p>
        </p:txBody>
      </p:sp>
      <p:cxnSp>
        <p:nvCxnSpPr>
          <p:cNvPr id="24" name="Straight Arrow Connector 23">
            <a:extLst>
              <a:ext uri="{FF2B5EF4-FFF2-40B4-BE49-F238E27FC236}">
                <a16:creationId xmlns:a16="http://schemas.microsoft.com/office/drawing/2014/main" id="{14282586-17D8-4FA8-D3F3-1FC4FB3B03F9}"/>
              </a:ext>
            </a:extLst>
          </p:cNvPr>
          <p:cNvCxnSpPr>
            <a:cxnSpLocks/>
          </p:cNvCxnSpPr>
          <p:nvPr/>
        </p:nvCxnSpPr>
        <p:spPr>
          <a:xfrm flipV="1">
            <a:off x="6096000" y="2902976"/>
            <a:ext cx="1442224" cy="5260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E16FB1A-DA8D-EC73-CB6A-15D4DE7BEF6A}"/>
              </a:ext>
            </a:extLst>
          </p:cNvPr>
          <p:cNvSpPr txBox="1"/>
          <p:nvPr/>
        </p:nvSpPr>
        <p:spPr>
          <a:xfrm>
            <a:off x="4724349" y="2817425"/>
            <a:ext cx="1471423" cy="1077218"/>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Utah allows 4% beer to be sold in grocery stores</a:t>
            </a:r>
          </a:p>
        </p:txBody>
      </p:sp>
    </p:spTree>
    <p:extLst>
      <p:ext uri="{BB962C8B-B14F-4D97-AF65-F5344CB8AC3E}">
        <p14:creationId xmlns:p14="http://schemas.microsoft.com/office/powerpoint/2010/main" val="12188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Overall Maximum ABV and IBU</a:t>
            </a:r>
          </a:p>
        </p:txBody>
      </p:sp>
      <p:sp>
        <p:nvSpPr>
          <p:cNvPr id="5" name="Content Placeholder 4">
            <a:extLst>
              <a:ext uri="{FF2B5EF4-FFF2-40B4-BE49-F238E27FC236}">
                <a16:creationId xmlns:a16="http://schemas.microsoft.com/office/drawing/2014/main" id="{1E5CCF81-28F5-F987-F021-BDBD061A8EFA}"/>
              </a:ext>
            </a:extLst>
          </p:cNvPr>
          <p:cNvSpPr>
            <a:spLocks noGrp="1"/>
          </p:cNvSpPr>
          <p:nvPr>
            <p:ph idx="1"/>
          </p:nvPr>
        </p:nvSpPr>
        <p:spPr>
          <a:xfrm>
            <a:off x="838200" y="1825625"/>
            <a:ext cx="4692805" cy="4351338"/>
          </a:xfrm>
        </p:spPr>
        <p:txBody>
          <a:bodyPr>
            <a:normAutofit/>
          </a:bodyPr>
          <a:lstStyle/>
          <a:p>
            <a:pPr marL="0" indent="0">
              <a:buNone/>
            </a:pPr>
            <a:r>
              <a:rPr lang="en-US" sz="2000" u="sng" dirty="0"/>
              <a:t>Max Overall ABV</a:t>
            </a:r>
          </a:p>
          <a:p>
            <a:r>
              <a:rPr lang="en-US" sz="2000" dirty="0"/>
              <a:t>Lee Hill Series Vol. 5 - Belgian Style </a:t>
            </a:r>
            <a:r>
              <a:rPr lang="en-US" sz="2000" dirty="0" err="1"/>
              <a:t>Quadrupel</a:t>
            </a:r>
            <a:r>
              <a:rPr lang="en-US" sz="2000" dirty="0"/>
              <a:t> Ale</a:t>
            </a:r>
          </a:p>
          <a:p>
            <a:r>
              <a:rPr lang="en-US" sz="2000" dirty="0"/>
              <a:t>Upslope Brewing Company</a:t>
            </a:r>
          </a:p>
          <a:p>
            <a:r>
              <a:rPr lang="en-US" sz="2000" dirty="0"/>
              <a:t>Colorado</a:t>
            </a:r>
          </a:p>
          <a:p>
            <a:r>
              <a:rPr lang="en-US" sz="2000" b="1" dirty="0"/>
              <a:t>ABV = 12.8%</a:t>
            </a:r>
          </a:p>
          <a:p>
            <a:endParaRPr lang="en-US" sz="2000" dirty="0"/>
          </a:p>
          <a:p>
            <a:endParaRPr lang="en-US" sz="2000" dirty="0"/>
          </a:p>
        </p:txBody>
      </p:sp>
      <p:pic>
        <p:nvPicPr>
          <p:cNvPr id="15" name="Picture 2" descr="upslope_lee_hell_5">
            <a:extLst>
              <a:ext uri="{FF2B5EF4-FFF2-40B4-BE49-F238E27FC236}">
                <a16:creationId xmlns:a16="http://schemas.microsoft.com/office/drawing/2014/main" id="{31B57C84-E3A8-683E-1CFD-03FF03C25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602" y="3429000"/>
            <a:ext cx="1138518" cy="325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4">
            <a:extLst>
              <a:ext uri="{FF2B5EF4-FFF2-40B4-BE49-F238E27FC236}">
                <a16:creationId xmlns:a16="http://schemas.microsoft.com/office/drawing/2014/main" id="{D341DF82-7943-D6FA-8216-758059564258}"/>
              </a:ext>
            </a:extLst>
          </p:cNvPr>
          <p:cNvSpPr txBox="1">
            <a:spLocks/>
          </p:cNvSpPr>
          <p:nvPr/>
        </p:nvSpPr>
        <p:spPr>
          <a:xfrm>
            <a:off x="6660995" y="1825625"/>
            <a:ext cx="46928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u="sng" dirty="0"/>
              <a:t>Max Overall IBU</a:t>
            </a:r>
          </a:p>
          <a:p>
            <a:r>
              <a:rPr lang="en-US" sz="2000" dirty="0"/>
              <a:t>Bitter B*tch Imperial IPA</a:t>
            </a:r>
          </a:p>
          <a:p>
            <a:r>
              <a:rPr lang="en-US" sz="2000" dirty="0"/>
              <a:t>Astoria Brewing Company</a:t>
            </a:r>
          </a:p>
          <a:p>
            <a:r>
              <a:rPr lang="en-US" sz="2000" dirty="0"/>
              <a:t>Oregon</a:t>
            </a:r>
          </a:p>
          <a:p>
            <a:r>
              <a:rPr lang="en-US" sz="2000" b="1" dirty="0"/>
              <a:t>IBU = 138</a:t>
            </a:r>
          </a:p>
          <a:p>
            <a:endParaRPr lang="en-US" sz="2000" dirty="0"/>
          </a:p>
          <a:p>
            <a:endParaRPr lang="en-US" sz="2000" dirty="0"/>
          </a:p>
        </p:txBody>
      </p:sp>
      <p:pic>
        <p:nvPicPr>
          <p:cNvPr id="19" name="Picture 2" descr="Astoria Brewing Company Tap Room | Breweries &amp; Bars">
            <a:extLst>
              <a:ext uri="{FF2B5EF4-FFF2-40B4-BE49-F238E27FC236}">
                <a16:creationId xmlns:a16="http://schemas.microsoft.com/office/drawing/2014/main" id="{E23F871D-1026-6BB8-4979-6929B81E0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0590" y="3317875"/>
            <a:ext cx="271145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229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Distribution of ABV</a:t>
            </a:r>
          </a:p>
        </p:txBody>
      </p:sp>
      <p:graphicFrame>
        <p:nvGraphicFramePr>
          <p:cNvPr id="8" name="Table 5">
            <a:extLst>
              <a:ext uri="{FF2B5EF4-FFF2-40B4-BE49-F238E27FC236}">
                <a16:creationId xmlns:a16="http://schemas.microsoft.com/office/drawing/2014/main" id="{13D39E2A-DFA1-EF0D-8803-354156EAB464}"/>
              </a:ext>
            </a:extLst>
          </p:cNvPr>
          <p:cNvGraphicFramePr>
            <a:graphicFrameLocks noGrp="1"/>
          </p:cNvGraphicFramePr>
          <p:nvPr>
            <p:extLst>
              <p:ext uri="{D42A27DB-BD31-4B8C-83A1-F6EECF244321}">
                <p14:modId xmlns:p14="http://schemas.microsoft.com/office/powerpoint/2010/main" val="2631643168"/>
              </p:ext>
            </p:extLst>
          </p:nvPr>
        </p:nvGraphicFramePr>
        <p:xfrm>
          <a:off x="7020859" y="2131060"/>
          <a:ext cx="4937760" cy="2595880"/>
        </p:xfrm>
        <a:graphic>
          <a:graphicData uri="http://schemas.openxmlformats.org/drawingml/2006/table">
            <a:tbl>
              <a:tblPr firstRow="1" bandRow="1">
                <a:tableStyleId>{073A0DAA-6AF3-43AB-8588-CEC1D06C72B9}</a:tableStyleId>
              </a:tblPr>
              <a:tblGrid>
                <a:gridCol w="2468880">
                  <a:extLst>
                    <a:ext uri="{9D8B030D-6E8A-4147-A177-3AD203B41FA5}">
                      <a16:colId xmlns:a16="http://schemas.microsoft.com/office/drawing/2014/main" val="4198213525"/>
                    </a:ext>
                  </a:extLst>
                </a:gridCol>
                <a:gridCol w="2468880">
                  <a:extLst>
                    <a:ext uri="{9D8B030D-6E8A-4147-A177-3AD203B41FA5}">
                      <a16:colId xmlns:a16="http://schemas.microsoft.com/office/drawing/2014/main" val="201747132"/>
                    </a:ext>
                  </a:extLst>
                </a:gridCol>
              </a:tblGrid>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Parameter</a:t>
                      </a:r>
                    </a:p>
                  </a:txBody>
                  <a:tcPr>
                    <a:solidFill>
                      <a:srgbClr val="C80F2D"/>
                    </a:solidFill>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Value</a:t>
                      </a:r>
                    </a:p>
                  </a:txBody>
                  <a:tcPr>
                    <a:solidFill>
                      <a:srgbClr val="C80F2D"/>
                    </a:solidFill>
                  </a:tcPr>
                </a:tc>
                <a:extLst>
                  <a:ext uri="{0D108BD9-81ED-4DB2-BD59-A6C34878D82A}">
                    <a16:rowId xmlns:a16="http://schemas.microsoft.com/office/drawing/2014/main" val="281196206"/>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Minimum</a:t>
                      </a:r>
                    </a:p>
                  </a:txBody>
                  <a:tcPr>
                    <a:solidFill>
                      <a:srgbClr val="C80F2D">
                        <a:alpha val="29804"/>
                      </a:srgbClr>
                    </a:solidFill>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0.001</a:t>
                      </a:r>
                    </a:p>
                  </a:txBody>
                  <a:tcPr>
                    <a:solidFill>
                      <a:srgbClr val="C80F2D">
                        <a:alpha val="29804"/>
                      </a:srgbClr>
                    </a:solidFill>
                  </a:tcPr>
                </a:tc>
                <a:extLst>
                  <a:ext uri="{0D108BD9-81ED-4DB2-BD59-A6C34878D82A}">
                    <a16:rowId xmlns:a16="http://schemas.microsoft.com/office/drawing/2014/main" val="417393779"/>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1</a:t>
                      </a:r>
                      <a:r>
                        <a:rPr lang="en-US" baseline="30000" dirty="0">
                          <a:latin typeface="Tahoma" panose="020B0604030504040204" pitchFamily="34" charset="0"/>
                          <a:ea typeface="Tahoma" panose="020B0604030504040204" pitchFamily="34" charset="0"/>
                          <a:cs typeface="Tahoma" panose="020B0604030504040204" pitchFamily="34" charset="0"/>
                        </a:rPr>
                        <a:t>st</a:t>
                      </a:r>
                      <a:r>
                        <a:rPr lang="en-US" dirty="0">
                          <a:latin typeface="Tahoma" panose="020B0604030504040204" pitchFamily="34" charset="0"/>
                          <a:ea typeface="Tahoma" panose="020B0604030504040204" pitchFamily="34" charset="0"/>
                          <a:cs typeface="Tahoma" panose="020B0604030504040204" pitchFamily="34" charset="0"/>
                        </a:rPr>
                        <a:t> Quartile</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0.050</a:t>
                      </a:r>
                    </a:p>
                  </a:txBody>
                  <a:tcPr/>
                </a:tc>
                <a:extLst>
                  <a:ext uri="{0D108BD9-81ED-4DB2-BD59-A6C34878D82A}">
                    <a16:rowId xmlns:a16="http://schemas.microsoft.com/office/drawing/2014/main" val="815494044"/>
                  </a:ext>
                </a:extLst>
              </a:tr>
              <a:tr h="370840">
                <a:tc>
                  <a:txBody>
                    <a:bodyPr/>
                    <a:lstStyle/>
                    <a:p>
                      <a:pPr marL="0" algn="ctr" defTabSz="914400" rtl="0" eaLnBrk="1" latinLnBrk="0" hangingPunct="1"/>
                      <a:r>
                        <a:rPr lang="en-US" sz="1800" kern="1200" dirty="0">
                          <a:solidFill>
                            <a:schemeClr val="dk1"/>
                          </a:solidFill>
                          <a:latin typeface="Tahoma" panose="020B0604030504040204" pitchFamily="34" charset="0"/>
                          <a:ea typeface="Tahoma" panose="020B0604030504040204" pitchFamily="34" charset="0"/>
                          <a:cs typeface="Tahoma" panose="020B0604030504040204" pitchFamily="34" charset="0"/>
                        </a:rPr>
                        <a:t>Median</a:t>
                      </a:r>
                    </a:p>
                  </a:txBody>
                  <a:tcPr>
                    <a:solidFill>
                      <a:srgbClr val="C80F2D">
                        <a:alpha val="29804"/>
                      </a:srgbClr>
                    </a:solidFill>
                  </a:tcPr>
                </a:tc>
                <a:tc>
                  <a:txBody>
                    <a:bodyPr/>
                    <a:lstStyle/>
                    <a:p>
                      <a:pPr marL="0" algn="ctr" defTabSz="914400" rtl="0" eaLnBrk="1" latinLnBrk="0" hangingPunct="1"/>
                      <a:r>
                        <a:rPr lang="en-US" sz="1800" kern="1200" dirty="0">
                          <a:solidFill>
                            <a:schemeClr val="dk1"/>
                          </a:solidFill>
                          <a:latin typeface="Tahoma" panose="020B0604030504040204" pitchFamily="34" charset="0"/>
                          <a:ea typeface="Tahoma" panose="020B0604030504040204" pitchFamily="34" charset="0"/>
                          <a:cs typeface="Tahoma" panose="020B0604030504040204" pitchFamily="34" charset="0"/>
                        </a:rPr>
                        <a:t>0.056</a:t>
                      </a:r>
                    </a:p>
                  </a:txBody>
                  <a:tcPr>
                    <a:solidFill>
                      <a:srgbClr val="C80F2D">
                        <a:alpha val="29804"/>
                      </a:srgbClr>
                    </a:solidFill>
                  </a:tcPr>
                </a:tc>
                <a:extLst>
                  <a:ext uri="{0D108BD9-81ED-4DB2-BD59-A6C34878D82A}">
                    <a16:rowId xmlns:a16="http://schemas.microsoft.com/office/drawing/2014/main" val="4179465921"/>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Mean</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0.059</a:t>
                      </a:r>
                    </a:p>
                  </a:txBody>
                  <a:tcPr/>
                </a:tc>
                <a:extLst>
                  <a:ext uri="{0D108BD9-81ED-4DB2-BD59-A6C34878D82A}">
                    <a16:rowId xmlns:a16="http://schemas.microsoft.com/office/drawing/2014/main" val="2320804492"/>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3</a:t>
                      </a:r>
                      <a:r>
                        <a:rPr lang="en-US" baseline="30000" dirty="0">
                          <a:latin typeface="Tahoma" panose="020B0604030504040204" pitchFamily="34" charset="0"/>
                          <a:ea typeface="Tahoma" panose="020B0604030504040204" pitchFamily="34" charset="0"/>
                          <a:cs typeface="Tahoma" panose="020B0604030504040204" pitchFamily="34" charset="0"/>
                        </a:rPr>
                        <a:t>rd</a:t>
                      </a:r>
                      <a:r>
                        <a:rPr lang="en-US" dirty="0">
                          <a:latin typeface="Tahoma" panose="020B0604030504040204" pitchFamily="34" charset="0"/>
                          <a:ea typeface="Tahoma" panose="020B0604030504040204" pitchFamily="34" charset="0"/>
                          <a:cs typeface="Tahoma" panose="020B0604030504040204" pitchFamily="34" charset="0"/>
                        </a:rPr>
                        <a:t> Quartile</a:t>
                      </a:r>
                    </a:p>
                  </a:txBody>
                  <a:tcPr>
                    <a:solidFill>
                      <a:srgbClr val="C80F2D">
                        <a:alpha val="29804"/>
                      </a:srgbClr>
                    </a:solidFill>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0.067</a:t>
                      </a:r>
                    </a:p>
                  </a:txBody>
                  <a:tcPr>
                    <a:solidFill>
                      <a:srgbClr val="C80F2D">
                        <a:alpha val="29804"/>
                      </a:srgbClr>
                    </a:solidFill>
                  </a:tcPr>
                </a:tc>
                <a:extLst>
                  <a:ext uri="{0D108BD9-81ED-4DB2-BD59-A6C34878D82A}">
                    <a16:rowId xmlns:a16="http://schemas.microsoft.com/office/drawing/2014/main" val="1816393163"/>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Max</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0.128</a:t>
                      </a:r>
                    </a:p>
                  </a:txBody>
                  <a:tcPr/>
                </a:tc>
                <a:extLst>
                  <a:ext uri="{0D108BD9-81ED-4DB2-BD59-A6C34878D82A}">
                    <a16:rowId xmlns:a16="http://schemas.microsoft.com/office/drawing/2014/main" val="2733491562"/>
                  </a:ext>
                </a:extLst>
              </a:tr>
            </a:tbl>
          </a:graphicData>
        </a:graphic>
      </p:graphicFrame>
      <p:sp>
        <p:nvSpPr>
          <p:cNvPr id="9" name="TextBox 8">
            <a:extLst>
              <a:ext uri="{FF2B5EF4-FFF2-40B4-BE49-F238E27FC236}">
                <a16:creationId xmlns:a16="http://schemas.microsoft.com/office/drawing/2014/main" id="{F16E3379-F586-D672-80DC-EEE29EA2BE43}"/>
              </a:ext>
            </a:extLst>
          </p:cNvPr>
          <p:cNvSpPr txBox="1"/>
          <p:nvPr/>
        </p:nvSpPr>
        <p:spPr>
          <a:xfrm>
            <a:off x="233381" y="6073778"/>
            <a:ext cx="11120419" cy="338554"/>
          </a:xfrm>
          <a:prstGeom prst="rect">
            <a:avLst/>
          </a:prstGeom>
          <a:noFill/>
        </p:spPr>
        <p:txBody>
          <a:bodyPr wrap="square" rtlCol="0">
            <a:spAutoFit/>
          </a:bodyPr>
          <a:lstStyle/>
          <a:p>
            <a:r>
              <a:rPr lang="en-US" sz="1600" b="1" u="sng" dirty="0">
                <a:solidFill>
                  <a:srgbClr val="C00000"/>
                </a:solidFill>
                <a:latin typeface="Tahoma" panose="020B0604030504040204" pitchFamily="34" charset="0"/>
                <a:ea typeface="Tahoma" panose="020B0604030504040204" pitchFamily="34" charset="0"/>
                <a:cs typeface="Tahoma" panose="020B0604030504040204" pitchFamily="34" charset="0"/>
              </a:rPr>
              <a:t>There are a number of very high alcohol beers which increase the average ABV across the data</a:t>
            </a:r>
          </a:p>
        </p:txBody>
      </p:sp>
      <p:pic>
        <p:nvPicPr>
          <p:cNvPr id="12" name="Picture 11" descr="Chart, histogram&#10;&#10;Description automatically generated">
            <a:extLst>
              <a:ext uri="{FF2B5EF4-FFF2-40B4-BE49-F238E27FC236}">
                <a16:creationId xmlns:a16="http://schemas.microsoft.com/office/drawing/2014/main" id="{E50252D2-3277-ABC2-DE52-EE7CF0F30A04}"/>
              </a:ext>
            </a:extLst>
          </p:cNvPr>
          <p:cNvPicPr>
            <a:picLocks noChangeAspect="1"/>
          </p:cNvPicPr>
          <p:nvPr/>
        </p:nvPicPr>
        <p:blipFill>
          <a:blip r:embed="rId2"/>
          <a:stretch>
            <a:fillRect/>
          </a:stretch>
        </p:blipFill>
        <p:spPr>
          <a:xfrm>
            <a:off x="233381" y="1690688"/>
            <a:ext cx="6421081" cy="4104640"/>
          </a:xfrm>
          <a:prstGeom prst="rect">
            <a:avLst/>
          </a:prstGeom>
        </p:spPr>
      </p:pic>
      <p:sp>
        <p:nvSpPr>
          <p:cNvPr id="17" name="Right Brace 16">
            <a:extLst>
              <a:ext uri="{FF2B5EF4-FFF2-40B4-BE49-F238E27FC236}">
                <a16:creationId xmlns:a16="http://schemas.microsoft.com/office/drawing/2014/main" id="{0A9BACD1-FB77-5CB0-77FD-4E2A1591518A}"/>
              </a:ext>
            </a:extLst>
          </p:cNvPr>
          <p:cNvSpPr/>
          <p:nvPr/>
        </p:nvSpPr>
        <p:spPr>
          <a:xfrm rot="16200000">
            <a:off x="4787323" y="3560311"/>
            <a:ext cx="535258" cy="153886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1F2005EC-7E25-A4A6-9831-0C96E2B4028F}"/>
              </a:ext>
            </a:extLst>
          </p:cNvPr>
          <p:cNvSpPr txBox="1"/>
          <p:nvPr/>
        </p:nvSpPr>
        <p:spPr>
          <a:xfrm>
            <a:off x="4088750" y="3450620"/>
            <a:ext cx="1932403" cy="584775"/>
          </a:xfrm>
          <a:prstGeom prst="rect">
            <a:avLst/>
          </a:prstGeom>
          <a:noFill/>
        </p:spPr>
        <p:txBody>
          <a:bodyPr wrap="square" rtlCol="0">
            <a:spAutoFit/>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Data is skewed to the right</a:t>
            </a:r>
          </a:p>
        </p:txBody>
      </p:sp>
    </p:spTree>
    <p:extLst>
      <p:ext uri="{BB962C8B-B14F-4D97-AF65-F5344CB8AC3E}">
        <p14:creationId xmlns:p14="http://schemas.microsoft.com/office/powerpoint/2010/main" val="267146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Relationship Between IBU and ABU</a:t>
            </a:r>
          </a:p>
        </p:txBody>
      </p:sp>
      <p:sp>
        <p:nvSpPr>
          <p:cNvPr id="9" name="TextBox 8">
            <a:extLst>
              <a:ext uri="{FF2B5EF4-FFF2-40B4-BE49-F238E27FC236}">
                <a16:creationId xmlns:a16="http://schemas.microsoft.com/office/drawing/2014/main" id="{F16E3379-F586-D672-80DC-EEE29EA2BE43}"/>
              </a:ext>
            </a:extLst>
          </p:cNvPr>
          <p:cNvSpPr txBox="1"/>
          <p:nvPr/>
        </p:nvSpPr>
        <p:spPr>
          <a:xfrm>
            <a:off x="838199" y="1689796"/>
            <a:ext cx="3591381"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relationship between IBU and ABV was found to have a positive correlation coefficient of 0.67</a:t>
            </a: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rPr>
              <a:t>Indicates that more bitter beers generally have higher alcohol contents</a:t>
            </a:r>
          </a:p>
        </p:txBody>
      </p:sp>
      <p:pic>
        <p:nvPicPr>
          <p:cNvPr id="4" name="Picture 3" descr="Chart, scatter chart&#10;&#10;Description automatically generated">
            <a:extLst>
              <a:ext uri="{FF2B5EF4-FFF2-40B4-BE49-F238E27FC236}">
                <a16:creationId xmlns:a16="http://schemas.microsoft.com/office/drawing/2014/main" id="{FF047194-6909-9374-3C9E-C275C0BC1EF4}"/>
              </a:ext>
            </a:extLst>
          </p:cNvPr>
          <p:cNvPicPr>
            <a:picLocks noChangeAspect="1"/>
          </p:cNvPicPr>
          <p:nvPr/>
        </p:nvPicPr>
        <p:blipFill>
          <a:blip r:embed="rId2"/>
          <a:stretch>
            <a:fillRect/>
          </a:stretch>
        </p:blipFill>
        <p:spPr>
          <a:xfrm>
            <a:off x="4429581" y="1609785"/>
            <a:ext cx="7295239" cy="4663440"/>
          </a:xfrm>
          <a:prstGeom prst="rect">
            <a:avLst/>
          </a:prstGeom>
        </p:spPr>
      </p:pic>
    </p:spTree>
    <p:extLst>
      <p:ext uri="{BB962C8B-B14F-4D97-AF65-F5344CB8AC3E}">
        <p14:creationId xmlns:p14="http://schemas.microsoft.com/office/powerpoint/2010/main" val="38069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IPA’s and Ale’s</a:t>
            </a:r>
          </a:p>
        </p:txBody>
      </p:sp>
      <p:sp>
        <p:nvSpPr>
          <p:cNvPr id="9" name="TextBox 8">
            <a:extLst>
              <a:ext uri="{FF2B5EF4-FFF2-40B4-BE49-F238E27FC236}">
                <a16:creationId xmlns:a16="http://schemas.microsoft.com/office/drawing/2014/main" id="{F16E3379-F586-D672-80DC-EEE29EA2BE43}"/>
              </a:ext>
            </a:extLst>
          </p:cNvPr>
          <p:cNvSpPr txBox="1"/>
          <p:nvPr/>
        </p:nvSpPr>
        <p:spPr>
          <a:xfrm>
            <a:off x="838199" y="1689796"/>
            <a:ext cx="3591381" cy="2308324"/>
          </a:xfrm>
          <a:prstGeom prst="rect">
            <a:avLst/>
          </a:prstGeom>
          <a:noFill/>
        </p:spPr>
        <p:txBody>
          <a:bodyPr wrap="square" rtlCol="0">
            <a:spAutoFit/>
          </a:bodyPr>
          <a:lstStyle/>
          <a:p>
            <a:pPr marL="285750" indent="-285750">
              <a:buFont typeface="Arial" panose="020B0604020202020204" pitchFamily="34" charset="0"/>
              <a:buChar char="•"/>
            </a:pPr>
            <a:r>
              <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rPr>
              <a:t>Visual evidence that IPA’s and Ale’s have very distinct IBU and ABV values</a:t>
            </a:r>
          </a:p>
          <a:p>
            <a:pPr marL="285750" indent="-285750">
              <a:buFont typeface="Arial" panose="020B0604020202020204" pitchFamily="34" charset="0"/>
              <a:buChar char="•"/>
            </a:pPr>
            <a:endPar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Classification techniques were used to test this theory</a:t>
            </a:r>
          </a:p>
        </p:txBody>
      </p:sp>
      <p:pic>
        <p:nvPicPr>
          <p:cNvPr id="4" name="Picture 3">
            <a:extLst>
              <a:ext uri="{FF2B5EF4-FFF2-40B4-BE49-F238E27FC236}">
                <a16:creationId xmlns:a16="http://schemas.microsoft.com/office/drawing/2014/main" id="{FF047194-6909-9374-3C9E-C275C0BC1EF4}"/>
              </a:ext>
            </a:extLst>
          </p:cNvPr>
          <p:cNvPicPr>
            <a:picLocks noChangeAspect="1"/>
          </p:cNvPicPr>
          <p:nvPr/>
        </p:nvPicPr>
        <p:blipFill>
          <a:blip r:embed="rId2"/>
          <a:srcRect/>
          <a:stretch/>
        </p:blipFill>
        <p:spPr>
          <a:xfrm>
            <a:off x="4429581" y="1609785"/>
            <a:ext cx="7295238" cy="4663440"/>
          </a:xfrm>
          <a:prstGeom prst="rect">
            <a:avLst/>
          </a:prstGeom>
        </p:spPr>
      </p:pic>
    </p:spTree>
    <p:extLst>
      <p:ext uri="{BB962C8B-B14F-4D97-AF65-F5344CB8AC3E}">
        <p14:creationId xmlns:p14="http://schemas.microsoft.com/office/powerpoint/2010/main" val="213057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IPA’s and Ale’s</a:t>
            </a:r>
          </a:p>
        </p:txBody>
      </p:sp>
      <p:sp>
        <p:nvSpPr>
          <p:cNvPr id="9" name="TextBox 8">
            <a:extLst>
              <a:ext uri="{FF2B5EF4-FFF2-40B4-BE49-F238E27FC236}">
                <a16:creationId xmlns:a16="http://schemas.microsoft.com/office/drawing/2014/main" id="{F16E3379-F586-D672-80DC-EEE29EA2BE43}"/>
              </a:ext>
            </a:extLst>
          </p:cNvPr>
          <p:cNvSpPr txBox="1"/>
          <p:nvPr/>
        </p:nvSpPr>
        <p:spPr>
          <a:xfrm>
            <a:off x="838199" y="1689796"/>
            <a:ext cx="3591381"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Typical classification accuracy exceeds 84%</a:t>
            </a: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rPr>
              <a:t>Confirms ability to differentiate IPA’s and Ale’s from one another based solely on IBU and ABV</a:t>
            </a:r>
          </a:p>
        </p:txBody>
      </p:sp>
      <p:pic>
        <p:nvPicPr>
          <p:cNvPr id="4" name="Picture 3">
            <a:extLst>
              <a:ext uri="{FF2B5EF4-FFF2-40B4-BE49-F238E27FC236}">
                <a16:creationId xmlns:a16="http://schemas.microsoft.com/office/drawing/2014/main" id="{FF047194-6909-9374-3C9E-C275C0BC1EF4}"/>
              </a:ext>
            </a:extLst>
          </p:cNvPr>
          <p:cNvPicPr>
            <a:picLocks noChangeAspect="1"/>
          </p:cNvPicPr>
          <p:nvPr/>
        </p:nvPicPr>
        <p:blipFill>
          <a:blip r:embed="rId2"/>
          <a:srcRect/>
          <a:stretch/>
        </p:blipFill>
        <p:spPr>
          <a:xfrm>
            <a:off x="4429581" y="1609785"/>
            <a:ext cx="7295238" cy="4663439"/>
          </a:xfrm>
          <a:prstGeom prst="rect">
            <a:avLst/>
          </a:prstGeom>
        </p:spPr>
      </p:pic>
      <p:cxnSp>
        <p:nvCxnSpPr>
          <p:cNvPr id="5" name="Straight Arrow Connector 4">
            <a:extLst>
              <a:ext uri="{FF2B5EF4-FFF2-40B4-BE49-F238E27FC236}">
                <a16:creationId xmlns:a16="http://schemas.microsoft.com/office/drawing/2014/main" id="{71E2B107-F6C5-FA13-6423-20ABE883A68C}"/>
              </a:ext>
            </a:extLst>
          </p:cNvPr>
          <p:cNvCxnSpPr>
            <a:cxnSpLocks/>
          </p:cNvCxnSpPr>
          <p:nvPr/>
        </p:nvCxnSpPr>
        <p:spPr>
          <a:xfrm flipH="1">
            <a:off x="5679440" y="2288785"/>
            <a:ext cx="8695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2023D36-A1ED-6E43-27FA-ED2150EAC560}"/>
              </a:ext>
            </a:extLst>
          </p:cNvPr>
          <p:cNvSpPr txBox="1"/>
          <p:nvPr/>
        </p:nvSpPr>
        <p:spPr>
          <a:xfrm>
            <a:off x="6605777" y="2119508"/>
            <a:ext cx="2863343" cy="584775"/>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Peak accuracy exceeds 85% with optimal k value of 5</a:t>
            </a:r>
          </a:p>
        </p:txBody>
      </p:sp>
    </p:spTree>
    <p:extLst>
      <p:ext uri="{BB962C8B-B14F-4D97-AF65-F5344CB8AC3E}">
        <p14:creationId xmlns:p14="http://schemas.microsoft.com/office/powerpoint/2010/main" val="2614084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33045</TotalTime>
  <Words>567</Words>
  <Application>Microsoft Macintosh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Tahoma</vt:lpstr>
      <vt:lpstr>Office Theme</vt:lpstr>
      <vt:lpstr>Beer and Brewery Analysis</vt:lpstr>
      <vt:lpstr>Data Used / Key Terms</vt:lpstr>
      <vt:lpstr>Breweries Across the States</vt:lpstr>
      <vt:lpstr>How does ABV and IBU Vary by State?</vt:lpstr>
      <vt:lpstr>Overall Maximum ABV and IBU</vt:lpstr>
      <vt:lpstr>Distribution of ABV</vt:lpstr>
      <vt:lpstr>Relationship Between IBU and ABU</vt:lpstr>
      <vt:lpstr>IPA’s and Ale’s</vt:lpstr>
      <vt:lpstr>IPA’s and Ale’s</vt:lpstr>
      <vt:lpstr>Where to Invest in More Breweries?</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Yule</dc:creator>
  <cp:lastModifiedBy>Andrew Yule</cp:lastModifiedBy>
  <cp:revision>131</cp:revision>
  <dcterms:created xsi:type="dcterms:W3CDTF">2022-04-15T19:09:30Z</dcterms:created>
  <dcterms:modified xsi:type="dcterms:W3CDTF">2022-06-17T15:51:52Z</dcterms:modified>
</cp:coreProperties>
</file>