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2" r:id="rId8"/>
    <p:sldId id="260" r:id="rId9"/>
    <p:sldId id="261" r:id="rId10"/>
    <p:sldId id="267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9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A470E3-8202-43BD-A895-825CEFA3529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8846B9-0036-492C-A968-CDF1B66EA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5AC1-69E0-2780-AA05-F3292A88A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Brews And Breweries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20F1-2740-BA94-C1C0-E0B4D4B37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6/14/2022</a:t>
            </a:r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455E7A4F-5DC9-8FC5-678B-A9CE247F0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260" y="45637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167-7E93-2EFA-534C-E054397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Maxi/Mini for ABV and IBU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27ED5A-FC23-BBBE-FC9C-A0807253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ABV is 0.128 offered by Upslope Brewing Company in Boulder, CO.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ABV is 0.001 offered by Uncommon Brewers in Santa Cruz, CA.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IBU is 138 offered by Astoria Brewing Company in Astoria, OR.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IBU is 4 offered by Anderson Valley Brewing Company in Boonville, CA.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7E18-C8D2-A9E9-604B-003E3361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0758"/>
            <a:ext cx="4527958" cy="42352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ABV column originally had 62 missing values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ABV is 0.128 or 12.8%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minimum ABV is 0.001 or 0.1%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ABV is 0.05977 and the median is 0.056.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CAD85-C67B-B012-ABE6-B54F31EC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927" y="1477880"/>
            <a:ext cx="5585944" cy="4618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A6460-D825-73FD-A613-8049A6C9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504398"/>
            <a:ext cx="9875520" cy="1356360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 Summary </a:t>
            </a:r>
          </a:p>
        </p:txBody>
      </p:sp>
    </p:spTree>
    <p:extLst>
      <p:ext uri="{BB962C8B-B14F-4D97-AF65-F5344CB8AC3E}">
        <p14:creationId xmlns:p14="http://schemas.microsoft.com/office/powerpoint/2010/main" val="151168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8766-3B7D-D45A-59CA-6D83D4F2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ABV vs. IBU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3E99951-736A-459D-4D36-78C6347AC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347" y="2095851"/>
            <a:ext cx="4502109" cy="4243989"/>
          </a:xfr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11EDEC1-DD47-67D6-3BA2-8F4780879B97}"/>
              </a:ext>
            </a:extLst>
          </p:cNvPr>
          <p:cNvSpPr txBox="1">
            <a:spLocks/>
          </p:cNvSpPr>
          <p:nvPr/>
        </p:nvSpPr>
        <p:spPr>
          <a:xfrm>
            <a:off x="1142999" y="2057400"/>
            <a:ext cx="4698517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 appears that ABV and IBU are somewhat correlated.</a:t>
            </a:r>
          </a:p>
          <a:p>
            <a:r>
              <a:rPr lang="en-US" dirty="0">
                <a:solidFill>
                  <a:schemeClr val="tx1"/>
                </a:solidFill>
              </a:rPr>
              <a:t>The logic to this being that increased bitterness can mask the taste of increased alcohol content. 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77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49A-242F-417C-EA6C-A3914A0E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India Pale Ales and other 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36DAE-D19D-6AA7-9DDE-B99FD440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81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8CFD-4862-01A1-7BEB-8164ED8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3865-5C19-73B2-3E29-4E68701E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01F-5374-4738-843F-A420E788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04AC-2117-6F9A-3830-445B9343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by State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Bitterness Unit by State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vs International Bitterness Unit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India Pale Ales and other Ales</a:t>
            </a:r>
          </a:p>
        </p:txBody>
      </p:sp>
    </p:spTree>
    <p:extLst>
      <p:ext uri="{BB962C8B-B14F-4D97-AF65-F5344CB8AC3E}">
        <p14:creationId xmlns:p14="http://schemas.microsoft.com/office/powerpoint/2010/main" val="270740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4B4B-62A5-EAC2-B8EA-8BFDB64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90647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C900-4AE8-198D-ECA7-FB2C88B9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7007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base datasets. One dataset describes the city and state location of various breweries within the USA and the other dataset describes the beers served at various breweries.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District of Columbia is included in State column, meaning there are 51 unique values for the State Column.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two datasets were then merged into one dataset, using the breweries ID column as the common feature.</a:t>
            </a:r>
          </a:p>
        </p:txBody>
      </p:sp>
    </p:spTree>
    <p:extLst>
      <p:ext uri="{BB962C8B-B14F-4D97-AF65-F5344CB8AC3E}">
        <p14:creationId xmlns:p14="http://schemas.microsoft.com/office/powerpoint/2010/main" val="28407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52F2-D371-4495-2D7E-910C8241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07" y="28159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 ***This slide is not necessary**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8B772A-7FE3-61E4-309A-D95902404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22211"/>
              </p:ext>
            </p:extLst>
          </p:nvPr>
        </p:nvGraphicFramePr>
        <p:xfrm>
          <a:off x="1821341" y="2269292"/>
          <a:ext cx="8331201" cy="374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871">
                  <a:extLst>
                    <a:ext uri="{9D8B030D-6E8A-4147-A177-3AD203B41FA5}">
                      <a16:colId xmlns:a16="http://schemas.microsoft.com/office/drawing/2014/main" val="2171807850"/>
                    </a:ext>
                  </a:extLst>
                </a:gridCol>
                <a:gridCol w="1420308">
                  <a:extLst>
                    <a:ext uri="{9D8B030D-6E8A-4147-A177-3AD203B41FA5}">
                      <a16:colId xmlns:a16="http://schemas.microsoft.com/office/drawing/2014/main" val="93550377"/>
                    </a:ext>
                  </a:extLst>
                </a:gridCol>
                <a:gridCol w="819775">
                  <a:extLst>
                    <a:ext uri="{9D8B030D-6E8A-4147-A177-3AD203B41FA5}">
                      <a16:colId xmlns:a16="http://schemas.microsoft.com/office/drawing/2014/main" val="2984791213"/>
                    </a:ext>
                  </a:extLst>
                </a:gridCol>
                <a:gridCol w="381291">
                  <a:extLst>
                    <a:ext uri="{9D8B030D-6E8A-4147-A177-3AD203B41FA5}">
                      <a16:colId xmlns:a16="http://schemas.microsoft.com/office/drawing/2014/main" val="3401398706"/>
                    </a:ext>
                  </a:extLst>
                </a:gridCol>
                <a:gridCol w="1239195">
                  <a:extLst>
                    <a:ext uri="{9D8B030D-6E8A-4147-A177-3AD203B41FA5}">
                      <a16:colId xmlns:a16="http://schemas.microsoft.com/office/drawing/2014/main" val="4166078870"/>
                    </a:ext>
                  </a:extLst>
                </a:gridCol>
                <a:gridCol w="610065">
                  <a:extLst>
                    <a:ext uri="{9D8B030D-6E8A-4147-A177-3AD203B41FA5}">
                      <a16:colId xmlns:a16="http://schemas.microsoft.com/office/drawing/2014/main" val="1399413694"/>
                    </a:ext>
                  </a:extLst>
                </a:gridCol>
                <a:gridCol w="610065">
                  <a:extLst>
                    <a:ext uri="{9D8B030D-6E8A-4147-A177-3AD203B41FA5}">
                      <a16:colId xmlns:a16="http://schemas.microsoft.com/office/drawing/2014/main" val="1743106448"/>
                    </a:ext>
                  </a:extLst>
                </a:gridCol>
                <a:gridCol w="324097">
                  <a:extLst>
                    <a:ext uri="{9D8B030D-6E8A-4147-A177-3AD203B41FA5}">
                      <a16:colId xmlns:a16="http://schemas.microsoft.com/office/drawing/2014/main" val="480746417"/>
                    </a:ext>
                  </a:extLst>
                </a:gridCol>
                <a:gridCol w="1896921">
                  <a:extLst>
                    <a:ext uri="{9D8B030D-6E8A-4147-A177-3AD203B41FA5}">
                      <a16:colId xmlns:a16="http://schemas.microsoft.com/office/drawing/2014/main" val="2546617558"/>
                    </a:ext>
                  </a:extLst>
                </a:gridCol>
                <a:gridCol w="476613">
                  <a:extLst>
                    <a:ext uri="{9D8B030D-6E8A-4147-A177-3AD203B41FA5}">
                      <a16:colId xmlns:a16="http://schemas.microsoft.com/office/drawing/2014/main" val="766343198"/>
                    </a:ext>
                  </a:extLst>
                </a:gridCol>
              </a:tblGrid>
              <a:tr h="18288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First 6 Rows in Merged 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58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Brew_ID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Beer_ID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Ounces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725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Pumpkin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6821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NorthGate</a:t>
                      </a:r>
                      <a:r>
                        <a:rPr lang="en-US" sz="1100" u="none" strike="noStrike" dirty="0">
                          <a:effectLst/>
                        </a:rPr>
                        <a:t> Brewing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Porter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136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Parapet ESB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 Special / Strong Bitter (ESB)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967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Together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323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NorthGate</a:t>
                      </a:r>
                      <a:r>
                        <a:rPr lang="en-US" sz="1100" u="none" strike="noStrike" dirty="0">
                          <a:effectLst/>
                        </a:rPr>
                        <a:t> Brewing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Maggie's Leap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5430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Wall's 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Brown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795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82825"/>
                  </a:ext>
                </a:extLst>
              </a:tr>
              <a:tr h="18288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Last 6 Rows in Merged 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27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Brew_ID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Beer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Beer_ID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Style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Ounces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1276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Ukiah Brewing Company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Ukiah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Pilsner 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 Pilsener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1354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Butternuts Beer and 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Porkslap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Pale Ale (APA)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1306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Snapperhead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48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Moo Thunder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6563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Heinnieweisse Weissebier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Hefeweizen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9927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Sleeping Lady Brewing 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Anchorage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 Wilderness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070205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1393B-3F59-1895-D1FD-7F865908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20" y="1501979"/>
            <a:ext cx="9872871" cy="40386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first and last 6 rows in the merged dataset. 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missing values (NA) for IBU</a:t>
            </a:r>
          </a:p>
        </p:txBody>
      </p:sp>
    </p:spTree>
    <p:extLst>
      <p:ext uri="{BB962C8B-B14F-4D97-AF65-F5344CB8AC3E}">
        <p14:creationId xmlns:p14="http://schemas.microsoft.com/office/powerpoint/2010/main" val="137424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DE5-50BC-A9E0-B3CA-40746597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Description: Breweries per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B1A2-C748-3B1F-94B6-A4023BEB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8009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US, there is an average of 11 breweries per state.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Colorado had the greatest number of breweries with 47.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0F3A-C833-504C-03E4-E1DEB6A5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14" y="2935015"/>
            <a:ext cx="7642372" cy="34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16DD-B060-99CA-F10A-228CFAC9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15" y="584433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Preparation: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D53E-CF8B-64B6-CA30-53B81C31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940793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noted previously, there are missing values in the merged dataset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exact, there are 1,067 missing values in the total dataset , 1005 of which are in the IBU column. The other 62 missing values are in the ABV column.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167-7E93-2EFA-534C-E054397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vs International Bitterness Unit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BA3AC-B739-DDF3-1481-D41C0692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2759978"/>
            <a:ext cx="10922466" cy="36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4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32B5-1D0D-8825-1FD5-71A28E7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 Content (ABV) by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5CC7-8007-C104-FF53-56015BEA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33" y="1864452"/>
            <a:ext cx="3269608" cy="42007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ABV by State for the US has a mean of 0.05564, with a min of 0.4 for Utah and Arkansas and a max of 0.67 for Maine.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014A9-C8EA-A68B-A3F7-C691B111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40" y="2203868"/>
            <a:ext cx="7314337" cy="39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9098-934D-D082-31DE-1DB3F646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Bitterness Unit (IBU) by State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A0AC-7153-6397-F7DD-481BBAA2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8" y="1965960"/>
            <a:ext cx="3023744" cy="3755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IBU by State for the US has a mean of 36.98, with a min of 19 for Wisconsin and a max of 61 for Maine.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E33D5-3E05-250E-791E-2580A1D1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76" y="2230841"/>
            <a:ext cx="776002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04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1015</TotalTime>
  <Words>671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Basis</vt:lpstr>
      <vt:lpstr>Brews And Breweries </vt:lpstr>
      <vt:lpstr>Summary:</vt:lpstr>
      <vt:lpstr>Dataset Preparation</vt:lpstr>
      <vt:lpstr>Dataset Preparation ***This slide is not necessary**</vt:lpstr>
      <vt:lpstr>Dataset Description: Breweries per State</vt:lpstr>
      <vt:lpstr>Dataset Preparation: Missing Values</vt:lpstr>
      <vt:lpstr>Alcohol Content vs International Bitterness Unit </vt:lpstr>
      <vt:lpstr>Alcohol Content (ABV) by State</vt:lpstr>
      <vt:lpstr>International Bitterness Unit (IBU) by State</vt:lpstr>
      <vt:lpstr>Maxi/Mini for ABV and IBU</vt:lpstr>
      <vt:lpstr>ABV Summary </vt:lpstr>
      <vt:lpstr>ABV vs. IBU</vt:lpstr>
      <vt:lpstr>Comparing India Pale Ales and other 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Brews And Breweries </dc:title>
  <dc:creator>John Worrall</dc:creator>
  <cp:lastModifiedBy>John Worrall</cp:lastModifiedBy>
  <cp:revision>2</cp:revision>
  <dcterms:created xsi:type="dcterms:W3CDTF">2022-06-13T07:47:21Z</dcterms:created>
  <dcterms:modified xsi:type="dcterms:W3CDTF">2022-06-14T00:42:50Z</dcterms:modified>
</cp:coreProperties>
</file>