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7" r:id="rId3"/>
    <p:sldId id="279" r:id="rId4"/>
    <p:sldId id="283" r:id="rId5"/>
    <p:sldId id="272" r:id="rId6"/>
    <p:sldId id="278" r:id="rId7"/>
    <p:sldId id="280" r:id="rId8"/>
    <p:sldId id="281" r:id="rId9"/>
    <p:sldId id="282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1"/>
    <p:restoredTop sz="96240"/>
  </p:normalViewPr>
  <p:slideViewPr>
    <p:cSldViewPr snapToGrid="0" snapToObjects="1">
      <p:cViewPr varScale="1">
        <p:scale>
          <a:sx n="125" d="100"/>
          <a:sy n="125" d="100"/>
        </p:scale>
        <p:origin x="1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C845-F10A-4647-9764-FA0E118FD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70E56-22B4-0943-8682-BBA1A9AEA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069A9-0E52-2F40-8FE5-24EF91D8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ED49E-1C63-FA4D-A0D6-CD749831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3B0D8-D79E-7A49-8FAA-A63D811B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E341E0AE-D99B-D259-AE5B-E3CBF366E8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5968" y="-1"/>
            <a:ext cx="4706032" cy="15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6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1C3-D469-8C4E-A7F6-2ED0D7D1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F1528-AD12-FD40-BAFF-7C6B169E2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5EED-C627-E34C-A3CA-CD1E847B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4985B-FC22-7649-AEAF-54F10183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6D9A8-76DE-2B47-A414-52AECB18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FF96CD65-22AB-4952-CB43-2EB211413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77538" y="0"/>
            <a:ext cx="2614462" cy="8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7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E812-F94D-3149-909D-1999CFDE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EC21-CD9C-DB49-AE04-4BC2588E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EBCA1-0EB3-3C49-83B2-5EDAFCA9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170F-7C06-9E44-8700-DB346EA8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66B1-EBF9-574A-8E32-38D0D682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3F7D2864-1391-7442-383E-BB1E372554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77538" y="0"/>
            <a:ext cx="2614462" cy="8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9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7C14-3765-204D-A68C-3B781401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B73E9-F1ED-4546-AFF5-4FDEC171E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9A6F-8D67-A34D-8916-CF573201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5695B-4D58-7248-AA78-A987BEB8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ACB55-70C5-A345-A6F6-5DFA53C6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483D78AF-3277-5C91-1E38-CA67128ABC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77538" y="0"/>
            <a:ext cx="2614462" cy="8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1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36D8-C4B1-5F4D-BE62-734477A7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F381-9D42-D049-867A-4205EE107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14FDB-7F52-1D48-93FF-BA5470101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91A04-81AA-8249-A4A9-89DF3938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5A424-0F9E-D742-B4E7-3F2043C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D9DFF-E635-E744-A3DA-D3F8087F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BCCC1C62-F2F3-19EA-5D19-8383D20D8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77538" y="0"/>
            <a:ext cx="2614462" cy="8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5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EBD9-F198-7A44-9AEB-51F006EA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D5FDD-A431-3646-A75E-47CDA267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DF137-D8C4-2E4C-9E8C-DC1CA2B80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3B1C4-F369-DF40-BD9C-AC3CFFC73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B56A6-DD83-2D4A-A782-23022D7F2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4684D-96FB-944D-9D59-FA476705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E0D80-304A-C440-B91C-071EADE8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D00A6-6A4D-3A46-A746-C5650AC6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EB94CFAA-0D4B-BCFA-D637-AAEF3659D7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77538" y="0"/>
            <a:ext cx="2614462" cy="8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B213-1581-5744-815F-DC6E2D82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D0060-3BDC-AB4C-9427-65315EC6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6BBC5-367B-B646-93E4-EEBEE1C0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255C6-79EC-EA4C-9C45-F59C2E35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EFB05471-9CAE-5F87-B702-783AD13DC7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77538" y="0"/>
            <a:ext cx="2614462" cy="8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5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05DCB-F177-1D43-B98F-1AA4AB7B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216DD-FEE5-474D-B1FA-31482A01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1D6AD-6DA0-F147-BD80-279CEE74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D97364B2-EA9A-117B-BA08-B5AC3CB6A2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77538" y="0"/>
            <a:ext cx="2614462" cy="8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FFB8-F90F-D848-84FB-B5A26C95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D563-A2DC-8D40-979D-7FB372F4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07595-EA1E-5648-8A29-0127D2466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E8B73-F11A-EF40-A69F-1DFA9EF5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4233B-64E3-B944-9DFB-312B68BF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A063C-0656-674D-BB28-B6268906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D5817442-15B5-79AC-1C42-7905A20BB7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77538" y="0"/>
            <a:ext cx="2614462" cy="8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9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1927-965F-184E-88EE-59D4D7D6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E2DAC-6BBF-4A45-A829-5FA341149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1E913-859A-184E-B8E5-51A7BD184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6F6F3-383C-4D48-8958-E9CFD0DF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0DBE1-F37E-B043-89FB-641E686A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3FBF0-DFAA-C744-AE5F-E5B32CDD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B555A7D5-6FFE-AB39-0066-FEF2885A8F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77538" y="0"/>
            <a:ext cx="2614462" cy="8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2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1119B-28B7-9440-AD83-F03236A8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879-7AE6-1D41-9BD3-E35461F8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6A94B-227C-2846-AA4C-2842C3ABE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EFED-E7A6-3543-867F-DB41F9EA2EAD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2A1F-5394-EC40-8091-E96FE19C3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927F-F35A-634E-912D-3219252B8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8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4E3D-8C87-C892-1B51-8B8E4E55B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8192" y="2861745"/>
            <a:ext cx="8335617" cy="113451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Beer and Brewery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D0316-ED15-9D24-E5BD-7E147B9E8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8192" y="4315827"/>
            <a:ext cx="8196469" cy="103028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Prepared for:	Budweiser Executive Team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by:	Andrew Yule</a:t>
            </a:r>
          </a:p>
        </p:txBody>
      </p:sp>
    </p:spTree>
    <p:extLst>
      <p:ext uri="{BB962C8B-B14F-4D97-AF65-F5344CB8AC3E}">
        <p14:creationId xmlns:p14="http://schemas.microsoft.com/office/powerpoint/2010/main" val="361757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313C-019B-80BE-3488-69209878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IBU and ABU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E3379-F586-D672-80DC-EEE29EA2BE43}"/>
              </a:ext>
            </a:extLst>
          </p:cNvPr>
          <p:cNvSpPr txBox="1"/>
          <p:nvPr/>
        </p:nvSpPr>
        <p:spPr>
          <a:xfrm>
            <a:off x="838199" y="1689796"/>
            <a:ext cx="3591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relationship between IBU and ABV was found to have a positive correlation coefficient of 0.67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Indicates that more bitter beers generally have higher alcohol contents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F047194-6909-9374-3C9E-C275C0BC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581" y="1609785"/>
            <a:ext cx="7295239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313C-019B-80BE-3488-69209878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IPA’s and Ale’s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E3379-F586-D672-80DC-EEE29EA2BE43}"/>
              </a:ext>
            </a:extLst>
          </p:cNvPr>
          <p:cNvSpPr txBox="1"/>
          <p:nvPr/>
        </p:nvSpPr>
        <p:spPr>
          <a:xfrm>
            <a:off x="838199" y="1689796"/>
            <a:ext cx="3591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evidence that IPA’s and Ale’s have very distinct IBU and ABV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 techniques were used to test this theory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47194-6909-9374-3C9E-C275C0BC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29581" y="1609785"/>
            <a:ext cx="7295238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7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313C-019B-80BE-3488-69209878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IPA’s and Ale’s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E3379-F586-D672-80DC-EEE29EA2BE43}"/>
              </a:ext>
            </a:extLst>
          </p:cNvPr>
          <p:cNvSpPr txBox="1"/>
          <p:nvPr/>
        </p:nvSpPr>
        <p:spPr>
          <a:xfrm>
            <a:off x="838199" y="1689796"/>
            <a:ext cx="35913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 classification accuracy exceeds 84%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Confirms ability to differentiate IPA’s and Ale’s from one another based solely on IBU and ABV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47194-6909-9374-3C9E-C275C0BC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29581" y="1609785"/>
            <a:ext cx="7295238" cy="466343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E2B107-F6C5-FA13-6423-20ABE883A68C}"/>
              </a:ext>
            </a:extLst>
          </p:cNvPr>
          <p:cNvCxnSpPr>
            <a:cxnSpLocks/>
          </p:cNvCxnSpPr>
          <p:nvPr/>
        </p:nvCxnSpPr>
        <p:spPr>
          <a:xfrm flipH="1">
            <a:off x="5679440" y="2288785"/>
            <a:ext cx="869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023D36-A1ED-6E43-27FA-ED2150EAC560}"/>
              </a:ext>
            </a:extLst>
          </p:cNvPr>
          <p:cNvSpPr txBox="1"/>
          <p:nvPr/>
        </p:nvSpPr>
        <p:spPr>
          <a:xfrm>
            <a:off x="6605777" y="2119508"/>
            <a:ext cx="2863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Peak accuracy exceeds 85% with optimal k value of 5</a:t>
            </a:r>
          </a:p>
        </p:txBody>
      </p:sp>
    </p:spTree>
    <p:extLst>
      <p:ext uri="{BB962C8B-B14F-4D97-AF65-F5344CB8AC3E}">
        <p14:creationId xmlns:p14="http://schemas.microsoft.com/office/powerpoint/2010/main" val="261408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313C-019B-80BE-3488-69209878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Invest in More Breweries?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18411022-2214-E769-532C-543CCC8A8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927" y="1551510"/>
            <a:ext cx="8158146" cy="52150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E630FE-EF72-6174-A84A-4DC536E148C7}"/>
              </a:ext>
            </a:extLst>
          </p:cNvPr>
          <p:cNvCxnSpPr>
            <a:cxnSpLocks/>
          </p:cNvCxnSpPr>
          <p:nvPr/>
        </p:nvCxnSpPr>
        <p:spPr>
          <a:xfrm flipH="1" flipV="1">
            <a:off x="5080000" y="3108960"/>
            <a:ext cx="442800" cy="626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C84B33-01EB-635C-AAC6-80CE11FEFB1B}"/>
              </a:ext>
            </a:extLst>
          </p:cNvPr>
          <p:cNvSpPr txBox="1"/>
          <p:nvPr/>
        </p:nvSpPr>
        <p:spPr>
          <a:xfrm>
            <a:off x="3791457" y="2461574"/>
            <a:ext cx="2060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States are more saturated with breweries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5FE967-9FB7-F26F-04B5-184E91A6EC4D}"/>
              </a:ext>
            </a:extLst>
          </p:cNvPr>
          <p:cNvCxnSpPr>
            <a:cxnSpLocks/>
          </p:cNvCxnSpPr>
          <p:nvPr/>
        </p:nvCxnSpPr>
        <p:spPr>
          <a:xfrm>
            <a:off x="4693920" y="5008880"/>
            <a:ext cx="393246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C49AC8-4E5B-8232-46A8-80CCAFED6370}"/>
              </a:ext>
            </a:extLst>
          </p:cNvPr>
          <p:cNvSpPr txBox="1"/>
          <p:nvPr/>
        </p:nvSpPr>
        <p:spPr>
          <a:xfrm>
            <a:off x="5087166" y="5481981"/>
            <a:ext cx="1608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States are less saturated with breweries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7C2FD9-AB1E-EF9D-3363-A31991A0416A}"/>
              </a:ext>
            </a:extLst>
          </p:cNvPr>
          <p:cNvSpPr/>
          <p:nvPr/>
        </p:nvSpPr>
        <p:spPr>
          <a:xfrm rot="3792163">
            <a:off x="6605863" y="3520582"/>
            <a:ext cx="1151026" cy="2149245"/>
          </a:xfrm>
          <a:prstGeom prst="ellipse">
            <a:avLst/>
          </a:prstGeom>
          <a:noFill/>
          <a:ln w="28575">
            <a:solidFill>
              <a:srgbClr val="C80F2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16BF5A-E839-6C0D-E213-1939651DB80B}"/>
              </a:ext>
            </a:extLst>
          </p:cNvPr>
          <p:cNvSpPr txBox="1"/>
          <p:nvPr/>
        </p:nvSpPr>
        <p:spPr>
          <a:xfrm>
            <a:off x="8405705" y="3977828"/>
            <a:ext cx="1471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States circled have high populations and relatively low number of breweries</a:t>
            </a:r>
          </a:p>
        </p:txBody>
      </p:sp>
    </p:spTree>
    <p:extLst>
      <p:ext uri="{BB962C8B-B14F-4D97-AF65-F5344CB8AC3E}">
        <p14:creationId xmlns:p14="http://schemas.microsoft.com/office/powerpoint/2010/main" val="161579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52F6-224C-9325-5555-A52F1EBA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890B-89AC-944E-A8CC-6234F69CC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69455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313C-019B-80BE-3488-69209878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D2CB-2C1E-1C76-B96B-D0CDCA26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912220" cy="4932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4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52F6-224C-9325-5555-A52F1EBA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890B-89AC-944E-A8CC-6234F69CC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ABV – Alcohol by Volume</a:t>
            </a:r>
          </a:p>
          <a:p>
            <a:pPr lvl="1"/>
            <a:r>
              <a:rPr lang="en-US" dirty="0"/>
              <a:t>Overall alcohol in the beer as a percentage of total liquid</a:t>
            </a:r>
          </a:p>
          <a:p>
            <a:endParaRPr lang="en-US" dirty="0"/>
          </a:p>
          <a:p>
            <a:r>
              <a:rPr lang="en-US" dirty="0"/>
              <a:t>IBU – International Bitterness Units</a:t>
            </a:r>
          </a:p>
          <a:p>
            <a:pPr lvl="1"/>
            <a:r>
              <a:rPr lang="en-US" dirty="0"/>
              <a:t>Overall rating of bitterness of a given beer</a:t>
            </a:r>
          </a:p>
        </p:txBody>
      </p:sp>
    </p:spTree>
    <p:extLst>
      <p:ext uri="{BB962C8B-B14F-4D97-AF65-F5344CB8AC3E}">
        <p14:creationId xmlns:p14="http://schemas.microsoft.com/office/powerpoint/2010/main" val="29600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D06A-2D44-1848-9E47-6AEC110C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Key Missing Values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F56B0-E12A-D42C-A4F1-B614C5098F9E}"/>
              </a:ext>
            </a:extLst>
          </p:cNvPr>
          <p:cNvSpPr txBox="1"/>
          <p:nvPr/>
        </p:nvSpPr>
        <p:spPr>
          <a:xfrm>
            <a:off x="838200" y="169068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International bitterness unit (IBV) is unreported for </a:t>
            </a:r>
            <a:r>
              <a:rPr lang="en-US" b="1" u="sng" dirty="0"/>
              <a:t>42%</a:t>
            </a:r>
            <a:r>
              <a:rPr lang="en-US" dirty="0"/>
              <a:t> of the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F79DC6D-AD63-1B00-472F-16B9A02A0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21348"/>
              </p:ext>
            </p:extLst>
          </p:nvPr>
        </p:nvGraphicFramePr>
        <p:xfrm>
          <a:off x="1432560" y="2643903"/>
          <a:ext cx="932688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58774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5952861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023556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73799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223932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270059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44431999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67031625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478086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30888350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Data Missing for Given Category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Brewery_ID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8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1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49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313C-019B-80BE-3488-69209878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Across the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D2CB-2C1E-1C76-B96B-D0CDCA26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912220" cy="4932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Top 5 states:</a:t>
            </a:r>
          </a:p>
          <a:p>
            <a:r>
              <a:rPr lang="en-US" sz="1600" dirty="0"/>
              <a:t>Colorado	(47)</a:t>
            </a:r>
          </a:p>
          <a:p>
            <a:r>
              <a:rPr lang="en-US" sz="1600" dirty="0"/>
              <a:t>California	(39)</a:t>
            </a:r>
          </a:p>
          <a:p>
            <a:r>
              <a:rPr lang="en-US" sz="1600" dirty="0"/>
              <a:t>Michigan	(32)</a:t>
            </a:r>
          </a:p>
          <a:p>
            <a:r>
              <a:rPr lang="en-US" sz="1600" dirty="0"/>
              <a:t>Oregon		(29)</a:t>
            </a:r>
          </a:p>
          <a:p>
            <a:r>
              <a:rPr lang="en-US" sz="1600" dirty="0"/>
              <a:t>Texas		(28)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2000" u="sng" dirty="0"/>
              <a:t>Bottom 5 states:</a:t>
            </a:r>
          </a:p>
          <a:p>
            <a:r>
              <a:rPr lang="en-US" sz="1600" dirty="0"/>
              <a:t>DC		(1)</a:t>
            </a:r>
          </a:p>
          <a:p>
            <a:r>
              <a:rPr lang="en-US" sz="1600" dirty="0"/>
              <a:t>North Dakota	(1)</a:t>
            </a:r>
          </a:p>
          <a:p>
            <a:r>
              <a:rPr lang="en-US" sz="1600" dirty="0"/>
              <a:t>South Dakota	(1)</a:t>
            </a:r>
          </a:p>
          <a:p>
            <a:r>
              <a:rPr lang="en-US" sz="1600" dirty="0"/>
              <a:t>West Virginia	(1)</a:t>
            </a:r>
          </a:p>
          <a:p>
            <a:r>
              <a:rPr lang="en-US" sz="1600" dirty="0"/>
              <a:t>Arkansas	(2)</a:t>
            </a:r>
          </a:p>
          <a:p>
            <a:endParaRPr lang="en-US" sz="2000" dirty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1022441B-EDAE-2043-F41B-C783F158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047" y="1556596"/>
            <a:ext cx="6643184" cy="4246618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27FA8194-B594-06CA-4FF7-FBA5D73A0A88}"/>
              </a:ext>
            </a:extLst>
          </p:cNvPr>
          <p:cNvSpPr/>
          <p:nvPr/>
        </p:nvSpPr>
        <p:spPr>
          <a:xfrm>
            <a:off x="3345366" y="2297151"/>
            <a:ext cx="535258" cy="153886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49234-C1D4-2FF7-C3D5-EF4244C55A07}"/>
              </a:ext>
            </a:extLst>
          </p:cNvPr>
          <p:cNvSpPr txBox="1"/>
          <p:nvPr/>
        </p:nvSpPr>
        <p:spPr>
          <a:xfrm>
            <a:off x="3880624" y="2654175"/>
            <a:ext cx="147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5 make up 32% of all breweries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2423EA-1603-2448-E8D3-D39CB3A23A64}"/>
              </a:ext>
            </a:extLst>
          </p:cNvPr>
          <p:cNvSpPr txBox="1"/>
          <p:nvPr/>
        </p:nvSpPr>
        <p:spPr>
          <a:xfrm>
            <a:off x="5352047" y="5248689"/>
            <a:ext cx="6643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 for Colorado, the top 5 states by number of breweries are all located on coastlines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 u="sng" dirty="0">
                <a:solidFill>
                  <a:srgbClr val="C80F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Opportunities for Budweiser to invest in Central / Midwest and portions of the Southern US</a:t>
            </a:r>
          </a:p>
        </p:txBody>
      </p:sp>
    </p:spTree>
    <p:extLst>
      <p:ext uri="{BB962C8B-B14F-4D97-AF65-F5344CB8AC3E}">
        <p14:creationId xmlns:p14="http://schemas.microsoft.com/office/powerpoint/2010/main" val="205579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313C-019B-80BE-3488-69209878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ABV and IBU Vary by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D2CB-2C1E-1C76-B96B-D0CDCA26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0" y="2161903"/>
            <a:ext cx="5964044" cy="1095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Median ABV does not vary much across the states</a:t>
            </a:r>
          </a:p>
          <a:p>
            <a:pPr marL="0" indent="0">
              <a:buNone/>
            </a:pPr>
            <a:r>
              <a:rPr lang="en-US" sz="2000" dirty="0"/>
              <a:t>(4% – 6.25%)</a:t>
            </a:r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7D7B77EA-01B3-5F42-3EEF-218102D6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544" y="1027906"/>
            <a:ext cx="5721752" cy="3657600"/>
          </a:xfrm>
          <a:prstGeom prst="rect">
            <a:avLst/>
          </a:prstGeom>
        </p:spPr>
      </p:pic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97FCA804-235E-6E8D-9751-28442B65E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706" y="3600721"/>
            <a:ext cx="5721752" cy="36576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30D0F0-0369-1EC3-381F-433B5D1F900A}"/>
              </a:ext>
            </a:extLst>
          </p:cNvPr>
          <p:cNvSpPr txBox="1">
            <a:spLocks/>
          </p:cNvSpPr>
          <p:nvPr/>
        </p:nvSpPr>
        <p:spPr>
          <a:xfrm>
            <a:off x="331500" y="4556608"/>
            <a:ext cx="4448751" cy="157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Median IBU has much higher variability across states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(19 – 61)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FDCFDF-91B1-ABA1-D38D-9A540E9941B8}"/>
              </a:ext>
            </a:extLst>
          </p:cNvPr>
          <p:cNvCxnSpPr>
            <a:cxnSpLocks/>
          </p:cNvCxnSpPr>
          <p:nvPr/>
        </p:nvCxnSpPr>
        <p:spPr>
          <a:xfrm flipH="1" flipV="1">
            <a:off x="9422780" y="5294834"/>
            <a:ext cx="959005" cy="1026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E686BC-6B13-3E81-0D94-5D6CEEDC0F2C}"/>
              </a:ext>
            </a:extLst>
          </p:cNvPr>
          <p:cNvCxnSpPr>
            <a:cxnSpLocks/>
          </p:cNvCxnSpPr>
          <p:nvPr/>
        </p:nvCxnSpPr>
        <p:spPr>
          <a:xfrm flipH="1">
            <a:off x="8660190" y="6321181"/>
            <a:ext cx="17215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8D3EA3C-E674-7ACC-5CC2-AA0780B31156}"/>
              </a:ext>
            </a:extLst>
          </p:cNvPr>
          <p:cNvSpPr txBox="1"/>
          <p:nvPr/>
        </p:nvSpPr>
        <p:spPr>
          <a:xfrm>
            <a:off x="10545873" y="5220338"/>
            <a:ext cx="1471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Eastern states have larger preference for higher IBU beers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282586-17D8-4FA8-D3F3-1FC4FB3B03F9}"/>
              </a:ext>
            </a:extLst>
          </p:cNvPr>
          <p:cNvCxnSpPr>
            <a:cxnSpLocks/>
          </p:cNvCxnSpPr>
          <p:nvPr/>
        </p:nvCxnSpPr>
        <p:spPr>
          <a:xfrm flipV="1">
            <a:off x="6096000" y="2902976"/>
            <a:ext cx="1442224" cy="5260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16FB1A-DA8D-EC73-CB6A-15D4DE7BEF6A}"/>
              </a:ext>
            </a:extLst>
          </p:cNvPr>
          <p:cNvSpPr txBox="1"/>
          <p:nvPr/>
        </p:nvSpPr>
        <p:spPr>
          <a:xfrm>
            <a:off x="4724349" y="2817425"/>
            <a:ext cx="1471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Utah allows 4% beer to be sold in grocery stores</a:t>
            </a:r>
          </a:p>
        </p:txBody>
      </p:sp>
    </p:spTree>
    <p:extLst>
      <p:ext uri="{BB962C8B-B14F-4D97-AF65-F5344CB8AC3E}">
        <p14:creationId xmlns:p14="http://schemas.microsoft.com/office/powerpoint/2010/main" val="12188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313C-019B-80BE-3488-69209878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Maximum ABV and IBU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5CCF81-28F5-F987-F021-BDBD061A8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28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Max Overall ABV</a:t>
            </a:r>
          </a:p>
          <a:p>
            <a:r>
              <a:rPr lang="en-US" sz="2000" dirty="0"/>
              <a:t>Lee Hill Series Vol. 5 - Belgian Style </a:t>
            </a:r>
            <a:r>
              <a:rPr lang="en-US" sz="2000" dirty="0" err="1"/>
              <a:t>Quadrupel</a:t>
            </a:r>
            <a:r>
              <a:rPr lang="en-US" sz="2000" dirty="0"/>
              <a:t> Ale</a:t>
            </a:r>
          </a:p>
          <a:p>
            <a:r>
              <a:rPr lang="en-US" sz="2000" dirty="0"/>
              <a:t>Upslope Brewing Company</a:t>
            </a:r>
          </a:p>
          <a:p>
            <a:r>
              <a:rPr lang="en-US" sz="2000" dirty="0"/>
              <a:t>Colorado</a:t>
            </a:r>
          </a:p>
          <a:p>
            <a:r>
              <a:rPr lang="en-US" sz="2000" b="1" dirty="0"/>
              <a:t>ABV = 12.8%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5" name="Picture 2" descr="upslope_lee_hell_5">
            <a:extLst>
              <a:ext uri="{FF2B5EF4-FFF2-40B4-BE49-F238E27FC236}">
                <a16:creationId xmlns:a16="http://schemas.microsoft.com/office/drawing/2014/main" id="{31B57C84-E3A8-683E-1CFD-03FF03C25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602" y="3429000"/>
            <a:ext cx="1138518" cy="32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D341DF82-7943-D6FA-8216-758059564258}"/>
              </a:ext>
            </a:extLst>
          </p:cNvPr>
          <p:cNvSpPr txBox="1">
            <a:spLocks/>
          </p:cNvSpPr>
          <p:nvPr/>
        </p:nvSpPr>
        <p:spPr>
          <a:xfrm>
            <a:off x="6660995" y="1825625"/>
            <a:ext cx="46928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 dirty="0"/>
              <a:t>Max Overall IBU</a:t>
            </a:r>
          </a:p>
          <a:p>
            <a:r>
              <a:rPr lang="en-US" sz="2000" dirty="0"/>
              <a:t>Bitter B*tch Imperial IPA</a:t>
            </a:r>
          </a:p>
          <a:p>
            <a:r>
              <a:rPr lang="en-US" sz="2000" dirty="0"/>
              <a:t>Astoria Brewing Company</a:t>
            </a:r>
          </a:p>
          <a:p>
            <a:r>
              <a:rPr lang="en-US" sz="2000" dirty="0"/>
              <a:t>Oregon</a:t>
            </a:r>
          </a:p>
          <a:p>
            <a:r>
              <a:rPr lang="en-US" sz="2000" b="1" dirty="0"/>
              <a:t>IBU = 138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9" name="Picture 2" descr="Astoria Brewing Company Tap Room | Breweries &amp; Bars">
            <a:extLst>
              <a:ext uri="{FF2B5EF4-FFF2-40B4-BE49-F238E27FC236}">
                <a16:creationId xmlns:a16="http://schemas.microsoft.com/office/drawing/2014/main" id="{E23F871D-1026-6BB8-4979-6929B81E0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590" y="3317875"/>
            <a:ext cx="271145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2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313C-019B-80BE-3488-69209878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ABV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3D39E2A-DFA1-EF0D-8803-354156EAB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43168"/>
              </p:ext>
            </p:extLst>
          </p:nvPr>
        </p:nvGraphicFramePr>
        <p:xfrm>
          <a:off x="7020859" y="2131060"/>
          <a:ext cx="493776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4198213525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1747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Parameter</a:t>
                      </a:r>
                    </a:p>
                  </a:txBody>
                  <a:tcPr>
                    <a:solidFill>
                      <a:srgbClr val="C80F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</a:t>
                      </a:r>
                    </a:p>
                  </a:txBody>
                  <a:tcPr>
                    <a:solidFill>
                      <a:srgbClr val="C80F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9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Minimum</a:t>
                      </a:r>
                    </a:p>
                  </a:txBody>
                  <a:tcPr>
                    <a:solidFill>
                      <a:srgbClr val="C80F2D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0.001</a:t>
                      </a:r>
                    </a:p>
                  </a:txBody>
                  <a:tcPr>
                    <a:solidFill>
                      <a:srgbClr val="C80F2D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baseline="30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Median</a:t>
                      </a:r>
                    </a:p>
                  </a:txBody>
                  <a:tcPr>
                    <a:solidFill>
                      <a:srgbClr val="C80F2D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0.056</a:t>
                      </a:r>
                    </a:p>
                  </a:txBody>
                  <a:tcPr>
                    <a:solidFill>
                      <a:srgbClr val="C80F2D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46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0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r>
                        <a:rPr lang="en-US" baseline="30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rd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Quartile</a:t>
                      </a:r>
                    </a:p>
                  </a:txBody>
                  <a:tcPr>
                    <a:solidFill>
                      <a:srgbClr val="C80F2D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0.067</a:t>
                      </a:r>
                    </a:p>
                  </a:txBody>
                  <a:tcPr>
                    <a:solidFill>
                      <a:srgbClr val="C80F2D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39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915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16E3379-F586-D672-80DC-EEE29EA2BE43}"/>
              </a:ext>
            </a:extLst>
          </p:cNvPr>
          <p:cNvSpPr txBox="1"/>
          <p:nvPr/>
        </p:nvSpPr>
        <p:spPr>
          <a:xfrm>
            <a:off x="233381" y="6073778"/>
            <a:ext cx="11120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a number of very high alcohol beers which increase the average ABV across the data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E50252D2-3277-ABC2-DE52-EE7CF0F30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81" y="1690688"/>
            <a:ext cx="6421081" cy="4104640"/>
          </a:xfrm>
          <a:prstGeom prst="rect">
            <a:avLst/>
          </a:prstGeom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0A9BACD1-FB77-5CB0-77FD-4E2A1591518A}"/>
              </a:ext>
            </a:extLst>
          </p:cNvPr>
          <p:cNvSpPr/>
          <p:nvPr/>
        </p:nvSpPr>
        <p:spPr>
          <a:xfrm rot="16200000">
            <a:off x="4787323" y="3560311"/>
            <a:ext cx="535258" cy="153886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2005EC-7E25-A4A6-9831-0C96E2B4028F}"/>
              </a:ext>
            </a:extLst>
          </p:cNvPr>
          <p:cNvSpPr txBox="1"/>
          <p:nvPr/>
        </p:nvSpPr>
        <p:spPr>
          <a:xfrm>
            <a:off x="4088750" y="3450620"/>
            <a:ext cx="1932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is skewed to the right</a:t>
            </a:r>
          </a:p>
        </p:txBody>
      </p:sp>
    </p:spTree>
    <p:extLst>
      <p:ext uri="{BB962C8B-B14F-4D97-AF65-F5344CB8AC3E}">
        <p14:creationId xmlns:p14="http://schemas.microsoft.com/office/powerpoint/2010/main" val="267146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32965</TotalTime>
  <Words>484</Words>
  <Application>Microsoft Macintosh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Tahoma</vt:lpstr>
      <vt:lpstr>Office Theme</vt:lpstr>
      <vt:lpstr>Beer and Brewery Analysis</vt:lpstr>
      <vt:lpstr>Outline</vt:lpstr>
      <vt:lpstr>Data Used</vt:lpstr>
      <vt:lpstr>Key Terms Used</vt:lpstr>
      <vt:lpstr>Key Missing Values</vt:lpstr>
      <vt:lpstr>Breweries Across the States</vt:lpstr>
      <vt:lpstr>How does ABV and IBU Vary by State?</vt:lpstr>
      <vt:lpstr>Overall Maximum ABV and IBU</vt:lpstr>
      <vt:lpstr>Distribution of ABV</vt:lpstr>
      <vt:lpstr>Relationship Between IBU and ABU</vt:lpstr>
      <vt:lpstr>IPA’s and Ale’s</vt:lpstr>
      <vt:lpstr>IPA’s and Ale’s</vt:lpstr>
      <vt:lpstr>Where to Invest in More Breweries?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Yule</dc:creator>
  <cp:lastModifiedBy>Andrew Yule</cp:lastModifiedBy>
  <cp:revision>126</cp:revision>
  <dcterms:created xsi:type="dcterms:W3CDTF">2022-04-15T19:09:30Z</dcterms:created>
  <dcterms:modified xsi:type="dcterms:W3CDTF">2022-06-16T21:14:18Z</dcterms:modified>
</cp:coreProperties>
</file>