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9"/>
    <p:restoredTop sz="96327"/>
  </p:normalViewPr>
  <p:slideViewPr>
    <p:cSldViewPr snapToGrid="0">
      <p:cViewPr varScale="1">
        <p:scale>
          <a:sx n="103" d="100"/>
          <a:sy n="103" d="100"/>
        </p:scale>
        <p:origin x="168"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3626-A2B1-F7A8-C97E-FE7C4BCFB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7E341-3BA9-EEBA-425D-6D38B7DE0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E6FA3-B055-299F-C485-AC325A57227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6CB8B32E-2D78-EF4E-D38A-D8B322167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2F0B8-6255-1D3B-989F-CF43DC072F1F}"/>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47903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767A-2AD5-8D29-6A8E-0231285D0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6C9AB-A954-9F81-9E7F-3C6F8DBFDF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94003-504C-D23B-C177-98D766C72CB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4BF91480-A827-1433-339F-6C1AB77F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56A2E-8F4E-C230-BB72-B742F42363D4}"/>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408969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0EECA-D4E1-8B3B-477F-80B1ADD06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02F17-3E07-D5F0-77DA-2B0780CC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E4E0F-500C-2445-73FE-43AAE88279F7}"/>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9CCDE814-3FA1-AEB7-8292-38B979F2C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BED2-B734-C922-2969-7C3BA8F0014B}"/>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106889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2628-A9D2-914D-4479-E6EE2F46A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5FB5E-E56F-0887-C7A6-1850C285D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CD5FE-8007-A6FA-F523-0EC8D8DFC6F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7CF754E4-152E-5E69-EFC4-0BF7238CC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F4ED7-84AB-BA6A-CDB9-0B140990EF9A}"/>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18908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2769-18A2-A33E-9281-C5027ED38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EE664-E0C7-B4D0-CC43-CD3664D59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9C8E8-DE87-C9FC-C244-45FC870EB29B}"/>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0811461E-83E4-56B0-ED8C-3C807C5F5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1A50C-D7EA-77BA-6FEF-747E32A3F20A}"/>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104974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59CD-D5D3-EA64-0B0A-0D74EBFB5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64C92-B01A-8AE5-9ABA-E96440643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42D75A-AC3D-D111-CA62-C696FDF8F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1B236-D61D-B936-E0D5-903B14E6399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6" name="Footer Placeholder 5">
            <a:extLst>
              <a:ext uri="{FF2B5EF4-FFF2-40B4-BE49-F238E27FC236}">
                <a16:creationId xmlns:a16="http://schemas.microsoft.com/office/drawing/2014/main" id="{FE90F2E6-E88A-05E2-8BDA-B3A61FD9A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5198A-63DB-FAF3-5452-71EBF31804CE}"/>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99992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BBDF-D616-2F49-0BC7-9689873EF5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C155B-80C2-F4F0-83E3-43B48E8C7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7CCF4-8726-EFFC-83D8-563AC6698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46047-C848-30D9-A0C5-3B734D53A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919E-C8AB-578C-DC18-48A47C93D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C652F3-9FDC-7E0A-42CD-29BCD537B2C4}"/>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8" name="Footer Placeholder 7">
            <a:extLst>
              <a:ext uri="{FF2B5EF4-FFF2-40B4-BE49-F238E27FC236}">
                <a16:creationId xmlns:a16="http://schemas.microsoft.com/office/drawing/2014/main" id="{E0F60306-7600-24D1-B5CD-33E70FCB1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4798D-0D5B-B00F-525E-4D74D299F382}"/>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47746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2720-9701-5843-A2FF-5B80FF268B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337FA-421E-E48A-CFAB-A9266148C90A}"/>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4" name="Footer Placeholder 3">
            <a:extLst>
              <a:ext uri="{FF2B5EF4-FFF2-40B4-BE49-F238E27FC236}">
                <a16:creationId xmlns:a16="http://schemas.microsoft.com/office/drawing/2014/main" id="{C3FFE044-701E-09F4-D33D-F279103330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E0516-9198-D24E-9879-919EF0207AD9}"/>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34092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E6759-E995-384F-8183-9C75FE5554D6}"/>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3" name="Footer Placeholder 2">
            <a:extLst>
              <a:ext uri="{FF2B5EF4-FFF2-40B4-BE49-F238E27FC236}">
                <a16:creationId xmlns:a16="http://schemas.microsoft.com/office/drawing/2014/main" id="{4473592E-8CEB-CCC9-135C-BD004DDA3B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FB565-CF60-3FAA-AD49-21A67F8FC94D}"/>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276018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C402-58F5-443A-C27C-A268D0C0D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96C72-BEFC-9589-285D-E79911DDB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897305-903B-4C36-0EF8-C9149A7F4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95A82-F9D5-A28C-22FB-62F704B0F389}"/>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6" name="Footer Placeholder 5">
            <a:extLst>
              <a:ext uri="{FF2B5EF4-FFF2-40B4-BE49-F238E27FC236}">
                <a16:creationId xmlns:a16="http://schemas.microsoft.com/office/drawing/2014/main" id="{1BF752F8-EB0C-8EB0-B595-E178FB5C5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7726B-C37A-2D7D-584C-AC0B55E3F3FF}"/>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351270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E36F-3822-3A48-4701-21440443E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1E5E4-31E6-E786-9551-DAEE6B541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867E6-B65F-1C3D-13B3-425112BF3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A6DEF-3A27-6701-322D-DD469CA7A9A2}"/>
              </a:ext>
            </a:extLst>
          </p:cNvPr>
          <p:cNvSpPr>
            <a:spLocks noGrp="1"/>
          </p:cNvSpPr>
          <p:nvPr>
            <p:ph type="dt" sz="half" idx="10"/>
          </p:nvPr>
        </p:nvSpPr>
        <p:spPr/>
        <p:txBody>
          <a:bodyPr/>
          <a:lstStyle/>
          <a:p>
            <a:fld id="{0BC310F2-6809-3E4F-AFA0-02386CD9BBE3}" type="datetimeFigureOut">
              <a:rPr lang="en-US" smtClean="0"/>
              <a:t>8/5/22</a:t>
            </a:fld>
            <a:endParaRPr lang="en-US"/>
          </a:p>
        </p:txBody>
      </p:sp>
      <p:sp>
        <p:nvSpPr>
          <p:cNvPr id="6" name="Footer Placeholder 5">
            <a:extLst>
              <a:ext uri="{FF2B5EF4-FFF2-40B4-BE49-F238E27FC236}">
                <a16:creationId xmlns:a16="http://schemas.microsoft.com/office/drawing/2014/main" id="{A5D47A4B-4396-297D-3714-E7E8DA0DB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44E8-3287-7EA5-1B11-87F9F76DED2F}"/>
              </a:ext>
            </a:extLst>
          </p:cNvPr>
          <p:cNvSpPr>
            <a:spLocks noGrp="1"/>
          </p:cNvSpPr>
          <p:nvPr>
            <p:ph type="sldNum" sz="quarter" idx="12"/>
          </p:nvPr>
        </p:nvSpPr>
        <p:spPr/>
        <p:txBody>
          <a:bodyPr/>
          <a:lstStyle/>
          <a:p>
            <a:fld id="{9581E45B-AE97-D843-9330-9CEBC36AD7E8}" type="slidenum">
              <a:rPr lang="en-US" smtClean="0"/>
              <a:t>‹#›</a:t>
            </a:fld>
            <a:endParaRPr lang="en-US"/>
          </a:p>
        </p:txBody>
      </p:sp>
    </p:spTree>
    <p:extLst>
      <p:ext uri="{BB962C8B-B14F-4D97-AF65-F5344CB8AC3E}">
        <p14:creationId xmlns:p14="http://schemas.microsoft.com/office/powerpoint/2010/main" val="323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5C087-5121-2791-3235-2E698D834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A2F52-7B1F-9920-F6D1-A24722444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C7B03-F8F9-FBF0-D578-350352CD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310F2-6809-3E4F-AFA0-02386CD9BBE3}" type="datetimeFigureOut">
              <a:rPr lang="en-US" smtClean="0"/>
              <a:t>8/5/22</a:t>
            </a:fld>
            <a:endParaRPr lang="en-US"/>
          </a:p>
        </p:txBody>
      </p:sp>
      <p:sp>
        <p:nvSpPr>
          <p:cNvPr id="5" name="Footer Placeholder 4">
            <a:extLst>
              <a:ext uri="{FF2B5EF4-FFF2-40B4-BE49-F238E27FC236}">
                <a16:creationId xmlns:a16="http://schemas.microsoft.com/office/drawing/2014/main" id="{7CBF82FD-2064-FF19-2E48-5461EB59A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86D065-FD96-4655-B398-BDE356B84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1E45B-AE97-D843-9330-9CEBC36AD7E8}" type="slidenum">
              <a:rPr lang="en-US" smtClean="0"/>
              <a:t>‹#›</a:t>
            </a:fld>
            <a:endParaRPr lang="en-US"/>
          </a:p>
        </p:txBody>
      </p:sp>
    </p:spTree>
    <p:extLst>
      <p:ext uri="{BB962C8B-B14F-4D97-AF65-F5344CB8AC3E}">
        <p14:creationId xmlns:p14="http://schemas.microsoft.com/office/powerpoint/2010/main" val="147739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2E3C-64E4-C4E7-0A4D-177E93C2C87E}"/>
              </a:ext>
            </a:extLst>
          </p:cNvPr>
          <p:cNvSpPr>
            <a:spLocks noGrp="1"/>
          </p:cNvSpPr>
          <p:nvPr>
            <p:ph type="ctrTitle"/>
          </p:nvPr>
        </p:nvSpPr>
        <p:spPr/>
        <p:txBody>
          <a:bodyPr/>
          <a:lstStyle/>
          <a:p>
            <a:r>
              <a:rPr lang="en-US" dirty="0"/>
              <a:t>Employee Attrition</a:t>
            </a:r>
          </a:p>
        </p:txBody>
      </p:sp>
      <p:sp>
        <p:nvSpPr>
          <p:cNvPr id="3" name="Subtitle 2">
            <a:extLst>
              <a:ext uri="{FF2B5EF4-FFF2-40B4-BE49-F238E27FC236}">
                <a16:creationId xmlns:a16="http://schemas.microsoft.com/office/drawing/2014/main" id="{530E4C07-FAF3-4ADE-D0BB-458F8855E278}"/>
              </a:ext>
            </a:extLst>
          </p:cNvPr>
          <p:cNvSpPr>
            <a:spLocks noGrp="1"/>
          </p:cNvSpPr>
          <p:nvPr>
            <p:ph type="subTitle" idx="1"/>
          </p:nvPr>
        </p:nvSpPr>
        <p:spPr/>
        <p:txBody>
          <a:bodyPr/>
          <a:lstStyle/>
          <a:p>
            <a:r>
              <a:rPr lang="en-US" dirty="0"/>
              <a:t>An Analysis of Factors Leading to Employee Turnover</a:t>
            </a:r>
          </a:p>
          <a:p>
            <a:endParaRPr lang="en-US" dirty="0"/>
          </a:p>
          <a:p>
            <a:endParaRPr lang="en-US" dirty="0"/>
          </a:p>
          <a:p>
            <a:endParaRPr lang="en-US" dirty="0"/>
          </a:p>
          <a:p>
            <a:r>
              <a:rPr lang="en-US" dirty="0"/>
              <a:t>Andrew Yule, DDS Analytics</a:t>
            </a:r>
          </a:p>
        </p:txBody>
      </p:sp>
    </p:spTree>
    <p:extLst>
      <p:ext uri="{BB962C8B-B14F-4D97-AF65-F5344CB8AC3E}">
        <p14:creationId xmlns:p14="http://schemas.microsoft.com/office/powerpoint/2010/main" val="253228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Predicting Salary</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Linear Regression model constructed based on Age, Job Role, Years at Company, and Stock Options </a:t>
            </a:r>
          </a:p>
          <a:p>
            <a:pPr marL="0" indent="0">
              <a:buNone/>
            </a:pPr>
            <a:endParaRPr lang="en-US" dirty="0"/>
          </a:p>
          <a:p>
            <a:pPr marL="0" indent="0">
              <a:buNone/>
            </a:pPr>
            <a:r>
              <a:rPr lang="en-US" dirty="0"/>
              <a:t>Achievable metrics:</a:t>
            </a:r>
          </a:p>
          <a:p>
            <a:r>
              <a:rPr lang="en-US" dirty="0"/>
              <a:t>R</a:t>
            </a:r>
            <a:r>
              <a:rPr lang="en-US" baseline="30000" dirty="0"/>
              <a:t>2</a:t>
            </a:r>
            <a:r>
              <a:rPr lang="en-US" dirty="0"/>
              <a:t> – 0.85</a:t>
            </a:r>
          </a:p>
          <a:p>
            <a:r>
              <a:rPr lang="en-US" dirty="0"/>
              <a:t>RMSE – $1,850</a:t>
            </a:r>
          </a:p>
        </p:txBody>
      </p:sp>
      <p:pic>
        <p:nvPicPr>
          <p:cNvPr id="6" name="Picture 5" descr="Chart, box and whisker chart&#10;&#10;Description automatically generated">
            <a:extLst>
              <a:ext uri="{FF2B5EF4-FFF2-40B4-BE49-F238E27FC236}">
                <a16:creationId xmlns:a16="http://schemas.microsoft.com/office/drawing/2014/main" id="{62B834E4-D51B-7D5B-6D47-ABEBDBE821FC}"/>
              </a:ext>
            </a:extLst>
          </p:cNvPr>
          <p:cNvPicPr>
            <a:picLocks noChangeAspect="1"/>
          </p:cNvPicPr>
          <p:nvPr/>
        </p:nvPicPr>
        <p:blipFill>
          <a:blip r:embed="rId2"/>
          <a:stretch>
            <a:fillRect/>
          </a:stretch>
        </p:blipFill>
        <p:spPr>
          <a:xfrm>
            <a:off x="6096000" y="1825624"/>
            <a:ext cx="5878882" cy="4199201"/>
          </a:xfrm>
          <a:prstGeom prst="rect">
            <a:avLst/>
          </a:prstGeom>
        </p:spPr>
      </p:pic>
    </p:spTree>
    <p:extLst>
      <p:ext uri="{BB962C8B-B14F-4D97-AF65-F5344CB8AC3E}">
        <p14:creationId xmlns:p14="http://schemas.microsoft.com/office/powerpoint/2010/main" val="37909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Key Takeaways</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199" y="1825624"/>
            <a:ext cx="10515599" cy="4810125"/>
          </a:xfrm>
        </p:spPr>
        <p:txBody>
          <a:bodyPr/>
          <a:lstStyle/>
          <a:p>
            <a:r>
              <a:rPr lang="en-US" dirty="0"/>
              <a:t>Focusing on certain job roles like sales is the most important to prevent attrition</a:t>
            </a:r>
          </a:p>
          <a:p>
            <a:endParaRPr lang="en-US" dirty="0"/>
          </a:p>
          <a:p>
            <a:r>
              <a:rPr lang="en-US" dirty="0"/>
              <a:t>Of the top 6 factors effecting employee attrition that can be controlled, providing stock options, decreasing overtime, and increasing salary are the best ways to retain employees</a:t>
            </a:r>
          </a:p>
          <a:p>
            <a:endParaRPr lang="en-US" dirty="0"/>
          </a:p>
          <a:p>
            <a:r>
              <a:rPr lang="en-US" dirty="0"/>
              <a:t>Attrition and salary can be predicted by simple models with relatively good accuracy. More complicated models such as gradient boosted trees or neural networks can be developed if needed and are expected to improve prediction capability</a:t>
            </a:r>
          </a:p>
        </p:txBody>
      </p:sp>
    </p:spTree>
    <p:extLst>
      <p:ext uri="{BB962C8B-B14F-4D97-AF65-F5344CB8AC3E}">
        <p14:creationId xmlns:p14="http://schemas.microsoft.com/office/powerpoint/2010/main" val="52064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98CC-0B27-3D72-3232-EAFD0CFE0BD8}"/>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7C2671E-F808-DD4E-720D-78DED673A1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673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EE74F4-6371-4C33-72E7-59AFD25E8075}"/>
              </a:ext>
            </a:extLst>
          </p:cNvPr>
          <p:cNvSpPr>
            <a:spLocks noGrp="1"/>
          </p:cNvSpPr>
          <p:nvPr>
            <p:ph idx="1"/>
          </p:nvPr>
        </p:nvSpPr>
        <p:spPr/>
        <p:txBody>
          <a:bodyPr/>
          <a:lstStyle/>
          <a:p>
            <a:pPr marL="0" indent="0">
              <a:buNone/>
            </a:pPr>
            <a:r>
              <a:rPr lang="en-US" dirty="0"/>
              <a:t>Goals:</a:t>
            </a:r>
          </a:p>
          <a:p>
            <a:r>
              <a:rPr lang="en-US" dirty="0"/>
              <a:t>Top factors contributing to attrition</a:t>
            </a:r>
          </a:p>
          <a:p>
            <a:r>
              <a:rPr lang="en-US" dirty="0"/>
              <a:t>Identify interesting trends</a:t>
            </a:r>
          </a:p>
          <a:p>
            <a:r>
              <a:rPr lang="en-US" dirty="0"/>
              <a:t>Predict attrition and employee salary</a:t>
            </a:r>
          </a:p>
        </p:txBody>
      </p:sp>
    </p:spTree>
    <p:extLst>
      <p:ext uri="{BB962C8B-B14F-4D97-AF65-F5344CB8AC3E}">
        <p14:creationId xmlns:p14="http://schemas.microsoft.com/office/powerpoint/2010/main" val="118280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Data Summary</a:t>
            </a:r>
          </a:p>
        </p:txBody>
      </p:sp>
      <p:sp>
        <p:nvSpPr>
          <p:cNvPr id="3" name="Content Placeholder 2">
            <a:extLst>
              <a:ext uri="{FF2B5EF4-FFF2-40B4-BE49-F238E27FC236}">
                <a16:creationId xmlns:a16="http://schemas.microsoft.com/office/drawing/2014/main" id="{BEEE74F4-6371-4C33-72E7-59AFD25E8075}"/>
              </a:ext>
            </a:extLst>
          </p:cNvPr>
          <p:cNvSpPr>
            <a:spLocks noGrp="1"/>
          </p:cNvSpPr>
          <p:nvPr>
            <p:ph idx="1"/>
          </p:nvPr>
        </p:nvSpPr>
        <p:spPr>
          <a:xfrm>
            <a:off x="838200" y="1825625"/>
            <a:ext cx="3736415" cy="4351338"/>
          </a:xfrm>
        </p:spPr>
        <p:txBody>
          <a:bodyPr/>
          <a:lstStyle/>
          <a:p>
            <a:r>
              <a:rPr lang="en-US" dirty="0"/>
              <a:t>870 observations</a:t>
            </a:r>
          </a:p>
          <a:p>
            <a:endParaRPr lang="en-US" dirty="0"/>
          </a:p>
          <a:p>
            <a:r>
              <a:rPr lang="en-US" dirty="0"/>
              <a:t>36 variables available</a:t>
            </a:r>
          </a:p>
          <a:p>
            <a:endParaRPr lang="en-US" dirty="0"/>
          </a:p>
          <a:p>
            <a:r>
              <a:rPr lang="en-US" dirty="0"/>
              <a:t>30 variables used in analysis</a:t>
            </a:r>
          </a:p>
        </p:txBody>
      </p:sp>
      <p:pic>
        <p:nvPicPr>
          <p:cNvPr id="4" name="Picture 3">
            <a:extLst>
              <a:ext uri="{FF2B5EF4-FFF2-40B4-BE49-F238E27FC236}">
                <a16:creationId xmlns:a16="http://schemas.microsoft.com/office/drawing/2014/main" id="{7ACE351D-E8FB-319A-76E8-46041766D1BE}"/>
              </a:ext>
            </a:extLst>
          </p:cNvPr>
          <p:cNvPicPr>
            <a:picLocks noChangeAspect="1"/>
          </p:cNvPicPr>
          <p:nvPr/>
        </p:nvPicPr>
        <p:blipFill>
          <a:blip r:embed="rId2"/>
          <a:stretch>
            <a:fillRect/>
          </a:stretch>
        </p:blipFill>
        <p:spPr>
          <a:xfrm>
            <a:off x="4574615" y="790575"/>
            <a:ext cx="7175500" cy="5702300"/>
          </a:xfrm>
          <a:prstGeom prst="rect">
            <a:avLst/>
          </a:prstGeom>
        </p:spPr>
      </p:pic>
    </p:spTree>
    <p:extLst>
      <p:ext uri="{BB962C8B-B14F-4D97-AF65-F5344CB8AC3E}">
        <p14:creationId xmlns:p14="http://schemas.microsoft.com/office/powerpoint/2010/main" val="5921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Key Variables Effecting Employee Attrition</a:t>
            </a:r>
          </a:p>
        </p:txBody>
      </p:sp>
      <p:pic>
        <p:nvPicPr>
          <p:cNvPr id="7" name="Picture 6">
            <a:extLst>
              <a:ext uri="{FF2B5EF4-FFF2-40B4-BE49-F238E27FC236}">
                <a16:creationId xmlns:a16="http://schemas.microsoft.com/office/drawing/2014/main" id="{651520FE-A1D9-BFEE-485F-71C3A693A14A}"/>
              </a:ext>
            </a:extLst>
          </p:cNvPr>
          <p:cNvPicPr>
            <a:picLocks noChangeAspect="1"/>
          </p:cNvPicPr>
          <p:nvPr/>
        </p:nvPicPr>
        <p:blipFill>
          <a:blip r:embed="rId2"/>
          <a:stretch>
            <a:fillRect/>
          </a:stretch>
        </p:blipFill>
        <p:spPr>
          <a:xfrm>
            <a:off x="317500" y="1641475"/>
            <a:ext cx="11557000" cy="4851400"/>
          </a:xfrm>
          <a:prstGeom prst="rect">
            <a:avLst/>
          </a:prstGeom>
        </p:spPr>
      </p:pic>
    </p:spTree>
    <p:extLst>
      <p:ext uri="{BB962C8B-B14F-4D97-AF65-F5344CB8AC3E}">
        <p14:creationId xmlns:p14="http://schemas.microsoft.com/office/powerpoint/2010/main" val="229726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Key Variables Effecting Employee Attrition</a:t>
            </a:r>
          </a:p>
        </p:txBody>
      </p:sp>
      <p:pic>
        <p:nvPicPr>
          <p:cNvPr id="7" name="Picture 6">
            <a:extLst>
              <a:ext uri="{FF2B5EF4-FFF2-40B4-BE49-F238E27FC236}">
                <a16:creationId xmlns:a16="http://schemas.microsoft.com/office/drawing/2014/main" id="{651520FE-A1D9-BFEE-485F-71C3A693A14A}"/>
              </a:ext>
            </a:extLst>
          </p:cNvPr>
          <p:cNvPicPr>
            <a:picLocks noChangeAspect="1"/>
          </p:cNvPicPr>
          <p:nvPr/>
        </p:nvPicPr>
        <p:blipFill>
          <a:blip r:embed="rId2"/>
          <a:stretch>
            <a:fillRect/>
          </a:stretch>
        </p:blipFill>
        <p:spPr>
          <a:xfrm>
            <a:off x="317500" y="1641475"/>
            <a:ext cx="11557000" cy="4851400"/>
          </a:xfrm>
          <a:prstGeom prst="rect">
            <a:avLst/>
          </a:prstGeom>
        </p:spPr>
      </p:pic>
      <p:sp>
        <p:nvSpPr>
          <p:cNvPr id="3" name="Rectangle 2">
            <a:extLst>
              <a:ext uri="{FF2B5EF4-FFF2-40B4-BE49-F238E27FC236}">
                <a16:creationId xmlns:a16="http://schemas.microsoft.com/office/drawing/2014/main" id="{3BE49E8D-A450-4F32-3484-8506B16B73FB}"/>
              </a:ext>
            </a:extLst>
          </p:cNvPr>
          <p:cNvSpPr/>
          <p:nvPr/>
        </p:nvSpPr>
        <p:spPr>
          <a:xfrm>
            <a:off x="355078" y="1654000"/>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EFC31C-FAAE-C749-C3DC-CED1D35B7E1E}"/>
              </a:ext>
            </a:extLst>
          </p:cNvPr>
          <p:cNvSpPr/>
          <p:nvPr/>
        </p:nvSpPr>
        <p:spPr>
          <a:xfrm>
            <a:off x="344640" y="359761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60DF2FB-8AE2-E42E-3602-E6B683FA3B5C}"/>
              </a:ext>
            </a:extLst>
          </p:cNvPr>
          <p:cNvSpPr/>
          <p:nvPr/>
        </p:nvSpPr>
        <p:spPr>
          <a:xfrm>
            <a:off x="8060656" y="4574646"/>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461E80-DFCA-68B2-1F7D-94CF73F9C77C}"/>
              </a:ext>
            </a:extLst>
          </p:cNvPr>
          <p:cNvSpPr/>
          <p:nvPr/>
        </p:nvSpPr>
        <p:spPr>
          <a:xfrm>
            <a:off x="4202648" y="553914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97D4B0-08BA-9AFD-73D6-3935194A4E1A}"/>
              </a:ext>
            </a:extLst>
          </p:cNvPr>
          <p:cNvSpPr/>
          <p:nvPr/>
        </p:nvSpPr>
        <p:spPr>
          <a:xfrm>
            <a:off x="6144178" y="361014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F2BCD9-5C08-DABF-648C-2720A8FB7240}"/>
              </a:ext>
            </a:extLst>
          </p:cNvPr>
          <p:cNvSpPr/>
          <p:nvPr/>
        </p:nvSpPr>
        <p:spPr>
          <a:xfrm>
            <a:off x="332114" y="4587172"/>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93FD8F-C694-29F0-6149-B20ACDB24CBC}"/>
              </a:ext>
            </a:extLst>
          </p:cNvPr>
          <p:cNvSpPr/>
          <p:nvPr/>
        </p:nvSpPr>
        <p:spPr>
          <a:xfrm>
            <a:off x="2286170" y="165608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FDFB9C-D9D7-9B18-81D0-6663A8A87E0B}"/>
              </a:ext>
            </a:extLst>
          </p:cNvPr>
          <p:cNvSpPr/>
          <p:nvPr/>
        </p:nvSpPr>
        <p:spPr>
          <a:xfrm>
            <a:off x="8060656" y="165608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00895D-1686-ED21-3A06-E925634DC4F0}"/>
              </a:ext>
            </a:extLst>
          </p:cNvPr>
          <p:cNvSpPr/>
          <p:nvPr/>
        </p:nvSpPr>
        <p:spPr>
          <a:xfrm>
            <a:off x="9989660" y="165608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C3CF54-A541-AA54-6BC7-C6553F909395}"/>
              </a:ext>
            </a:extLst>
          </p:cNvPr>
          <p:cNvSpPr/>
          <p:nvPr/>
        </p:nvSpPr>
        <p:spPr>
          <a:xfrm>
            <a:off x="2261118" y="2620590"/>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17E7499-E93E-0C6F-90B4-4B4A2FD28008}"/>
              </a:ext>
            </a:extLst>
          </p:cNvPr>
          <p:cNvSpPr/>
          <p:nvPr/>
        </p:nvSpPr>
        <p:spPr>
          <a:xfrm>
            <a:off x="8048130" y="260806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2A1DA5-8B08-E768-1C11-9DF71F31DBC2}"/>
              </a:ext>
            </a:extLst>
          </p:cNvPr>
          <p:cNvSpPr/>
          <p:nvPr/>
        </p:nvSpPr>
        <p:spPr>
          <a:xfrm>
            <a:off x="2273644" y="359761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6B3279-653F-1C0D-E205-08FA9A71E596}"/>
              </a:ext>
            </a:extLst>
          </p:cNvPr>
          <p:cNvSpPr/>
          <p:nvPr/>
        </p:nvSpPr>
        <p:spPr>
          <a:xfrm>
            <a:off x="4202648" y="361014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183D9-4F48-6EB7-3642-D9B094E4EDCB}"/>
              </a:ext>
            </a:extLst>
          </p:cNvPr>
          <p:cNvSpPr/>
          <p:nvPr/>
        </p:nvSpPr>
        <p:spPr>
          <a:xfrm>
            <a:off x="9964608" y="359761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4A0E93-77A5-1F4B-7067-6CE4A6D8D74A}"/>
              </a:ext>
            </a:extLst>
          </p:cNvPr>
          <p:cNvSpPr/>
          <p:nvPr/>
        </p:nvSpPr>
        <p:spPr>
          <a:xfrm>
            <a:off x="9964608" y="4574646"/>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126706-0087-D399-828E-52FD4A7AAD1F}"/>
              </a:ext>
            </a:extLst>
          </p:cNvPr>
          <p:cNvSpPr/>
          <p:nvPr/>
        </p:nvSpPr>
        <p:spPr>
          <a:xfrm>
            <a:off x="2261118" y="5539148"/>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4C3B25-4080-AA2B-50F5-33A915285F04}"/>
              </a:ext>
            </a:extLst>
          </p:cNvPr>
          <p:cNvSpPr/>
          <p:nvPr/>
        </p:nvSpPr>
        <p:spPr>
          <a:xfrm>
            <a:off x="9964608" y="5551674"/>
            <a:ext cx="1828800" cy="914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97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Top 3 Factors Effecting Employee Attrition</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Log Likelihood used to estimate Pseudo-</a:t>
            </a:r>
            <a:r>
              <a:rPr lang="en-US" dirty="0" err="1"/>
              <a:t>RSquared</a:t>
            </a:r>
            <a:endParaRPr lang="en-US" dirty="0"/>
          </a:p>
          <a:p>
            <a:pPr marL="0" indent="0">
              <a:buNone/>
            </a:pPr>
            <a:endParaRPr lang="en-US" dirty="0"/>
          </a:p>
          <a:p>
            <a:r>
              <a:rPr lang="en-US" dirty="0"/>
              <a:t>Null model based on overall attrition across the entire data set (16%)</a:t>
            </a:r>
          </a:p>
          <a:p>
            <a:endParaRPr lang="en-US" dirty="0"/>
          </a:p>
          <a:p>
            <a:r>
              <a:rPr lang="en-US" dirty="0"/>
              <a:t>Variables Log Likelihood compared against null model</a:t>
            </a:r>
          </a:p>
        </p:txBody>
      </p:sp>
      <p:pic>
        <p:nvPicPr>
          <p:cNvPr id="22" name="Picture 21">
            <a:extLst>
              <a:ext uri="{FF2B5EF4-FFF2-40B4-BE49-F238E27FC236}">
                <a16:creationId xmlns:a16="http://schemas.microsoft.com/office/drawing/2014/main" id="{0CA67F45-89DF-4AB4-6146-DB7C37A77513}"/>
              </a:ext>
            </a:extLst>
          </p:cNvPr>
          <p:cNvPicPr>
            <a:picLocks noChangeAspect="1"/>
          </p:cNvPicPr>
          <p:nvPr/>
        </p:nvPicPr>
        <p:blipFill>
          <a:blip r:embed="rId2"/>
          <a:stretch>
            <a:fillRect/>
          </a:stretch>
        </p:blipFill>
        <p:spPr>
          <a:xfrm>
            <a:off x="838200" y="5988050"/>
            <a:ext cx="4813300" cy="647700"/>
          </a:xfrm>
          <a:prstGeom prst="rect">
            <a:avLst/>
          </a:prstGeom>
        </p:spPr>
      </p:pic>
      <p:pic>
        <p:nvPicPr>
          <p:cNvPr id="24" name="Picture 23" descr="Chart&#10;&#10;Description automatically generated">
            <a:extLst>
              <a:ext uri="{FF2B5EF4-FFF2-40B4-BE49-F238E27FC236}">
                <a16:creationId xmlns:a16="http://schemas.microsoft.com/office/drawing/2014/main" id="{9B296ED4-4068-A5F3-4D14-F5E495A4A5FA}"/>
              </a:ext>
            </a:extLst>
          </p:cNvPr>
          <p:cNvPicPr>
            <a:picLocks noChangeAspect="1"/>
          </p:cNvPicPr>
          <p:nvPr/>
        </p:nvPicPr>
        <p:blipFill>
          <a:blip r:embed="rId3"/>
          <a:stretch>
            <a:fillRect/>
          </a:stretch>
        </p:blipFill>
        <p:spPr>
          <a:xfrm>
            <a:off x="6096000" y="1825623"/>
            <a:ext cx="5966837" cy="4262026"/>
          </a:xfrm>
          <a:prstGeom prst="rect">
            <a:avLst/>
          </a:prstGeom>
        </p:spPr>
      </p:pic>
      <p:sp>
        <p:nvSpPr>
          <p:cNvPr id="26" name="TextBox 25">
            <a:extLst>
              <a:ext uri="{FF2B5EF4-FFF2-40B4-BE49-F238E27FC236}">
                <a16:creationId xmlns:a16="http://schemas.microsoft.com/office/drawing/2014/main" id="{91B1347E-B88B-3B96-91D8-70A5943ACCAC}"/>
              </a:ext>
            </a:extLst>
          </p:cNvPr>
          <p:cNvSpPr txBox="1"/>
          <p:nvPr/>
        </p:nvSpPr>
        <p:spPr>
          <a:xfrm>
            <a:off x="9079418" y="3956636"/>
            <a:ext cx="2517731" cy="1200329"/>
          </a:xfrm>
          <a:prstGeom prst="rect">
            <a:avLst/>
          </a:prstGeom>
          <a:solidFill>
            <a:schemeClr val="bg1"/>
          </a:solidFill>
        </p:spPr>
        <p:txBody>
          <a:bodyPr wrap="square" rtlCol="0">
            <a:spAutoFit/>
          </a:bodyPr>
          <a:lstStyle/>
          <a:p>
            <a:r>
              <a:rPr lang="en-US" dirty="0"/>
              <a:t>Key Factors:</a:t>
            </a:r>
          </a:p>
          <a:p>
            <a:pPr marL="285750" indent="-285750">
              <a:buFont typeface="Arial" panose="020B0604020202020204" pitchFamily="34" charset="0"/>
              <a:buChar char="•"/>
            </a:pPr>
            <a:r>
              <a:rPr lang="en-US" dirty="0"/>
              <a:t>Job Role</a:t>
            </a:r>
          </a:p>
          <a:p>
            <a:pPr marL="285750" indent="-285750">
              <a:buFont typeface="Arial" panose="020B0604020202020204" pitchFamily="34" charset="0"/>
              <a:buChar char="•"/>
            </a:pPr>
            <a:r>
              <a:rPr lang="en-US" dirty="0"/>
              <a:t>Stock Option Level</a:t>
            </a:r>
          </a:p>
          <a:p>
            <a:pPr marL="285750" indent="-285750">
              <a:buFont typeface="Arial" panose="020B0604020202020204" pitchFamily="34" charset="0"/>
              <a:buChar char="•"/>
            </a:pPr>
            <a:r>
              <a:rPr lang="en-US" dirty="0"/>
              <a:t>Over Time</a:t>
            </a:r>
          </a:p>
        </p:txBody>
      </p:sp>
    </p:spTree>
    <p:extLst>
      <p:ext uri="{BB962C8B-B14F-4D97-AF65-F5344CB8AC3E}">
        <p14:creationId xmlns:p14="http://schemas.microsoft.com/office/powerpoint/2010/main" val="304895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Interesting Job Role Specifics</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Sales roles are likely to have the highest attrition</a:t>
            </a:r>
          </a:p>
          <a:p>
            <a:pPr marL="0" indent="0">
              <a:buNone/>
            </a:pPr>
            <a:endParaRPr lang="en-US" dirty="0"/>
          </a:p>
          <a:p>
            <a:r>
              <a:rPr lang="en-US" dirty="0"/>
              <a:t>Options to decreasing attrition:</a:t>
            </a:r>
          </a:p>
          <a:p>
            <a:pPr lvl="1"/>
            <a:r>
              <a:rPr lang="en-US" dirty="0"/>
              <a:t>↑ stock options</a:t>
            </a:r>
          </a:p>
          <a:p>
            <a:pPr lvl="1"/>
            <a:r>
              <a:rPr lang="en-US" dirty="0"/>
              <a:t>↓ over time</a:t>
            </a:r>
          </a:p>
          <a:p>
            <a:pPr lvl="1"/>
            <a:r>
              <a:rPr lang="en-US" dirty="0"/>
              <a:t>↑ monthly income</a:t>
            </a:r>
          </a:p>
        </p:txBody>
      </p:sp>
      <p:pic>
        <p:nvPicPr>
          <p:cNvPr id="5" name="Picture 4" descr="Chart, funnel chart&#10;&#10;Description automatically generated">
            <a:extLst>
              <a:ext uri="{FF2B5EF4-FFF2-40B4-BE49-F238E27FC236}">
                <a16:creationId xmlns:a16="http://schemas.microsoft.com/office/drawing/2014/main" id="{FF5BD125-C555-F4AA-DFE5-76BF3276864F}"/>
              </a:ext>
            </a:extLst>
          </p:cNvPr>
          <p:cNvPicPr>
            <a:picLocks noChangeAspect="1"/>
          </p:cNvPicPr>
          <p:nvPr/>
        </p:nvPicPr>
        <p:blipFill>
          <a:blip r:embed="rId2"/>
          <a:stretch>
            <a:fillRect/>
          </a:stretch>
        </p:blipFill>
        <p:spPr>
          <a:xfrm>
            <a:off x="6096000" y="1825623"/>
            <a:ext cx="5945859" cy="4247042"/>
          </a:xfrm>
          <a:prstGeom prst="rect">
            <a:avLst/>
          </a:prstGeom>
        </p:spPr>
      </p:pic>
    </p:spTree>
    <p:extLst>
      <p:ext uri="{BB962C8B-B14F-4D97-AF65-F5344CB8AC3E}">
        <p14:creationId xmlns:p14="http://schemas.microsoft.com/office/powerpoint/2010/main" val="130794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Notable Trends</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No strong correlations between work life balance and other variables</a:t>
            </a:r>
          </a:p>
          <a:p>
            <a:endParaRPr lang="en-US" dirty="0"/>
          </a:p>
          <a:p>
            <a:r>
              <a:rPr lang="en-US" dirty="0"/>
              <a:t>Work life balance may be something highly determined by the individual and not workplace factors</a:t>
            </a:r>
          </a:p>
        </p:txBody>
      </p:sp>
      <p:pic>
        <p:nvPicPr>
          <p:cNvPr id="6" name="Picture 5" descr="Graphical user interface&#10;&#10;Description automatically generated">
            <a:extLst>
              <a:ext uri="{FF2B5EF4-FFF2-40B4-BE49-F238E27FC236}">
                <a16:creationId xmlns:a16="http://schemas.microsoft.com/office/drawing/2014/main" id="{41CEA9A5-F0F1-37AD-D093-C2BA317D769B}"/>
              </a:ext>
            </a:extLst>
          </p:cNvPr>
          <p:cNvPicPr>
            <a:picLocks noChangeAspect="1"/>
          </p:cNvPicPr>
          <p:nvPr/>
        </p:nvPicPr>
        <p:blipFill>
          <a:blip r:embed="rId2"/>
          <a:stretch>
            <a:fillRect/>
          </a:stretch>
        </p:blipFill>
        <p:spPr>
          <a:xfrm>
            <a:off x="6096000" y="1825623"/>
            <a:ext cx="5853830" cy="4181307"/>
          </a:xfrm>
          <a:prstGeom prst="rect">
            <a:avLst/>
          </a:prstGeom>
        </p:spPr>
      </p:pic>
      <p:sp>
        <p:nvSpPr>
          <p:cNvPr id="7" name="Rectangle 6">
            <a:extLst>
              <a:ext uri="{FF2B5EF4-FFF2-40B4-BE49-F238E27FC236}">
                <a16:creationId xmlns:a16="http://schemas.microsoft.com/office/drawing/2014/main" id="{B35299F2-84FE-7F17-034D-4A4E142D8801}"/>
              </a:ext>
            </a:extLst>
          </p:cNvPr>
          <p:cNvSpPr/>
          <p:nvPr/>
        </p:nvSpPr>
        <p:spPr>
          <a:xfrm>
            <a:off x="10139972" y="2054268"/>
            <a:ext cx="228600" cy="25603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7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0B08-5445-CA36-2E57-289ACCE113AD}"/>
              </a:ext>
            </a:extLst>
          </p:cNvPr>
          <p:cNvSpPr>
            <a:spLocks noGrp="1"/>
          </p:cNvSpPr>
          <p:nvPr>
            <p:ph type="title"/>
          </p:nvPr>
        </p:nvSpPr>
        <p:spPr/>
        <p:txBody>
          <a:bodyPr/>
          <a:lstStyle/>
          <a:p>
            <a:r>
              <a:rPr lang="en-US" dirty="0"/>
              <a:t>Predicting Attrition</a:t>
            </a:r>
          </a:p>
        </p:txBody>
      </p:sp>
      <p:sp>
        <p:nvSpPr>
          <p:cNvPr id="4" name="Content Placeholder 2">
            <a:extLst>
              <a:ext uri="{FF2B5EF4-FFF2-40B4-BE49-F238E27FC236}">
                <a16:creationId xmlns:a16="http://schemas.microsoft.com/office/drawing/2014/main" id="{966E9AEB-0B5B-5888-A304-D01BC873639D}"/>
              </a:ext>
            </a:extLst>
          </p:cNvPr>
          <p:cNvSpPr>
            <a:spLocks noGrp="1"/>
          </p:cNvSpPr>
          <p:nvPr>
            <p:ph idx="1"/>
          </p:nvPr>
        </p:nvSpPr>
        <p:spPr>
          <a:xfrm>
            <a:off x="838200" y="1825624"/>
            <a:ext cx="5257800" cy="4810125"/>
          </a:xfrm>
        </p:spPr>
        <p:txBody>
          <a:bodyPr/>
          <a:lstStyle/>
          <a:p>
            <a:r>
              <a:rPr lang="en-US" dirty="0"/>
              <a:t>Naïve-Bayes model constructed with 16 of the 30 variables analyzed </a:t>
            </a:r>
          </a:p>
          <a:p>
            <a:pPr marL="0" indent="0">
              <a:buNone/>
            </a:pPr>
            <a:endParaRPr lang="en-US" dirty="0"/>
          </a:p>
          <a:p>
            <a:pPr marL="0" indent="0">
              <a:buNone/>
            </a:pPr>
            <a:r>
              <a:rPr lang="en-US" dirty="0"/>
              <a:t>Achievable metrics:</a:t>
            </a:r>
          </a:p>
          <a:p>
            <a:r>
              <a:rPr lang="en-US" dirty="0"/>
              <a:t>Accuracy – 80%</a:t>
            </a:r>
          </a:p>
          <a:p>
            <a:r>
              <a:rPr lang="en-US" dirty="0"/>
              <a:t>Sensitivity – 84%</a:t>
            </a:r>
          </a:p>
          <a:p>
            <a:r>
              <a:rPr lang="en-US" dirty="0"/>
              <a:t>Specificity – 61%</a:t>
            </a:r>
          </a:p>
          <a:p>
            <a:pPr marL="0" indent="0">
              <a:buNone/>
            </a:pPr>
            <a:endParaRPr lang="en-US" dirty="0"/>
          </a:p>
        </p:txBody>
      </p:sp>
      <p:pic>
        <p:nvPicPr>
          <p:cNvPr id="5" name="Picture 4" descr="Chart, box and whisker chart&#10;&#10;Description automatically generated">
            <a:extLst>
              <a:ext uri="{FF2B5EF4-FFF2-40B4-BE49-F238E27FC236}">
                <a16:creationId xmlns:a16="http://schemas.microsoft.com/office/drawing/2014/main" id="{6F3E6596-D851-2877-992F-29EE93907DE7}"/>
              </a:ext>
            </a:extLst>
          </p:cNvPr>
          <p:cNvPicPr>
            <a:picLocks noChangeAspect="1"/>
          </p:cNvPicPr>
          <p:nvPr/>
        </p:nvPicPr>
        <p:blipFill>
          <a:blip r:embed="rId2"/>
          <a:stretch>
            <a:fillRect/>
          </a:stretch>
        </p:blipFill>
        <p:spPr>
          <a:xfrm>
            <a:off x="6096000" y="1825624"/>
            <a:ext cx="5891408" cy="4208149"/>
          </a:xfrm>
          <a:prstGeom prst="rect">
            <a:avLst/>
          </a:prstGeom>
        </p:spPr>
      </p:pic>
    </p:spTree>
    <p:extLst>
      <p:ext uri="{BB962C8B-B14F-4D97-AF65-F5344CB8AC3E}">
        <p14:creationId xmlns:p14="http://schemas.microsoft.com/office/powerpoint/2010/main" val="8332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292</Words>
  <Application>Microsoft Macintosh PowerPoint</Application>
  <PresentationFormat>Widescreen</PresentationFormat>
  <Paragraphs>60</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Employee Attrition</vt:lpstr>
      <vt:lpstr>Introduction</vt:lpstr>
      <vt:lpstr>Data Summary</vt:lpstr>
      <vt:lpstr>Key Variables Effecting Employee Attrition</vt:lpstr>
      <vt:lpstr>Key Variables Effecting Employee Attrition</vt:lpstr>
      <vt:lpstr>Top 3 Factors Effecting Employee Attrition</vt:lpstr>
      <vt:lpstr>Interesting Job Role Specifics</vt:lpstr>
      <vt:lpstr>Notable Trends</vt:lpstr>
      <vt:lpstr>Predicting Attrition</vt:lpstr>
      <vt:lpstr>Predicting Salary</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Yule</dc:creator>
  <cp:lastModifiedBy>Andrew Yule</cp:lastModifiedBy>
  <cp:revision>12</cp:revision>
  <dcterms:created xsi:type="dcterms:W3CDTF">2022-08-05T20:05:01Z</dcterms:created>
  <dcterms:modified xsi:type="dcterms:W3CDTF">2022-08-05T21:15:38Z</dcterms:modified>
</cp:coreProperties>
</file>