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25"/>
  </p:notesMasterIdLst>
  <p:sldIdLst>
    <p:sldId id="256" r:id="rId2"/>
    <p:sldId id="269" r:id="rId3"/>
    <p:sldId id="270" r:id="rId4"/>
    <p:sldId id="272" r:id="rId5"/>
    <p:sldId id="278" r:id="rId6"/>
    <p:sldId id="277" r:id="rId7"/>
    <p:sldId id="290" r:id="rId8"/>
    <p:sldId id="261" r:id="rId9"/>
    <p:sldId id="292" r:id="rId10"/>
    <p:sldId id="291" r:id="rId11"/>
    <p:sldId id="279" r:id="rId12"/>
    <p:sldId id="280" r:id="rId13"/>
    <p:sldId id="281" r:id="rId14"/>
    <p:sldId id="274" r:id="rId15"/>
    <p:sldId id="273" r:id="rId16"/>
    <p:sldId id="275" r:id="rId17"/>
    <p:sldId id="264" r:id="rId18"/>
    <p:sldId id="276" r:id="rId19"/>
    <p:sldId id="293" r:id="rId20"/>
    <p:sldId id="265" r:id="rId21"/>
    <p:sldId id="259" r:id="rId22"/>
    <p:sldId id="266" r:id="rId23"/>
    <p:sldId id="294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0"/>
    <p:restoredTop sz="96041"/>
  </p:normalViewPr>
  <p:slideViewPr>
    <p:cSldViewPr snapToGrid="0">
      <p:cViewPr varScale="1">
        <p:scale>
          <a:sx n="105" d="100"/>
          <a:sy n="105" d="100"/>
        </p:scale>
        <p:origin x="-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7DAF-E779-C349-A74F-6359282136D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8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2023/4/25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10903v3.pdf" TargetMode="External"/><Relationship Id="rId2" Type="http://schemas.openxmlformats.org/officeDocument/2006/relationships/hyperlink" Target="https://docs.dgl.ai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node-classification" TargetMode="External"/><Relationship Id="rId5" Type="http://schemas.openxmlformats.org/officeDocument/2006/relationships/hyperlink" Target="https://arxiv.org/abs/2006.04131v2" TargetMode="External"/><Relationship Id="rId4" Type="http://schemas.openxmlformats.org/officeDocument/2006/relationships/hyperlink" Target="https://arxiv.org/pdf/2008.09624v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vKdLeGYUUH8_TTVQsc--uMfn3zNQioBDjCKycxnLQM/edit?usp=sharing" TargetMode="External"/><Relationship Id="rId2" Type="http://schemas.openxmlformats.org/officeDocument/2006/relationships/hyperlink" Target="https://www.kaggle.com/t/d1097b49b16014572e81c3bafd7e3bb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2023/05/12 (FRI) 23:59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蔡珮瑜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09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0C42-5075-6E4C-E4B6-13E984D5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1BA2-EA15-A270-9DA0-8050AE36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20 times per day</a:t>
            </a:r>
          </a:p>
          <a:p>
            <a:r>
              <a:rPr lang="en-US" altLang="zh-TW" dirty="0"/>
              <a:t>You can choose 5 predictions for final scoring</a:t>
            </a:r>
          </a:p>
          <a:p>
            <a:pPr lvl="1"/>
            <a:r>
              <a:rPr lang="en-US" altLang="zh-TW" dirty="0"/>
              <a:t>Kaggle will use the best one to be your result</a:t>
            </a:r>
          </a:p>
          <a:p>
            <a:pPr lvl="1"/>
            <a:endParaRPr lang="zh-TW" altLang="en-US" dirty="0"/>
          </a:p>
          <a:p>
            <a:r>
              <a:rPr kumimoji="1" lang="en-US" altLang="zh-TW" dirty="0"/>
              <a:t>We will publish private </a:t>
            </a:r>
            <a:r>
              <a:rPr lang="en-US" altLang="zh-TW" dirty="0"/>
              <a:t>leaderboard </a:t>
            </a:r>
            <a:r>
              <a:rPr lang="en-US" altLang="zh-TW" dirty="0">
                <a:solidFill>
                  <a:srgbClr val="FF0000"/>
                </a:solidFill>
              </a:rPr>
              <a:t>one time </a:t>
            </a:r>
            <a:r>
              <a:rPr lang="en-US" altLang="zh-TW" dirty="0"/>
              <a:t>on eeclass 3 days before the deadline of this homework.</a:t>
            </a:r>
          </a:p>
          <a:p>
            <a:pPr lvl="1"/>
            <a:r>
              <a:rPr kumimoji="1" lang="en-US" altLang="zh-TW" dirty="0"/>
              <a:t>This won’t affect your final score, just for you to check your status.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0415F-2E19-E988-97E4-01848FD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9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F05294-C416-009E-FC99-D0577F78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0153"/>
            <a:ext cx="10653215" cy="301484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710020" y="504549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161C4A9-15C5-7FF0-5BCC-093BF3C1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78" y="2803907"/>
            <a:ext cx="5653605" cy="23301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77496D-F551-634F-0BD6-ED398B53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48" y="2106271"/>
            <a:ext cx="5346857" cy="37022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10800000">
            <a:off x="11295162" y="513405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1630923" y="4546363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10343926" y="5810292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6840480" y="3429000"/>
            <a:ext cx="370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</a:t>
            </a:r>
          </a:p>
          <a:p>
            <a:r>
              <a:rPr lang="en-US" altLang="zh-TW" b="1" dirty="0">
                <a:solidFill>
                  <a:schemeClr val="accent5"/>
                </a:solidFill>
              </a:rPr>
              <a:t>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0D4B8-8D72-5089-0153-EC7DCC21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30"/>
            <a:ext cx="7772400" cy="34499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09701" y="3363816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6096000" y="2695243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DA1313-B26C-DF78-0A93-7CA8842100EA}"/>
              </a:ext>
            </a:extLst>
          </p:cNvPr>
          <p:cNvSpPr txBox="1"/>
          <p:nvPr/>
        </p:nvSpPr>
        <p:spPr>
          <a:xfrm>
            <a:off x="1017183" y="5718641"/>
            <a:ext cx="777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Remember to choose 5 predictions before the deadline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B2E226-22DC-6C94-1F69-2678B61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description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6C26000-60CE-3026-92C8-BD8E860E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Baseline 0 method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BE6CA-FA4E-B353-51EA-2801B400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71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8779-8394-7268-2D75-771600CC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Sample code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231A161-B806-2608-9A8C-E1E4142532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567" y="1825625"/>
            <a:ext cx="1522333" cy="4351338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36226-9786-E8EC-6827-8C6B3ED1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3267" y="2142699"/>
            <a:ext cx="8800533" cy="88932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Load data based on provided dataset name.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No need to modify this file.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B379E-9E0D-DCEA-3BDB-82BDE1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665FA86-8431-35A3-DE15-691524D46810}"/>
              </a:ext>
            </a:extLst>
          </p:cNvPr>
          <p:cNvSpPr txBox="1">
            <a:spLocks/>
          </p:cNvSpPr>
          <p:nvPr/>
        </p:nvSpPr>
        <p:spPr>
          <a:xfrm>
            <a:off x="2553267" y="3556629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Define the details of model.</a:t>
            </a:r>
            <a:endParaRPr kumimoji="1" lang="zh-TW" altLang="en-US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96D338EC-6944-5D73-54C3-9CFACBACB2AB}"/>
              </a:ext>
            </a:extLst>
          </p:cNvPr>
          <p:cNvSpPr txBox="1">
            <a:spLocks/>
          </p:cNvSpPr>
          <p:nvPr/>
        </p:nvSpPr>
        <p:spPr>
          <a:xfrm>
            <a:off x="2553267" y="4912076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Train and evaluate the model.</a:t>
            </a:r>
          </a:p>
          <a:p>
            <a:r>
              <a:rPr kumimoji="1" lang="en-US" altLang="zh-TW" dirty="0"/>
              <a:t>Export the submission csv file.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6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633DF-1C24-6CC3-6315-0435C2B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data_loader.py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12E80-9267-26FF-CF85-79E886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3FD8CC47-8489-5228-5817-05F8DAC83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58" y="2354428"/>
            <a:ext cx="10394283" cy="21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386340-3747-D9D3-6F67-F62CBBBC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train.py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D15CE3F-CFDA-ACD0-D4B7-8712EA74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C1124-472C-521E-0506-10F79813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15BEAD-F51B-404E-A611-547BD6BA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7" y="2149501"/>
            <a:ext cx="10368003" cy="29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4DF0C-9AFB-65F4-08A6-81D5E208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FCB87B-5D43-4B88-73E1-49732979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17" y="1944785"/>
            <a:ext cx="6794817" cy="42723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3FC8-99DE-55BC-CCB5-1A8B1545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1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5600C-77F0-7512-1198-F87BE27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1CD30-373A-4902-659C-E802660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797FF1-238D-D1DE-0C36-98E3D327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0659"/>
            <a:ext cx="10515600" cy="2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Node classification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Build a node classification model</a:t>
            </a:r>
            <a:endParaRPr lang="en-US" altLang="zh-TW" dirty="0"/>
          </a:p>
          <a:p>
            <a:r>
              <a:rPr lang="en-US" altLang="zh-TW" dirty="0"/>
              <a:t>Given an unknown graph dataset</a:t>
            </a:r>
          </a:p>
          <a:p>
            <a:pPr lvl="1"/>
            <a:r>
              <a:rPr lang="en-US" altLang="zh-TW" dirty="0"/>
              <a:t>Train your model using the training nodes</a:t>
            </a:r>
          </a:p>
          <a:p>
            <a:pPr lvl="1"/>
            <a:r>
              <a:rPr lang="en-US" altLang="zh-TW" dirty="0"/>
              <a:t>Predict the labels of the testing nodes.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DA030-741E-9B12-FEF8-95464B60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TW" dirty="0"/>
              <a:t>How to run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E46A5-21A6-3CE8-567F-E249F2C6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python3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train.py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--epochs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epochs</a:t>
            </a:r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</a:t>
            </a:r>
            <a:r>
              <a:rPr lang="en-US" altLang="zh-TW" sz="2400" dirty="0" err="1">
                <a:latin typeface="Consolas" panose="020B0609020204030204" pitchFamily="49" charset="0"/>
              </a:rPr>
              <a:t>es_iters</a:t>
            </a:r>
            <a:r>
              <a:rPr lang="en-US" altLang="zh-TW" sz="2400" dirty="0">
                <a:latin typeface="Consolas" panose="020B0609020204030204" pitchFamily="49" charset="0"/>
              </a:rPr>
              <a:t>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iters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to trigger 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e</a:t>
            </a:r>
            <a:r>
              <a:rPr lang="en" altLang="zh-TW" sz="24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arly stopping</a:t>
            </a:r>
            <a:r>
              <a:rPr lang="en-US" altLang="zh-TW" sz="2400" dirty="0">
                <a:latin typeface="Consolas" panose="020B0609020204030204" pitchFamily="49" charset="0"/>
              </a:rPr>
              <a:t>}\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--use-</a:t>
            </a:r>
            <a:r>
              <a:rPr lang="en-US" altLang="zh-TW" sz="2400" dirty="0" err="1">
                <a:latin typeface="Consolas" panose="020B0609020204030204" pitchFamily="49" charset="0"/>
              </a:rPr>
              <a:t>gpu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Example:</a:t>
            </a:r>
          </a:p>
          <a:p>
            <a:pPr lvl="1"/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F8F58-85F1-1020-DBC6-3CC0A18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02826C-AB12-2C3A-6517-5B83EDD0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7" y="5412000"/>
            <a:ext cx="7715593" cy="4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21B6-A26B-FA18-F760-15864CD4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222"/>
            <a:ext cx="4084340" cy="222418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Once you successfully run the sample code…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21716-47BB-2A62-E26A-E650D22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22B388-B62F-F531-B3F8-8F9D52E1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6"/>
          <a:stretch/>
        </p:blipFill>
        <p:spPr>
          <a:xfrm>
            <a:off x="4922539" y="826110"/>
            <a:ext cx="5230219" cy="29695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0A877A-65DC-E1D7-329E-6ABABC11F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5"/>
          <a:stretch/>
        </p:blipFill>
        <p:spPr>
          <a:xfrm>
            <a:off x="4922539" y="4065601"/>
            <a:ext cx="5230219" cy="20979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32FC89-6D86-816E-4B5E-653868A89B07}"/>
              </a:ext>
            </a:extLst>
          </p:cNvPr>
          <p:cNvSpPr txBox="1"/>
          <p:nvPr/>
        </p:nvSpPr>
        <p:spPr>
          <a:xfrm>
            <a:off x="4922539" y="3708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BBFFCB-1BF1-C0B2-87A5-6E10C9097FAF}"/>
              </a:ext>
            </a:extLst>
          </p:cNvPr>
          <p:cNvSpPr txBox="1"/>
          <p:nvPr/>
        </p:nvSpPr>
        <p:spPr>
          <a:xfrm>
            <a:off x="838200" y="4980320"/>
            <a:ext cx="35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</a:rPr>
              <a:t>* Please remember to upload your output csv file to Kaggle for scoring.</a:t>
            </a:r>
          </a:p>
        </p:txBody>
      </p:sp>
    </p:spTree>
    <p:extLst>
      <p:ext uri="{BB962C8B-B14F-4D97-AF65-F5344CB8AC3E}">
        <p14:creationId xmlns:p14="http://schemas.microsoft.com/office/powerpoint/2010/main" val="203618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DA411-2C26-A332-1AF4-3C1A31E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C43A-4B35-6F0A-13AF-19FE34BA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Submit your code to eeclass before deadline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All your python scripts file which is able to read dataset, train your model, export a prediction csv file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 </a:t>
            </a:r>
            <a:r>
              <a:rPr kumimoji="1" lang="en-US" altLang="zh-TW" dirty="0" err="1"/>
              <a:t>README.md</a:t>
            </a:r>
            <a:r>
              <a:rPr kumimoji="1" lang="en-US" altLang="zh-TW" dirty="0"/>
              <a:t> file</a:t>
            </a:r>
          </a:p>
          <a:p>
            <a:pPr lvl="2"/>
            <a:r>
              <a:rPr kumimoji="1" lang="en-US" altLang="zh-TW" dirty="0"/>
              <a:t>describe how to run your code</a:t>
            </a:r>
          </a:p>
          <a:p>
            <a:pPr lvl="1"/>
            <a:r>
              <a:rPr kumimoji="1" lang="en-US" altLang="zh-TW" dirty="0"/>
              <a:t>The predictions must be derived from a machine learning or deep learning model.</a:t>
            </a:r>
          </a:p>
          <a:p>
            <a:r>
              <a:rPr kumimoji="1" lang="en-US" altLang="zh-TW" dirty="0"/>
              <a:t>Evaluate your model performance on Kaggle.</a:t>
            </a:r>
          </a:p>
          <a:p>
            <a:pPr lvl="1"/>
            <a:r>
              <a:rPr kumimoji="1" lang="en-US" altLang="zh-TW" dirty="0"/>
              <a:t>Submit your model prediction file</a:t>
            </a:r>
          </a:p>
          <a:p>
            <a:pPr lvl="1"/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homework.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62CCD-AF93-D13C-D22D-366DE65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19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B1AE-EC66-F77B-38A8-CB1EFF1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 Your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04147-9DED-9D3F-3997-1F405D4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DGL: </a:t>
            </a:r>
            <a:r>
              <a:rPr kumimoji="1" lang="en" altLang="zh-TW" dirty="0">
                <a:hlinkClick r:id="rId2"/>
              </a:rPr>
              <a:t>https://docs.dgl.ai/index.htm</a:t>
            </a:r>
            <a:endParaRPr kumimoji="1" lang="en" altLang="zh-TW" dirty="0"/>
          </a:p>
          <a:p>
            <a:pPr lvl="1"/>
            <a:r>
              <a:rPr lang="en" altLang="zh-TW" b="0" i="0" u="none" strike="noStrike" dirty="0">
                <a:solidFill>
                  <a:srgbClr val="FFFFFF"/>
                </a:solidFill>
                <a:effectLst/>
                <a:latin typeface="Exo"/>
              </a:rPr>
              <a:t>State-of-the-Art</a:t>
            </a:r>
            <a:endParaRPr lang="en" altLang="zh-TW" dirty="0"/>
          </a:p>
          <a:p>
            <a:r>
              <a:rPr lang="en" altLang="zh-TW" dirty="0"/>
              <a:t>GAT: </a:t>
            </a:r>
            <a:r>
              <a:rPr lang="en" altLang="zh-TW" dirty="0">
                <a:hlinkClick r:id="rId3"/>
              </a:rPr>
              <a:t>https://arxiv.org/pdf/1710.10903v3.pdf</a:t>
            </a:r>
            <a:endParaRPr lang="en" altLang="zh-TW" dirty="0"/>
          </a:p>
          <a:p>
            <a:r>
              <a:rPr lang="en" altLang="zh-TW" dirty="0"/>
              <a:t>SSP: </a:t>
            </a:r>
            <a:r>
              <a:rPr lang="en" altLang="zh-TW" dirty="0">
                <a:hlinkClick r:id="rId4"/>
              </a:rPr>
              <a:t>https://arxiv.org/pdf/2008.09624v1.pdf</a:t>
            </a:r>
            <a:endParaRPr lang="en" altLang="zh-TW" dirty="0"/>
          </a:p>
          <a:p>
            <a:r>
              <a:rPr lang="en" altLang="zh-TW" dirty="0"/>
              <a:t>GRACE: </a:t>
            </a:r>
            <a:r>
              <a:rPr lang="en" altLang="zh-TW" dirty="0">
                <a:hlinkClick r:id="rId5"/>
              </a:rPr>
              <a:t>https://arxiv.org/abs/2006.04131v2</a:t>
            </a:r>
            <a:endParaRPr lang="en" altLang="zh-TW" dirty="0"/>
          </a:p>
          <a:p>
            <a:r>
              <a:rPr lang="en" altLang="zh-TW" dirty="0"/>
              <a:t>State-of-the-art on Node Classification : </a:t>
            </a:r>
            <a:r>
              <a:rPr lang="en" altLang="zh-TW" dirty="0">
                <a:hlinkClick r:id="rId6"/>
              </a:rPr>
              <a:t>https://paperswithcode.com/task/node-classification</a:t>
            </a:r>
            <a:endParaRPr lang="en" altLang="zh-TW" dirty="0"/>
          </a:p>
          <a:p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B42B62-624E-694B-14E2-BB285FEF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8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E247-47D0-1BDA-43EE-66771C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is hosted on 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860DC-79A1-48F8-AC60-EAF7519C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HW 3 Kaggle link</a:t>
            </a:r>
          </a:p>
          <a:p>
            <a:pPr lvl="1"/>
            <a:r>
              <a:rPr lang="en-US" altLang="zh-TW" dirty="0">
                <a:hlinkClick r:id="rId2"/>
              </a:rPr>
              <a:t>https://www.kaggle.com/t/d1097b49b16014572e81c3bafd7e3bb9</a:t>
            </a:r>
            <a:endParaRPr kumimoji="1" lang="en-US" altLang="zh-TW" dirty="0"/>
          </a:p>
          <a:p>
            <a:r>
              <a:rPr kumimoji="1" lang="en-US" altLang="zh-TW" dirty="0"/>
              <a:t>Deadline: </a:t>
            </a:r>
            <a:r>
              <a:rPr kumimoji="1" lang="en-US" altLang="zh-TW" dirty="0">
                <a:solidFill>
                  <a:srgbClr val="FF0000"/>
                </a:solidFill>
              </a:rPr>
              <a:t>2023/05/12 (FRI) 23:59</a:t>
            </a:r>
          </a:p>
          <a:p>
            <a:endParaRPr kumimoji="1" lang="en-US" altLang="zh-TW" dirty="0"/>
          </a:p>
          <a:p>
            <a:r>
              <a:rPr kumimoji="1" lang="en-US" altLang="zh-TW" b="1" dirty="0"/>
              <a:t>Fill your </a:t>
            </a:r>
            <a:r>
              <a:rPr kumimoji="1" lang="en-US" altLang="zh-TW" b="1" dirty="0">
                <a:solidFill>
                  <a:srgbClr val="FF0000"/>
                </a:solidFill>
              </a:rPr>
              <a:t>Kaggle name</a:t>
            </a:r>
            <a:r>
              <a:rPr kumimoji="1" lang="en-US" altLang="zh-TW" b="1" dirty="0"/>
              <a:t> in the </a:t>
            </a:r>
            <a:r>
              <a:rPr kumimoji="1" lang="en-US" altLang="zh-TW" b="1" dirty="0">
                <a:hlinkClick r:id="rId3"/>
              </a:rPr>
              <a:t>google form</a:t>
            </a: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  <a:p>
            <a:r>
              <a:rPr kumimoji="1" lang="en-US" altLang="zh-TW" b="1" dirty="0"/>
              <a:t>You also </a:t>
            </a:r>
            <a:r>
              <a:rPr kumimoji="1" lang="en-US" altLang="zh-TW" b="1" dirty="0">
                <a:solidFill>
                  <a:srgbClr val="FF0000"/>
                </a:solidFill>
              </a:rPr>
              <a:t>need to </a:t>
            </a:r>
            <a:r>
              <a:rPr kumimoji="1" lang="en-US" altLang="zh-TW" b="1" dirty="0"/>
              <a:t>hand in your code on eeclass.</a:t>
            </a:r>
          </a:p>
          <a:p>
            <a:pPr lvl="1"/>
            <a:r>
              <a:rPr kumimoji="1" lang="en-US" altLang="zh-TW" dirty="0"/>
              <a:t>The instructions for submitting files will be described in later pages.</a:t>
            </a:r>
          </a:p>
          <a:p>
            <a:pPr lvl="1"/>
            <a:r>
              <a:rPr kumimoji="1" lang="en-US" altLang="zh-TW" dirty="0"/>
              <a:t>Do not directly copy any source on the internet.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8822F-E7F4-E723-EDFD-6F4C039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0AAFB-152E-C1EA-235D-736BF079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BC224-9754-60EB-0BB2-ED3DC7FF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 modified graph data</a:t>
            </a:r>
          </a:p>
          <a:p>
            <a:pPr lvl="1"/>
            <a:r>
              <a:rPr kumimoji="1" lang="en" altLang="zh-TW" dirty="0"/>
              <a:t>Each node has a predefined feature.</a:t>
            </a:r>
          </a:p>
          <a:p>
            <a:r>
              <a:rPr lang="en" altLang="zh-TW" sz="2800" dirty="0"/>
              <a:t>Dataset file name description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DD21F9-1D6B-4CEE-FFCA-FFF46AB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56A9F-E877-4BE0-4155-6D8DA71F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7" y="3429000"/>
            <a:ext cx="7427829" cy="28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9D533-5064-5A6F-5F95-B025C355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2A1D8-3EEB-B77E-6CE9-A9F3C4A2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For each testing instance, there is a unique id</a:t>
            </a:r>
          </a:p>
          <a:p>
            <a:r>
              <a:rPr kumimoji="1" lang="en" altLang="zh-TW" dirty="0"/>
              <a:t>Output your prediction to csv file with the following format</a:t>
            </a:r>
            <a:br>
              <a:rPr kumimoji="1" lang="en" altLang="zh-TW" dirty="0"/>
            </a:br>
            <a:r>
              <a:rPr kumimoji="1" lang="en" altLang="zh-TW" dirty="0"/>
              <a:t>and submit to Kaggle</a:t>
            </a:r>
          </a:p>
          <a:p>
            <a:r>
              <a:rPr lang="en-US" altLang="zh-TW" sz="2800" b="1" dirty="0">
                <a:solidFill>
                  <a:srgbClr val="C00000"/>
                </a:solidFill>
              </a:rPr>
              <a:t>Remember to write the first line ‘</a:t>
            </a:r>
            <a:r>
              <a:rPr lang="en-US" altLang="zh-TW" sz="2800" b="1" dirty="0" err="1">
                <a:solidFill>
                  <a:srgbClr val="C00000"/>
                </a:solidFill>
              </a:rPr>
              <a:t>Id,Predict</a:t>
            </a:r>
            <a:r>
              <a:rPr lang="en-US" altLang="zh-TW" sz="2800" b="1" dirty="0">
                <a:solidFill>
                  <a:srgbClr val="C00000"/>
                </a:solidFill>
              </a:rPr>
              <a:t>’</a:t>
            </a:r>
          </a:p>
          <a:p>
            <a:r>
              <a:rPr kumimoji="1" lang="en-US" altLang="zh-TW" dirty="0"/>
              <a:t>Output csv file example: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F961A-ADA9-D5F6-2961-D06646C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153D48-53CF-094A-5F3B-A6CD550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33" y="4065978"/>
            <a:ext cx="997964" cy="21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040EC-5264-1C30-BDE7-58829B0A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Using </a:t>
                </a:r>
                <a:r>
                  <a:rPr lang="en-US" altLang="zh-TW" sz="3200" b="1" dirty="0"/>
                  <a:t>Accuracy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11613-620A-922D-E244-E635035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3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50%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50%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2250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903259"/>
            <a:ext cx="671804" cy="2228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580533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856652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24848" y="258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16588" y="4856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5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007D-311D-7F6D-EBEC-83BF38B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7E0650-F9A1-5221-4627-3064595CE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4509"/>
              </p:ext>
            </p:extLst>
          </p:nvPr>
        </p:nvGraphicFramePr>
        <p:xfrm>
          <a:off x="995147" y="1944785"/>
          <a:ext cx="1020170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80">
                  <a:extLst>
                    <a:ext uri="{9D8B030D-6E8A-4147-A177-3AD203B41FA5}">
                      <a16:colId xmlns:a16="http://schemas.microsoft.com/office/drawing/2014/main" val="99032342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337298137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1104114786"/>
                    </a:ext>
                  </a:extLst>
                </a:gridCol>
                <a:gridCol w="1999765">
                  <a:extLst>
                    <a:ext uri="{9D8B030D-6E8A-4147-A177-3AD203B41FA5}">
                      <a16:colId xmlns:a16="http://schemas.microsoft.com/office/drawing/2014/main" val="419314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Private*</a:t>
                      </a:r>
                      <a:endParaRPr lang="zh-TW" alt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Your HW3 Score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0.740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</a:t>
                      </a:r>
                      <a:endParaRPr lang="en" altLang="zh-TW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-US" altLang="zh-TW" sz="1800" dirty="0"/>
                        <a:t>0.838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" altLang="zh-TW" sz="1800" b="1" dirty="0">
                          <a:solidFill>
                            <a:schemeClr val="accent2"/>
                          </a:solidFill>
                        </a:rPr>
                        <a:t>0.822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0.850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dirty="0">
                          <a:solidFill>
                            <a:schemeClr val="accent2"/>
                          </a:solidFill>
                        </a:rPr>
                        <a:t>0.840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 20% : 100</a:t>
                      </a:r>
                    </a:p>
                    <a:p>
                      <a:pPr algn="ctr"/>
                      <a:r>
                        <a:rPr lang="en-US" altLang="zh-TW" dirty="0"/>
                        <a:t>20%~80%: 92</a:t>
                      </a:r>
                    </a:p>
                    <a:p>
                      <a:pPr algn="ctr"/>
                      <a:r>
                        <a:rPr lang="en-US" altLang="zh-TW" dirty="0"/>
                        <a:t>Others: 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91771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733916-9774-9E60-555A-EAD0CBAB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140A58-32F9-0C2F-D0F2-77E8AF5F5684}"/>
              </a:ext>
            </a:extLst>
          </p:cNvPr>
          <p:cNvSpPr txBox="1"/>
          <p:nvPr/>
        </p:nvSpPr>
        <p:spPr>
          <a:xfrm>
            <a:off x="995147" y="4934703"/>
            <a:ext cx="9991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60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60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60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70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70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70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And so 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54A70C-91CD-D762-83D3-B4F89B8AD866}"/>
              </a:ext>
            </a:extLst>
          </p:cNvPr>
          <p:cNvSpPr txBox="1"/>
          <p:nvPr/>
        </p:nvSpPr>
        <p:spPr>
          <a:xfrm>
            <a:off x="995147" y="6450351"/>
            <a:ext cx="92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/>
              <a:t>* The private score of each baseline may be adjusted based on the results of classmates. 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1821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65482-8E34-2A27-ADE4-F38CBF5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F89DD-5265-6427-648A-A0C2C0B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217-19B0-FD0D-D6D1-CCCA549A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703817-1947-6C48-27A9-995C4EAD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9" y="3103453"/>
            <a:ext cx="9810922" cy="32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4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"/>
</p:tagLst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5980</TotalTime>
  <Words>804</Words>
  <Application>Microsoft Macintosh PowerPoint</Application>
  <PresentationFormat>寬螢幕</PresentationFormat>
  <Paragraphs>170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Exo</vt:lpstr>
      <vt:lpstr>Arial</vt:lpstr>
      <vt:lpstr>Calibri</vt:lpstr>
      <vt:lpstr>Cambria Math</vt:lpstr>
      <vt:lpstr>Consolas</vt:lpstr>
      <vt:lpstr>Menlo</vt:lpstr>
      <vt:lpstr>lobster</vt:lpstr>
      <vt:lpstr>Data Science HW3</vt:lpstr>
      <vt:lpstr>HW3 Node classification</vt:lpstr>
      <vt:lpstr>HW3 is hosted on Kaggle</vt:lpstr>
      <vt:lpstr>Dataset description</vt:lpstr>
      <vt:lpstr>Output format</vt:lpstr>
      <vt:lpstr>Evaluation</vt:lpstr>
      <vt:lpstr>Public and Private leaderboard</vt:lpstr>
      <vt:lpstr>Scoring</vt:lpstr>
      <vt:lpstr>Scoring</vt:lpstr>
      <vt:lpstr>Other rules</vt:lpstr>
      <vt:lpstr>How to submit</vt:lpstr>
      <vt:lpstr>How to submit</vt:lpstr>
      <vt:lpstr>Choose predictions for final scoring</vt:lpstr>
      <vt:lpstr>Sample code description</vt:lpstr>
      <vt:lpstr>Sample code</vt:lpstr>
      <vt:lpstr>data_loader.py</vt:lpstr>
      <vt:lpstr>train.py</vt:lpstr>
      <vt:lpstr>model.py</vt:lpstr>
      <vt:lpstr>model.py</vt:lpstr>
      <vt:lpstr>How to run</vt:lpstr>
      <vt:lpstr>Once you successfully run the sample code…</vt:lpstr>
      <vt:lpstr>HW3 Conclusion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蔡珮瑜</cp:lastModifiedBy>
  <cp:revision>161</cp:revision>
  <dcterms:created xsi:type="dcterms:W3CDTF">2023-04-21T02:27:04Z</dcterms:created>
  <dcterms:modified xsi:type="dcterms:W3CDTF">2023-04-25T11:25:27Z</dcterms:modified>
</cp:coreProperties>
</file>